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56" r:id="rId2"/>
    <p:sldId id="266" r:id="rId3"/>
    <p:sldId id="268" r:id="rId4"/>
    <p:sldId id="269" r:id="rId5"/>
    <p:sldId id="257" r:id="rId6"/>
    <p:sldId id="258" r:id="rId7"/>
    <p:sldId id="259" r:id="rId8"/>
    <p:sldId id="267" r:id="rId9"/>
    <p:sldId id="271" r:id="rId10"/>
    <p:sldId id="272" r:id="rId11"/>
    <p:sldId id="273" r:id="rId12"/>
    <p:sldId id="261" r:id="rId13"/>
    <p:sldId id="279" r:id="rId14"/>
    <p:sldId id="270" r:id="rId15"/>
    <p:sldId id="260" r:id="rId16"/>
    <p:sldId id="276" r:id="rId17"/>
    <p:sldId id="275" r:id="rId18"/>
    <p:sldId id="262" r:id="rId19"/>
    <p:sldId id="263" r:id="rId20"/>
    <p:sldId id="277" r:id="rId21"/>
    <p:sldId id="278" r:id="rId22"/>
    <p:sldId id="274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75" autoAdjust="0"/>
  </p:normalViewPr>
  <p:slideViewPr>
    <p:cSldViewPr>
      <p:cViewPr varScale="1">
        <p:scale>
          <a:sx n="115" d="100"/>
          <a:sy n="115" d="100"/>
        </p:scale>
        <p:origin x="14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ED62-675E-4EAE-8F27-84BD26CA6D8A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2F6FD-6A31-4E7E-8F83-77104A1F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5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164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 examples – GPS to CPU,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F6FD-6A31-4E7E-8F83-77104A1FF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Mickey will explain “interesting”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F6FD-6A31-4E7E-8F83-77104A1FF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4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85800" y="29718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342900" indent="-222250" algn="l" rtl="0">
              <a:spcBef>
                <a:spcPts val="640"/>
              </a:spcBef>
              <a:buClr>
                <a:srgbClr val="000000"/>
              </a:buClr>
              <a:buFont typeface="Arial"/>
              <a:buChar char="•"/>
              <a:defRPr sz="3200">
                <a:solidFill>
                  <a:srgbClr val="000000"/>
                </a:solidFill>
              </a:defRPr>
            </a:lvl1pPr>
            <a:lvl2pPr marL="742950" indent="-177800" algn="l" rtl="0">
              <a:spcBef>
                <a:spcPts val="560"/>
              </a:spcBef>
              <a:buClr>
                <a:srgbClr val="000000"/>
              </a:buClr>
              <a:buFont typeface="Arial"/>
              <a:buChar char="•"/>
              <a:defRPr sz="2800">
                <a:solidFill>
                  <a:srgbClr val="000000"/>
                </a:solidFill>
              </a:defRPr>
            </a:lvl2pPr>
            <a:lvl3pPr marL="1143000" indent="-136525" algn="l" rtl="0">
              <a:spcBef>
                <a:spcPts val="480"/>
              </a:spcBef>
              <a:buClr>
                <a:srgbClr val="000000"/>
              </a:buClr>
              <a:buFont typeface="Arial"/>
              <a:buChar char="•"/>
              <a:defRPr sz="2400">
                <a:solidFill>
                  <a:srgbClr val="000000"/>
                </a:solidFill>
              </a:defRPr>
            </a:lvl3pPr>
            <a:lvl4pPr marL="1600200" indent="-152400" algn="l" rtl="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 sz="2000">
                <a:solidFill>
                  <a:srgbClr val="000000"/>
                </a:solidFill>
              </a:defRPr>
            </a:lvl4pPr>
            <a:lvl5pPr marL="2057400" indent="-152400" algn="l" rtl="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 sz="2000">
                <a:solidFill>
                  <a:srgbClr val="000000"/>
                </a:solidFill>
              </a:defRPr>
            </a:lvl5pPr>
            <a:lvl6pPr marL="2514600" indent="-1524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2000">
                <a:solidFill>
                  <a:schemeClr val="lt1"/>
                </a:solidFill>
              </a:defRPr>
            </a:lvl6pPr>
            <a:lvl7pPr marL="2971800" indent="-1524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2000">
                <a:solidFill>
                  <a:schemeClr val="lt1"/>
                </a:solidFill>
              </a:defRPr>
            </a:lvl7pPr>
            <a:lvl8pPr marL="3429000" indent="-1524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2000">
                <a:solidFill>
                  <a:schemeClr val="lt1"/>
                </a:solidFill>
              </a:defRPr>
            </a:lvl8pPr>
            <a:lvl9pPr marL="3886200" indent="-152400" algn="l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4DF8E8D-0BA4-492A-9E5C-D73922C18664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9F609C7-1124-4734-8938-C4E8C164D433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None/>
              <a:defRPr sz="4400">
                <a:solidFill>
                  <a:schemeClr val="lt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F609C7-1124-4734-8938-C4E8C164D433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DF8E8D-0BA4-492A-9E5C-D73922C1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2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342900" indent="-342900" algn="l" rtl="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Mickey and Toby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UART Thou Mad?</a:t>
            </a:r>
          </a:p>
        </p:txBody>
      </p:sp>
    </p:spTree>
    <p:extLst>
      <p:ext uri="{BB962C8B-B14F-4D97-AF65-F5344CB8AC3E}">
        <p14:creationId xmlns:p14="http://schemas.microsoft.com/office/powerpoint/2010/main" val="426865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Finding UART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/>
              <a:t>Frequently the pins are tagged like this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869" y="2209800"/>
            <a:ext cx="5693731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538787" y="3124200"/>
            <a:ext cx="2462213" cy="13716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5052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That’s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3.3v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81044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(slightly) Advanced Finding UART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Find “interesting” pins or pads in a row </a:t>
            </a:r>
          </a:p>
          <a:p>
            <a:pPr lvl="1"/>
            <a:r>
              <a:rPr lang="en-US" dirty="0"/>
              <a:t>Almost always a group of four</a:t>
            </a:r>
          </a:p>
          <a:p>
            <a:r>
              <a:rPr lang="en-US" dirty="0"/>
              <a:t>Find ground (how? More about that later)</a:t>
            </a:r>
          </a:p>
          <a:p>
            <a:r>
              <a:rPr lang="en-US" dirty="0"/>
              <a:t>Warning! Make sure the voltage isn’t too high for your tools</a:t>
            </a:r>
          </a:p>
          <a:p>
            <a:r>
              <a:rPr lang="en-US" dirty="0"/>
              <a:t>Connect Ground to your tool (probably a </a:t>
            </a:r>
            <a:r>
              <a:rPr lang="en-US" dirty="0" err="1"/>
              <a:t>BusPirate</a:t>
            </a:r>
            <a:r>
              <a:rPr lang="en-US" dirty="0"/>
              <a:t>™)</a:t>
            </a:r>
          </a:p>
          <a:p>
            <a:r>
              <a:rPr lang="en-US" dirty="0"/>
              <a:t>Boot the device</a:t>
            </a:r>
          </a:p>
          <a:p>
            <a:r>
              <a:rPr lang="en-US" dirty="0"/>
              <a:t>While booting, touch the remaining pads/pins with your RX line one at a time</a:t>
            </a:r>
          </a:p>
          <a:p>
            <a:pPr lvl="1"/>
            <a:r>
              <a:rPr lang="en-US" dirty="0"/>
              <a:t>Going to require multiple reboots</a:t>
            </a:r>
          </a:p>
          <a:p>
            <a:r>
              <a:rPr lang="en-US" dirty="0"/>
              <a:t>See something that isn’t garbage? Win!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1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808037"/>
          </a:xfrm>
        </p:spPr>
        <p:txBody>
          <a:bodyPr/>
          <a:lstStyle/>
          <a:p>
            <a:r>
              <a:rPr lang="en-US" dirty="0"/>
              <a:t>Embedded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96300"/>
          </a:xfrm>
        </p:spPr>
        <p:txBody>
          <a:bodyPr>
            <a:normAutofit/>
          </a:bodyPr>
          <a:lstStyle/>
          <a:p>
            <a:r>
              <a:rPr lang="en-US" dirty="0"/>
              <a:t>Made out of flash, RAM and an </a:t>
            </a:r>
            <a:r>
              <a:rPr lang="en-US" dirty="0" err="1"/>
              <a:t>SoC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Samsung 512 Mb mobile DRAM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Micron 2 Gb NAND flash memory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Texas Instruments </a:t>
            </a:r>
            <a:r>
              <a:rPr lang="en-US" dirty="0" err="1"/>
              <a:t>Sitara</a:t>
            </a:r>
            <a:r>
              <a:rPr lang="en-US" dirty="0"/>
              <a:t> ARM Cortex A8 microprocessor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 descr="Screen Shot 2013-07-15 at 7.39.1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94844" y="2343956"/>
            <a:ext cx="721657" cy="758145"/>
          </a:xfrm>
          <a:prstGeom prst="rect">
            <a:avLst/>
          </a:prstGeom>
        </p:spPr>
      </p:pic>
      <p:pic>
        <p:nvPicPr>
          <p:cNvPr id="7" name="Picture 6" descr="Screen Shot 2013-07-15 at 7.42.58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581400"/>
            <a:ext cx="990600" cy="774640"/>
          </a:xfrm>
          <a:prstGeom prst="rect">
            <a:avLst/>
          </a:prstGeom>
        </p:spPr>
      </p:pic>
      <p:pic>
        <p:nvPicPr>
          <p:cNvPr id="10" name="Picture 9" descr="Screen Shot 2013-07-15 at 7.43.46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724400"/>
            <a:ext cx="1533205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 configuration on PCB's (test point grouped together the same way) 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ab</a:t>
            </a:r>
            <a:r>
              <a:rPr lang="en-US" dirty="0"/>
              <a:t>)Using the UART interface</a:t>
            </a:r>
          </a:p>
          <a:p>
            <a:r>
              <a:rPr lang="en-US" dirty="0"/>
              <a:t>OS will vary depending on vendor preference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RTOS of some flavor</a:t>
            </a:r>
          </a:p>
        </p:txBody>
      </p:sp>
    </p:spTree>
    <p:extLst>
      <p:ext uri="{BB962C8B-B14F-4D97-AF65-F5344CB8AC3E}">
        <p14:creationId xmlns:p14="http://schemas.microsoft.com/office/powerpoint/2010/main" val="344928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JUST ROUTERS, there is a whole world of devices out there!</a:t>
            </a:r>
          </a:p>
          <a:p>
            <a:pPr lvl="1"/>
            <a:r>
              <a:rPr lang="en-US" dirty="0"/>
              <a:t>Smart home power controllers</a:t>
            </a:r>
          </a:p>
          <a:p>
            <a:pPr lvl="1"/>
            <a:r>
              <a:rPr lang="en-US" dirty="0" err="1"/>
              <a:t>WebCams</a:t>
            </a:r>
            <a:endParaRPr lang="en-US" dirty="0"/>
          </a:p>
          <a:p>
            <a:pPr lvl="1"/>
            <a:r>
              <a:rPr lang="en-US" dirty="0"/>
              <a:t>HD TV streamers</a:t>
            </a:r>
          </a:p>
          <a:p>
            <a:pPr lvl="1"/>
            <a:r>
              <a:rPr lang="en-US" dirty="0"/>
              <a:t>Set-top boxes</a:t>
            </a:r>
          </a:p>
          <a:p>
            <a:pPr lvl="1"/>
            <a:r>
              <a:rPr lang="en-US" dirty="0" err="1"/>
              <a:t>Blueray</a:t>
            </a:r>
            <a:r>
              <a:rPr lang="en-US" dirty="0"/>
              <a:t> players</a:t>
            </a:r>
          </a:p>
          <a:p>
            <a:pPr lvl="1"/>
            <a:r>
              <a:rPr lang="en-US" dirty="0"/>
              <a:t>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7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FCC-ID database!</a:t>
            </a:r>
          </a:p>
          <a:p>
            <a:pPr lvl="1"/>
            <a:r>
              <a:rPr lang="en-US" dirty="0"/>
              <a:t>It is your best friend in finding interesting devices</a:t>
            </a:r>
          </a:p>
          <a:p>
            <a:r>
              <a:rPr lang="en-US" dirty="0" err="1"/>
              <a:t>BusPirate</a:t>
            </a:r>
            <a:endParaRPr lang="en-US" dirty="0"/>
          </a:p>
          <a:p>
            <a:pPr lvl="1"/>
            <a:r>
              <a:rPr lang="en-US" dirty="0"/>
              <a:t>Hardware hacker’s Swiss army knife</a:t>
            </a: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754046"/>
            <a:ext cx="1905000" cy="26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38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ultimete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841" y="1363057"/>
            <a:ext cx="4628759" cy="45805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Multimeter</a:t>
            </a:r>
            <a:endParaRPr lang="en-US" dirty="0"/>
          </a:p>
          <a:p>
            <a:pPr lvl="1"/>
            <a:r>
              <a:rPr lang="en-US" dirty="0"/>
              <a:t>This is how you </a:t>
            </a:r>
            <a:br>
              <a:rPr lang="en-US" dirty="0"/>
            </a:br>
            <a:r>
              <a:rPr lang="en-US" dirty="0"/>
              <a:t>find ground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Overview</a:t>
            </a:r>
          </a:p>
        </p:txBody>
      </p:sp>
    </p:spTree>
    <p:extLst>
      <p:ext uri="{BB962C8B-B14F-4D97-AF65-F5344CB8AC3E}">
        <p14:creationId xmlns:p14="http://schemas.microsoft.com/office/powerpoint/2010/main" val="2560096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USB-UART cable</a:t>
            </a:r>
          </a:p>
          <a:p>
            <a:pPr lvl="1"/>
            <a:r>
              <a:rPr lang="en-US" dirty="0"/>
              <a:t>$8 on eBay</a:t>
            </a:r>
          </a:p>
          <a:p>
            <a:r>
              <a:rPr lang="en-US" dirty="0"/>
              <a:t>Soldering Iron</a:t>
            </a:r>
          </a:p>
          <a:p>
            <a:r>
              <a:rPr lang="en-US" dirty="0"/>
              <a:t>Magnifying Glass</a:t>
            </a:r>
          </a:p>
          <a:p>
            <a:r>
              <a:rPr lang="en-US" dirty="0"/>
              <a:t>Bright Light</a:t>
            </a:r>
          </a:p>
        </p:txBody>
      </p:sp>
    </p:spTree>
    <p:extLst>
      <p:ext uri="{BB962C8B-B14F-4D97-AF65-F5344CB8AC3E}">
        <p14:creationId xmlns:p14="http://schemas.microsoft.com/office/powerpoint/2010/main" val="1136921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UART’s Greatest Hits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Oh look! Linux shell! Most devices simply boot to shell, no </a:t>
            </a:r>
            <a:r>
              <a:rPr lang="en-US" dirty="0" err="1"/>
              <a:t>auth</a:t>
            </a:r>
            <a:r>
              <a:rPr lang="en-US" dirty="0"/>
              <a:t> required. </a:t>
            </a:r>
          </a:p>
          <a:p>
            <a:pPr lvl="1"/>
            <a:r>
              <a:rPr lang="en-US" dirty="0"/>
              <a:t>Some don't</a:t>
            </a:r>
          </a:p>
          <a:p>
            <a:r>
              <a:rPr lang="en-US" dirty="0"/>
              <a:t>Browsing the file system for interesting stuff (hidden_info.html) </a:t>
            </a:r>
          </a:p>
          <a:p>
            <a:r>
              <a:rPr lang="en-US" dirty="0"/>
              <a:t>Poking at it with an insider look - Seeing what happens on the inside, fuzzing devices and spotting the crash </a:t>
            </a:r>
          </a:p>
        </p:txBody>
      </p:sp>
    </p:spTree>
    <p:extLst>
      <p:ext uri="{BB962C8B-B14F-4D97-AF65-F5344CB8AC3E}">
        <p14:creationId xmlns:p14="http://schemas.microsoft.com/office/powerpoint/2010/main" val="510306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what we can do!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Oh, Look! We found a cert! - making firmware encryption benign. (</a:t>
            </a:r>
            <a:r>
              <a:rPr lang="en-US" dirty="0" err="1"/>
              <a:t>Belkin</a:t>
            </a:r>
            <a:r>
              <a:rPr lang="en-US" dirty="0"/>
              <a:t> </a:t>
            </a:r>
            <a:r>
              <a:rPr lang="en-US" dirty="0" err="1"/>
              <a:t>WeMo</a:t>
            </a:r>
            <a:r>
              <a:rPr lang="en-US" dirty="0"/>
              <a:t> hack) </a:t>
            </a:r>
          </a:p>
          <a:p>
            <a:r>
              <a:rPr lang="en-US" dirty="0"/>
              <a:t>Owning one device opened the door to others. </a:t>
            </a:r>
          </a:p>
          <a:p>
            <a:r>
              <a:rPr lang="en-US" dirty="0"/>
              <a:t>Fuzzing with UART monitoring for crashes </a:t>
            </a:r>
          </a:p>
        </p:txBody>
      </p:sp>
    </p:spTree>
    <p:extLst>
      <p:ext uri="{BB962C8B-B14F-4D97-AF65-F5344CB8AC3E}">
        <p14:creationId xmlns:p14="http://schemas.microsoft.com/office/powerpoint/2010/main" val="15477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41625" y="2512900"/>
            <a:ext cx="7772400" cy="24006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 b="0" cap="none" dirty="0"/>
              <a:t>Legal Notice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 b="0" cap="none" dirty="0"/>
              <a:t>Our opinion is our own. </a:t>
            </a:r>
            <a:r>
              <a:rPr lang="en" sz="3000" b="0" cap="none" dirty="0">
                <a:solidFill>
                  <a:srgbClr val="FF0000"/>
                </a:solidFill>
              </a:rPr>
              <a:t>It DOES NOT IN ANY WAY</a:t>
            </a:r>
            <a:r>
              <a:rPr lang="en" sz="3000" b="0" cap="none" dirty="0"/>
              <a:t> represent the view of our employers.</a:t>
            </a:r>
          </a:p>
          <a:p>
            <a:endParaRPr lang="en" sz="3000" b="0" cap="none" dirty="0"/>
          </a:p>
        </p:txBody>
      </p:sp>
    </p:spTree>
    <p:extLst>
      <p:ext uri="{BB962C8B-B14F-4D97-AF65-F5344CB8AC3E}">
        <p14:creationId xmlns:p14="http://schemas.microsoft.com/office/powerpoint/2010/main" val="1880766005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what we can do!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967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Going to the dark side </a:t>
            </a:r>
          </a:p>
          <a:p>
            <a:r>
              <a:rPr lang="en-US" dirty="0"/>
              <a:t>Forensics?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Changes via UART are volatile, reboot resets factory settings. </a:t>
            </a:r>
          </a:p>
          <a:p>
            <a:r>
              <a:rPr lang="en-US" dirty="0"/>
              <a:t>Using an Arduino with ethernet and UART to program the device in the field and leaving it there </a:t>
            </a:r>
          </a:p>
          <a:p>
            <a:pPr lvl="1"/>
            <a:r>
              <a:rPr lang="en-US" dirty="0"/>
              <a:t>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905000"/>
            <a:ext cx="123216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4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07610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Stuff to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scripts to make an embedded device evil… </a:t>
            </a:r>
          </a:p>
          <a:p>
            <a:pPr lvl="1"/>
            <a:r>
              <a:rPr lang="en-US" dirty="0" err="1"/>
              <a:t>Throwable</a:t>
            </a:r>
            <a:r>
              <a:rPr lang="en-US" dirty="0"/>
              <a:t> exploit platform</a:t>
            </a:r>
          </a:p>
          <a:p>
            <a:r>
              <a:rPr lang="en-US" dirty="0"/>
              <a:t>15$ Router on batteries acting as a </a:t>
            </a:r>
            <a:r>
              <a:rPr lang="en-US" dirty="0" err="1"/>
              <a:t>pwn</a:t>
            </a:r>
            <a:r>
              <a:rPr lang="en-US" dirty="0"/>
              <a:t> plug.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25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your UART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leave UART in? </a:t>
            </a:r>
          </a:p>
          <a:p>
            <a:pPr lvl="1"/>
            <a:r>
              <a:rPr lang="en-US" dirty="0"/>
              <a:t>Boot to a login not a root shell </a:t>
            </a:r>
          </a:p>
          <a:p>
            <a:pPr lvl="1"/>
            <a:r>
              <a:rPr lang="en-US" dirty="0"/>
              <a:t>Disable logging to system console</a:t>
            </a:r>
          </a:p>
          <a:p>
            <a:r>
              <a:rPr lang="en-US" u="sng" dirty="0"/>
              <a:t>Remove UART interfaces all together</a:t>
            </a:r>
          </a:p>
          <a:p>
            <a:r>
              <a:rPr lang="en-US" dirty="0" err="1"/>
              <a:t>Belkin</a:t>
            </a:r>
            <a:r>
              <a:rPr lang="en-US" dirty="0"/>
              <a:t> WeMo fix </a:t>
            </a:r>
          </a:p>
          <a:p>
            <a:pPr lvl="1"/>
            <a:r>
              <a:rPr lang="en-US" dirty="0"/>
              <a:t>Upgraded firmware to require login to UART shell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84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SO MUCH FUN AND SIMPLE! </a:t>
            </a:r>
          </a:p>
          <a:p>
            <a:r>
              <a:rPr lang="en-US" dirty="0"/>
              <a:t>Why don't you have a go?</a:t>
            </a:r>
          </a:p>
        </p:txBody>
      </p:sp>
    </p:spTree>
    <p:extLst>
      <p:ext uri="{BB962C8B-B14F-4D97-AF65-F5344CB8AC3E}">
        <p14:creationId xmlns:p14="http://schemas.microsoft.com/office/powerpoint/2010/main" val="304854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whoami</a:t>
            </a:r>
            <a:r>
              <a:rPr lang="en-US" dirty="0"/>
              <a:t> - Mickey</a:t>
            </a:r>
          </a:p>
        </p:txBody>
      </p:sp>
    </p:spTree>
    <p:extLst>
      <p:ext uri="{BB962C8B-B14F-4D97-AF65-F5344CB8AC3E}">
        <p14:creationId xmlns:p14="http://schemas.microsoft.com/office/powerpoint/2010/main" val="363478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whoami</a:t>
            </a:r>
            <a:r>
              <a:rPr lang="en-US" dirty="0"/>
              <a:t> - Toby</a:t>
            </a:r>
          </a:p>
        </p:txBody>
      </p:sp>
    </p:spTree>
    <p:extLst>
      <p:ext uri="{BB962C8B-B14F-4D97-AF65-F5344CB8AC3E}">
        <p14:creationId xmlns:p14="http://schemas.microsoft.com/office/powerpoint/2010/main" val="229227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 </a:t>
            </a:r>
          </a:p>
          <a:p>
            <a:r>
              <a:rPr lang="en-US" dirty="0"/>
              <a:t>UART </a:t>
            </a:r>
          </a:p>
          <a:p>
            <a:pPr lvl="1"/>
            <a:r>
              <a:rPr lang="en-US" dirty="0"/>
              <a:t>Background </a:t>
            </a:r>
          </a:p>
          <a:p>
            <a:pPr lvl="1"/>
            <a:r>
              <a:rPr lang="en-US" dirty="0"/>
              <a:t>Finding it</a:t>
            </a:r>
          </a:p>
          <a:p>
            <a:r>
              <a:rPr lang="en-US" dirty="0"/>
              <a:t>Embedded systems overview </a:t>
            </a:r>
          </a:p>
          <a:p>
            <a:r>
              <a:rPr lang="en-US" dirty="0"/>
              <a:t>Tools overview</a:t>
            </a:r>
          </a:p>
          <a:p>
            <a:r>
              <a:rPr lang="en-US" dirty="0"/>
              <a:t>UART’s greatest hits</a:t>
            </a:r>
          </a:p>
          <a:p>
            <a:r>
              <a:rPr lang="en-US" dirty="0"/>
              <a:t>Look what we can do</a:t>
            </a:r>
          </a:p>
          <a:p>
            <a:r>
              <a:rPr lang="en-US" dirty="0"/>
              <a:t>Protecting your embedded device </a:t>
            </a:r>
          </a:p>
          <a:p>
            <a:r>
              <a:rPr lang="en-US" dirty="0"/>
              <a:t>Conclusion </a:t>
            </a:r>
          </a:p>
        </p:txBody>
      </p:sp>
    </p:spTree>
    <p:extLst>
      <p:ext uri="{BB962C8B-B14F-4D97-AF65-F5344CB8AC3E}">
        <p14:creationId xmlns:p14="http://schemas.microsoft.com/office/powerpoint/2010/main" val="70649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talk is about sharing our experience </a:t>
            </a:r>
          </a:p>
          <a:p>
            <a:pPr lvl="1"/>
            <a:r>
              <a:rPr lang="en-US" dirty="0"/>
              <a:t>WINs </a:t>
            </a:r>
          </a:p>
          <a:p>
            <a:pPr lvl="1"/>
            <a:r>
              <a:rPr lang="en-US" dirty="0"/>
              <a:t>FAILs </a:t>
            </a:r>
          </a:p>
          <a:p>
            <a:r>
              <a:rPr lang="en-US" dirty="0"/>
              <a:t>Teach you a little bit more about how to use this feature to feed your curiosity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3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UART = Universal Asynchronous Receiver/Transmitter</a:t>
            </a:r>
          </a:p>
          <a:p>
            <a:pPr lvl="1"/>
            <a:r>
              <a:rPr lang="en-US" dirty="0"/>
              <a:t>What is it? Who knows! We think it might be gnomes.</a:t>
            </a:r>
          </a:p>
          <a:p>
            <a:pPr lvl="1"/>
            <a:r>
              <a:rPr lang="en-US" dirty="0"/>
              <a:t>Where did it come from?</a:t>
            </a:r>
          </a:p>
          <a:p>
            <a:pPr lvl="2"/>
            <a:r>
              <a:rPr lang="en-US" dirty="0"/>
              <a:t>Heaven?</a:t>
            </a:r>
          </a:p>
          <a:p>
            <a:pPr lvl="2"/>
            <a:r>
              <a:rPr lang="en-US" dirty="0"/>
              <a:t>Gordon Bell is referenced as designing UART interfaces for the PDP series.</a:t>
            </a:r>
          </a:p>
          <a:p>
            <a:pPr lvl="1"/>
            <a:r>
              <a:rPr lang="en-US" dirty="0"/>
              <a:t>What matters is what goes through it.</a:t>
            </a:r>
          </a:p>
          <a:p>
            <a:pPr lvl="2"/>
            <a:r>
              <a:rPr lang="en-US" dirty="0"/>
              <a:t>Data. Raw data. </a:t>
            </a:r>
          </a:p>
          <a:p>
            <a:pPr lvl="3"/>
            <a:r>
              <a:rPr lang="en-US" dirty="0"/>
              <a:t>Between various components in a device</a:t>
            </a:r>
          </a:p>
          <a:p>
            <a:pPr lvl="1"/>
            <a:r>
              <a:rPr lang="en-US" dirty="0"/>
              <a:t>And how embedded OSs treat it</a:t>
            </a:r>
          </a:p>
          <a:p>
            <a:pPr lvl="2"/>
            <a:r>
              <a:rPr lang="en-US" dirty="0"/>
              <a:t>Frequently as a TTY or Console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2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Background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it for?</a:t>
            </a:r>
          </a:p>
          <a:p>
            <a:pPr lvl="1"/>
            <a:r>
              <a:rPr lang="en-US" dirty="0"/>
              <a:t>Officially - translating data between parallel and serial formats.</a:t>
            </a:r>
          </a:p>
          <a:p>
            <a:pPr lvl="1"/>
            <a:r>
              <a:rPr lang="en-US" dirty="0"/>
              <a:t>In practice</a:t>
            </a:r>
          </a:p>
          <a:p>
            <a:pPr lvl="2"/>
            <a:r>
              <a:rPr lang="en-US" dirty="0"/>
              <a:t>Providing interconnect between components</a:t>
            </a:r>
          </a:p>
          <a:p>
            <a:pPr lvl="2"/>
            <a:r>
              <a:rPr lang="en-US" u="sng" dirty="0"/>
              <a:t>Providing a debug console interface for embedded devices</a:t>
            </a:r>
          </a:p>
          <a:p>
            <a:r>
              <a:rPr lang="en-US" dirty="0"/>
              <a:t>Why not just use JTAG?</a:t>
            </a:r>
          </a:p>
          <a:p>
            <a:pPr lvl="1"/>
            <a:r>
              <a:rPr lang="en-US" dirty="0"/>
              <a:t>UART doesn’t play hard to get</a:t>
            </a:r>
          </a:p>
          <a:p>
            <a:pPr lvl="2"/>
            <a:r>
              <a:rPr lang="en-US" dirty="0"/>
              <a:t>Less complex</a:t>
            </a:r>
          </a:p>
          <a:p>
            <a:pPr lvl="2"/>
            <a:r>
              <a:rPr lang="en-US" dirty="0"/>
              <a:t>Doesn’t require a debugger</a:t>
            </a:r>
          </a:p>
          <a:p>
            <a:pPr lvl="2"/>
            <a:r>
              <a:rPr lang="en-US" dirty="0"/>
              <a:t>No need to know assembly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1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UART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143000"/>
          </a:xfrm>
        </p:spPr>
        <p:txBody>
          <a:bodyPr/>
          <a:lstStyle/>
          <a:p>
            <a:r>
              <a:rPr lang="en-US" dirty="0"/>
              <a:t>Look for four pins that look something like this: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81300"/>
            <a:ext cx="47529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481387" y="2819400"/>
            <a:ext cx="1776413" cy="10668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547728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Shkatov-Kohlenberg-Blackhat-Have-You-By-The-Gadgets</Template>
  <TotalTime>271</TotalTime>
  <Words>495</Words>
  <Application>Microsoft Office PowerPoint</Application>
  <PresentationFormat>On-screen Show (4:3)</PresentationFormat>
  <Paragraphs>129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Wingdings</vt:lpstr>
      <vt:lpstr>Custom Design</vt:lpstr>
      <vt:lpstr>UART Thou Mad?</vt:lpstr>
      <vt:lpstr>Legal Notice Our opinion is our own. It DOES NOT IN ANY WAY represent the view of our employers. </vt:lpstr>
      <vt:lpstr>PowerPoint Presentation</vt:lpstr>
      <vt:lpstr>PowerPoint Presentation</vt:lpstr>
      <vt:lpstr>Agenda</vt:lpstr>
      <vt:lpstr>Intro</vt:lpstr>
      <vt:lpstr>UART Background</vt:lpstr>
      <vt:lpstr>UART Background cont.</vt:lpstr>
      <vt:lpstr>Finding UART</vt:lpstr>
      <vt:lpstr>More Finding UART</vt:lpstr>
      <vt:lpstr>(slightly) Advanced Finding UART</vt:lpstr>
      <vt:lpstr>Embedded Systems</vt:lpstr>
      <vt:lpstr>Embedded Systems</vt:lpstr>
      <vt:lpstr>Embedded Systems</vt:lpstr>
      <vt:lpstr>Tools Overview</vt:lpstr>
      <vt:lpstr>Tools Overview</vt:lpstr>
      <vt:lpstr>Tools Overview</vt:lpstr>
      <vt:lpstr>UART’s Greatest Hits</vt:lpstr>
      <vt:lpstr>Look what we can do!</vt:lpstr>
      <vt:lpstr>Look what we can do!</vt:lpstr>
      <vt:lpstr>Demo</vt:lpstr>
      <vt:lpstr>More Stuff to try</vt:lpstr>
      <vt:lpstr>Protecting your UART interface</vt:lpstr>
      <vt:lpstr>Conclusion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 Thou Mad?</dc:title>
  <dc:creator>Kohlenberg, Toby</dc:creator>
  <cp:lastModifiedBy>Shkatov, Mickey</cp:lastModifiedBy>
  <cp:revision>41</cp:revision>
  <dcterms:created xsi:type="dcterms:W3CDTF">2013-07-03T04:45:56Z</dcterms:created>
  <dcterms:modified xsi:type="dcterms:W3CDTF">2017-05-03T18:15:26Z</dcterms:modified>
</cp:coreProperties>
</file>