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0"/>
  </p:notesMasterIdLst>
  <p:sldIdLst>
    <p:sldId id="256" r:id="rId2"/>
    <p:sldId id="257" r:id="rId3"/>
    <p:sldId id="258" r:id="rId4"/>
    <p:sldId id="281" r:id="rId5"/>
    <p:sldId id="259" r:id="rId6"/>
    <p:sldId id="266" r:id="rId7"/>
    <p:sldId id="314" r:id="rId8"/>
    <p:sldId id="315" r:id="rId9"/>
    <p:sldId id="296" r:id="rId10"/>
    <p:sldId id="303" r:id="rId11"/>
    <p:sldId id="304" r:id="rId12"/>
    <p:sldId id="313" r:id="rId13"/>
    <p:sldId id="317" r:id="rId14"/>
    <p:sldId id="278" r:id="rId15"/>
    <p:sldId id="279" r:id="rId16"/>
    <p:sldId id="282" r:id="rId17"/>
    <p:sldId id="283" r:id="rId18"/>
    <p:sldId id="285" r:id="rId19"/>
    <p:sldId id="306" r:id="rId20"/>
    <p:sldId id="307" r:id="rId21"/>
    <p:sldId id="293" r:id="rId22"/>
    <p:sldId id="276" r:id="rId23"/>
    <p:sldId id="277" r:id="rId24"/>
    <p:sldId id="287" r:id="rId25"/>
    <p:sldId id="288" r:id="rId26"/>
    <p:sldId id="289" r:id="rId27"/>
    <p:sldId id="290" r:id="rId28"/>
    <p:sldId id="294" r:id="rId29"/>
    <p:sldId id="272" r:id="rId30"/>
    <p:sldId id="305" r:id="rId31"/>
    <p:sldId id="309" r:id="rId32"/>
    <p:sldId id="316" r:id="rId33"/>
    <p:sldId id="292" r:id="rId34"/>
    <p:sldId id="268" r:id="rId35"/>
    <p:sldId id="300" r:id="rId36"/>
    <p:sldId id="301" r:id="rId37"/>
    <p:sldId id="269" r:id="rId38"/>
    <p:sldId id="271" r:id="rId39"/>
    <p:sldId id="270" r:id="rId40"/>
    <p:sldId id="299" r:id="rId41"/>
    <p:sldId id="263" r:id="rId42"/>
    <p:sldId id="312" r:id="rId43"/>
    <p:sldId id="308" r:id="rId44"/>
    <p:sldId id="310" r:id="rId45"/>
    <p:sldId id="311" r:id="rId46"/>
    <p:sldId id="264" r:id="rId47"/>
    <p:sldId id="284" r:id="rId48"/>
    <p:sldId id="28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nstan, Robert" initials="DR"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73598" autoAdjust="0"/>
  </p:normalViewPr>
  <p:slideViewPr>
    <p:cSldViewPr>
      <p:cViewPr>
        <p:scale>
          <a:sx n="66" d="100"/>
          <a:sy n="66" d="100"/>
        </p:scale>
        <p:origin x="1289" y="-125"/>
      </p:cViewPr>
      <p:guideLst>
        <p:guide orient="horz" pos="2160"/>
        <p:guide pos="2880"/>
      </p:guideLst>
    </p:cSldViewPr>
  </p:slideViewPr>
  <p:outlineViewPr>
    <p:cViewPr>
      <p:scale>
        <a:sx n="33" d="100"/>
        <a:sy n="33" d="100"/>
      </p:scale>
      <p:origin x="0" y="53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B040E-0E7B-474F-B17D-C925A9AE4466}" type="datetimeFigureOut">
              <a:rPr lang="en-US" smtClean="0"/>
              <a:t>10/3/2014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EE03EA-6497-48FA-9E76-7935EDBBA7FB}" type="slidenum">
              <a:rPr lang="en-US" smtClean="0"/>
              <a:t>‹#›</a:t>
            </a:fld>
            <a:endParaRPr lang="en-US"/>
          </a:p>
        </p:txBody>
      </p:sp>
    </p:spTree>
    <p:extLst>
      <p:ext uri="{BB962C8B-B14F-4D97-AF65-F5344CB8AC3E}">
        <p14:creationId xmlns:p14="http://schemas.microsoft.com/office/powerpoint/2010/main" val="395056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ti.com/lit/ds/symlink/tusb3410.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windows/hardware/hh439372(v=vs.85).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tdichip.com/Support/Documents/TechnicalNotes/TN_113_Simplified%20Description%20of%20USB%20Device%20Enumeration.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ftdichip.com/Support/Documents/TechnicalNotes/TN_113_Simplified%20Description%20of%20USB%20Device%20Enumeration.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ti.com/lit/ds/symlink/tusb3410.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ti.com/lit/ds/symlink/tusb3410.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pre-releases of the spec throughout 1994 and 1995</a:t>
            </a:r>
            <a:r>
              <a:rPr lang="en-US" baseline="0" dirty="0" smtClean="0"/>
              <a:t>.</a:t>
            </a:r>
          </a:p>
          <a:p>
            <a:r>
              <a:rPr lang="en-US" baseline="0" dirty="0" smtClean="0"/>
              <a:t>Official 1.0 spec released in 1996 – 18 years ago.  1.5Mb/s and 12Mb/s</a:t>
            </a:r>
          </a:p>
          <a:p>
            <a:r>
              <a:rPr lang="en-US" baseline="0" dirty="0" smtClean="0"/>
              <a:t>1.1 in 1998 (fixed problems identified in 1.0 – mostly to do with hubs – first widely used), 2.0 in 2000 (480Mb/s signaling rate, 280Mb/s usable data rate), 3.0 in 2008 (5Gb/s signaling, 4Gb/s usable data rate), 3.1 in 2013 (10Gb/s signaling rate)</a:t>
            </a:r>
          </a:p>
          <a:p>
            <a:r>
              <a:rPr lang="en-US" baseline="0" dirty="0" smtClean="0"/>
              <a:t>ID Pin: Host == connected to ground, device == not connected</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6</a:t>
            </a:fld>
            <a:endParaRPr lang="en-US"/>
          </a:p>
        </p:txBody>
      </p:sp>
    </p:spTree>
    <p:extLst>
      <p:ext uri="{BB962C8B-B14F-4D97-AF65-F5344CB8AC3E}">
        <p14:creationId xmlns:p14="http://schemas.microsoft.com/office/powerpoint/2010/main" val="165146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sz="1200" u="sng" kern="1200" dirty="0" smtClean="0">
                <a:solidFill>
                  <a:schemeClr val="tx1"/>
                </a:solidFill>
                <a:effectLst/>
                <a:latin typeface="+mn-lt"/>
                <a:ea typeface="+mn-ea"/>
                <a:cs typeface="+mn-cs"/>
                <a:hlinkClick r:id="rId3"/>
              </a:rPr>
              <a:t>http://www.ti.com/lit/ds/symlink/tusb3410.pdf</a:t>
            </a:r>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This </a:t>
            </a:r>
            <a:r>
              <a:rPr lang="en-US" sz="1200" u="sng" kern="1200" dirty="0" err="1" smtClean="0">
                <a:solidFill>
                  <a:schemeClr val="tx1"/>
                </a:solidFill>
                <a:effectLst/>
                <a:latin typeface="+mn-lt"/>
                <a:ea typeface="+mn-ea"/>
                <a:cs typeface="+mn-cs"/>
              </a:rPr>
              <a:t>usb</a:t>
            </a:r>
            <a:r>
              <a:rPr lang="en-US" sz="1200" u="sng" kern="1200" dirty="0" smtClean="0">
                <a:solidFill>
                  <a:schemeClr val="tx1"/>
                </a:solidFill>
                <a:effectLst/>
                <a:latin typeface="+mn-lt"/>
                <a:ea typeface="+mn-ea"/>
                <a:cs typeface="+mn-cs"/>
              </a:rPr>
              <a:t> controller is used in a wide range</a:t>
            </a:r>
            <a:r>
              <a:rPr lang="en-US" sz="1200" u="sng" kern="1200" baseline="0" dirty="0" smtClean="0">
                <a:solidFill>
                  <a:schemeClr val="tx1"/>
                </a:solidFill>
                <a:effectLst/>
                <a:latin typeface="+mn-lt"/>
                <a:ea typeface="+mn-ea"/>
                <a:cs typeface="+mn-cs"/>
              </a:rPr>
              <a:t> of different applications from this phone sync cable to multi-thousand-dollar network infrastructure devices.</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19</a:t>
            </a:fld>
            <a:endParaRPr lang="en-US"/>
          </a:p>
        </p:txBody>
      </p:sp>
    </p:spTree>
    <p:extLst>
      <p:ext uri="{BB962C8B-B14F-4D97-AF65-F5344CB8AC3E}">
        <p14:creationId xmlns:p14="http://schemas.microsoft.com/office/powerpoint/2010/main" val="3754557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Allows any</a:t>
            </a:r>
            <a:r>
              <a:rPr lang="en-US" baseline="0" dirty="0" smtClean="0"/>
              <a:t> payloads written to the device firmware to persist through reboots and power-downs.</a:t>
            </a:r>
          </a:p>
          <a:p>
            <a:endParaRPr lang="en-US" baseline="0" dirty="0" smtClean="0"/>
          </a:p>
        </p:txBody>
      </p:sp>
      <p:sp>
        <p:nvSpPr>
          <p:cNvPr id="4" name="Slide Number Placeholder 3"/>
          <p:cNvSpPr>
            <a:spLocks noGrp="1"/>
          </p:cNvSpPr>
          <p:nvPr>
            <p:ph type="sldNum" sz="quarter" idx="10"/>
          </p:nvPr>
        </p:nvSpPr>
        <p:spPr/>
        <p:txBody>
          <a:bodyPr/>
          <a:lstStyle/>
          <a:p>
            <a:fld id="{92EE03EA-6497-48FA-9E76-7935EDBBA7FB}" type="slidenum">
              <a:rPr lang="en-US" smtClean="0"/>
              <a:t>20</a:t>
            </a:fld>
            <a:endParaRPr lang="en-US"/>
          </a:p>
        </p:txBody>
      </p:sp>
    </p:spTree>
    <p:extLst>
      <p:ext uri="{BB962C8B-B14F-4D97-AF65-F5344CB8AC3E}">
        <p14:creationId xmlns:p14="http://schemas.microsoft.com/office/powerpoint/2010/main" val="166138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 1.0</a:t>
            </a:r>
            <a:r>
              <a:rPr lang="en-US" baseline="0" dirty="0" smtClean="0"/>
              <a:t> version released in 1999 :</a:t>
            </a:r>
            <a:r>
              <a:rPr lang="en-US" dirty="0" smtClean="0"/>
              <a:t> http://www.usb.org/developers/devclass_docs/usbdfu10.pdf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a:t>
            </a:r>
            <a:r>
              <a:rPr lang="en-US" baseline="0" dirty="0" smtClean="0"/>
              <a:t> 1.1 version released in 2004:</a:t>
            </a:r>
            <a:r>
              <a:rPr lang="en-US" dirty="0" smtClean="0"/>
              <a:t> http://www.usb.org/developers/devclass_docs/DFU_1.1.pdf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21</a:t>
            </a:fld>
            <a:endParaRPr lang="en-US"/>
          </a:p>
        </p:txBody>
      </p:sp>
    </p:spTree>
    <p:extLst>
      <p:ext uri="{BB962C8B-B14F-4D97-AF65-F5344CB8AC3E}">
        <p14:creationId xmlns:p14="http://schemas.microsoft.com/office/powerpoint/2010/main" val="1712889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27</a:t>
            </a:fld>
            <a:endParaRPr lang="en-US"/>
          </a:p>
        </p:txBody>
      </p:sp>
    </p:spTree>
    <p:extLst>
      <p:ext uri="{BB962C8B-B14F-4D97-AF65-F5344CB8AC3E}">
        <p14:creationId xmlns:p14="http://schemas.microsoft.com/office/powerpoint/2010/main" val="103047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firmware running in the controller we talked about earlier can arbitrarily change the USB VID and PID and USB device descriptors which are presented to the host.  It can also force a reconnect in order to trigger re-enumeration in the host after these values have changed.  Which is especially interesting when you consider USB devices passed down to virtualized guests.  If you have malware running inside a virtualized guest that can write malicious firmware to a </a:t>
            </a:r>
            <a:r>
              <a:rPr lang="en-US" baseline="0" dirty="0" err="1" smtClean="0"/>
              <a:t>usb</a:t>
            </a:r>
            <a:r>
              <a:rPr lang="en-US" baseline="0" dirty="0" smtClean="0"/>
              <a:t> device whether it’s an external device or one soldered down to your motherboard, it could potentially change its VID/PID and trigger re-enumeration to show up as a completely different device in order to escape confinement and cross the privilege boundary from the guest to the host.</a:t>
            </a:r>
          </a:p>
          <a:p>
            <a:endParaRPr lang="en-US" dirty="0" smtClean="0"/>
          </a:p>
          <a:p>
            <a:r>
              <a:rPr lang="en-US" dirty="0" smtClean="0"/>
              <a:t>Jeff Forristal referred to this type of attack scenario</a:t>
            </a:r>
            <a:r>
              <a:rPr lang="en-US" baseline="0" dirty="0" smtClean="0"/>
              <a:t> </a:t>
            </a:r>
            <a:r>
              <a:rPr lang="en-US" dirty="0" smtClean="0"/>
              <a:t>in 2012 as a Hardware Involved Software Attack-- https://cansecwest.com/csw12/Forristal.pptx</a:t>
            </a:r>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28</a:t>
            </a:fld>
            <a:endParaRPr lang="en-US"/>
          </a:p>
        </p:txBody>
      </p:sp>
    </p:spTree>
    <p:extLst>
      <p:ext uri="{BB962C8B-B14F-4D97-AF65-F5344CB8AC3E}">
        <p14:creationId xmlns:p14="http://schemas.microsoft.com/office/powerpoint/2010/main" val="1030471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hlinkClick r:id="rId3"/>
              </a:rPr>
              <a:t>http://msdn.microsoft.com/en-us/library/windows/hardware/hh439372%28v=vs.85%29.aspx</a:t>
            </a:r>
            <a:endParaRPr lang="en-US"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Older EHCI version of Debug Capability required special hardware, but the</a:t>
            </a:r>
            <a:r>
              <a:rPr lang="en-US" sz="2400" baseline="0" dirty="0" smtClean="0"/>
              <a:t> XHCI version is better integrated into the protocol stack and works through standard </a:t>
            </a:r>
            <a:r>
              <a:rPr lang="en-US" sz="2400" baseline="0" dirty="0" err="1" smtClean="0"/>
              <a:t>usb</a:t>
            </a:r>
            <a:r>
              <a:rPr lang="en-US" sz="2400" baseline="0" dirty="0" smtClean="0"/>
              <a:t> hubs.</a:t>
            </a:r>
            <a:endParaRPr lang="en-US" sz="2400" dirty="0" smtClean="0"/>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29</a:t>
            </a:fld>
            <a:endParaRPr lang="en-US"/>
          </a:p>
        </p:txBody>
      </p:sp>
    </p:spTree>
    <p:extLst>
      <p:ext uri="{BB962C8B-B14F-4D97-AF65-F5344CB8AC3E}">
        <p14:creationId xmlns:p14="http://schemas.microsoft.com/office/powerpoint/2010/main" val="3173223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Initial</a:t>
            </a:r>
            <a:r>
              <a:rPr lang="en-US" baseline="0" dirty="0" smtClean="0"/>
              <a:t> 1.0 spec released in February 2014:</a:t>
            </a:r>
            <a:r>
              <a:rPr lang="en-US" dirty="0" smtClean="0"/>
              <a:t> http://www.usb.org/developers/devclass_docs/Media_Agnostic_USB_v1.0.zip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Basically swaps</a:t>
            </a:r>
            <a:r>
              <a:rPr lang="en-US" baseline="0" dirty="0" smtClean="0"/>
              <a:t> out everything to do with the physical layers and allows it to be replaced with another transport mechanism while still maintaining full USB endpoint functionality.</a:t>
            </a:r>
            <a:endParaRPr lang="en-US" dirty="0" smtClean="0"/>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30</a:t>
            </a:fld>
            <a:endParaRPr lang="en-US"/>
          </a:p>
        </p:txBody>
      </p:sp>
    </p:spTree>
    <p:extLst>
      <p:ext uri="{BB962C8B-B14F-4D97-AF65-F5344CB8AC3E}">
        <p14:creationId xmlns:p14="http://schemas.microsoft.com/office/powerpoint/2010/main" val="240446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Initial</a:t>
            </a:r>
            <a:r>
              <a:rPr lang="en-US" baseline="0" dirty="0" smtClean="0"/>
              <a:t> 1.0 spec released in February 2014:</a:t>
            </a:r>
            <a:r>
              <a:rPr lang="en-US" dirty="0" smtClean="0"/>
              <a:t> http://www.usb.org/developers/devclass_docs/Media_Agnostic_USB_v1.0.zip</a:t>
            </a:r>
          </a:p>
          <a:p>
            <a:endParaRPr lang="en-US" dirty="0" smtClean="0"/>
          </a:p>
          <a:p>
            <a:r>
              <a:rPr lang="en-US" dirty="0" smtClean="0"/>
              <a:t>Initial</a:t>
            </a:r>
            <a:r>
              <a:rPr lang="en-US" baseline="0" dirty="0" smtClean="0"/>
              <a:t> version of the spec describes using </a:t>
            </a:r>
            <a:r>
              <a:rPr lang="en-US" baseline="0" dirty="0" err="1" smtClean="0"/>
              <a:t>WiFi</a:t>
            </a:r>
            <a:r>
              <a:rPr lang="en-US" baseline="0" dirty="0" smtClean="0"/>
              <a:t> and </a:t>
            </a:r>
            <a:r>
              <a:rPr lang="en-US" baseline="0" dirty="0" err="1" smtClean="0"/>
              <a:t>WiGig</a:t>
            </a:r>
            <a:r>
              <a:rPr lang="en-US" baseline="0" dirty="0" smtClean="0"/>
              <a:t> as the transport mechanism.</a:t>
            </a:r>
          </a:p>
          <a:p>
            <a:endParaRPr lang="en-US" baseline="0" dirty="0" smtClean="0"/>
          </a:p>
          <a:p>
            <a:r>
              <a:rPr lang="en-US" baseline="0" dirty="0" smtClean="0"/>
              <a:t>We haven’t played with hardware for this yet, but we wanted to give you guys a heads up that this is on the way and should be a lot of fun </a:t>
            </a:r>
            <a:r>
              <a:rPr lang="en-US" baseline="0" smtClean="0"/>
              <a:t>to break.</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31</a:t>
            </a:fld>
            <a:endParaRPr lang="en-US"/>
          </a:p>
        </p:txBody>
      </p:sp>
    </p:spTree>
    <p:extLst>
      <p:ext uri="{BB962C8B-B14F-4D97-AF65-F5344CB8AC3E}">
        <p14:creationId xmlns:p14="http://schemas.microsoft.com/office/powerpoint/2010/main" val="115810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USB Power Delivery spec which is part of the USB 3.1 specification has more details about switching into alternate modes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that stuff Joe talked about yesterday about </a:t>
            </a:r>
            <a:r>
              <a:rPr lang="en-US" dirty="0" err="1" smtClean="0"/>
              <a:t>PCIe</a:t>
            </a:r>
            <a:r>
              <a:rPr lang="en-US" baseline="0" dirty="0" smtClean="0"/>
              <a:t> attacks will be possible on some systems over the USB port also.</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32</a:t>
            </a:fld>
            <a:endParaRPr lang="en-US"/>
          </a:p>
        </p:txBody>
      </p:sp>
    </p:spTree>
    <p:extLst>
      <p:ext uri="{BB962C8B-B14F-4D97-AF65-F5344CB8AC3E}">
        <p14:creationId xmlns:p14="http://schemas.microsoft.com/office/powerpoint/2010/main" val="2609126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Travis Goodspeed</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37</a:t>
            </a:fld>
            <a:endParaRPr lang="en-US"/>
          </a:p>
        </p:txBody>
      </p:sp>
    </p:spTree>
    <p:extLst>
      <p:ext uri="{BB962C8B-B14F-4D97-AF65-F5344CB8AC3E}">
        <p14:creationId xmlns:p14="http://schemas.microsoft.com/office/powerpoint/2010/main" val="189160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7</a:t>
            </a:fld>
            <a:endParaRPr lang="en-US"/>
          </a:p>
        </p:txBody>
      </p:sp>
    </p:spTree>
    <p:extLst>
      <p:ext uri="{BB962C8B-B14F-4D97-AF65-F5344CB8AC3E}">
        <p14:creationId xmlns:p14="http://schemas.microsoft.com/office/powerpoint/2010/main" val="1896960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a:t>
            </a:r>
            <a:r>
              <a:rPr lang="en-US" dirty="0" err="1" smtClean="0"/>
              <a:t>Ossmann</a:t>
            </a:r>
            <a:r>
              <a:rPr lang="en-US" dirty="0" smtClean="0"/>
              <a:t>, Dominic Spill</a:t>
            </a:r>
            <a:r>
              <a:rPr lang="en-US" baseline="0" dirty="0" smtClean="0"/>
              <a:t>, Marshall Hecht, </a:t>
            </a:r>
            <a:r>
              <a:rPr lang="en-US" dirty="0" smtClean="0"/>
              <a:t>Jared Boone</a:t>
            </a:r>
            <a:r>
              <a:rPr lang="en-US" baseline="0" dirty="0" smtClean="0"/>
              <a:t>, Mike Kershaw, Benjamin </a:t>
            </a:r>
            <a:r>
              <a:rPr lang="en-US" baseline="0" dirty="0" err="1" smtClean="0"/>
              <a:t>Vernoux</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38</a:t>
            </a:fld>
            <a:endParaRPr lang="en-US"/>
          </a:p>
        </p:txBody>
      </p:sp>
    </p:spTree>
    <p:extLst>
      <p:ext uri="{BB962C8B-B14F-4D97-AF65-F5344CB8AC3E}">
        <p14:creationId xmlns:p14="http://schemas.microsoft.com/office/powerpoint/2010/main" val="2622489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Dominic</a:t>
            </a:r>
            <a:r>
              <a:rPr lang="en-US" baseline="0" dirty="0" smtClean="0"/>
              <a:t> Spill</a:t>
            </a:r>
          </a:p>
          <a:p>
            <a:r>
              <a:rPr lang="en-US" baseline="0" dirty="0" smtClean="0"/>
              <a:t>Contributions welcome!</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39</a:t>
            </a:fld>
            <a:endParaRPr lang="en-US"/>
          </a:p>
        </p:txBody>
      </p:sp>
    </p:spTree>
    <p:extLst>
      <p:ext uri="{BB962C8B-B14F-4D97-AF65-F5344CB8AC3E}">
        <p14:creationId xmlns:p14="http://schemas.microsoft.com/office/powerpoint/2010/main" val="4045931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 Shkatov</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41</a:t>
            </a:fld>
            <a:endParaRPr lang="en-US"/>
          </a:p>
        </p:txBody>
      </p:sp>
    </p:spTree>
    <p:extLst>
      <p:ext uri="{BB962C8B-B14F-4D97-AF65-F5344CB8AC3E}">
        <p14:creationId xmlns:p14="http://schemas.microsoft.com/office/powerpoint/2010/main" val="640358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Andy Davis at NCC Group</a:t>
            </a:r>
          </a:p>
          <a:p>
            <a:r>
              <a:rPr lang="en-US" dirty="0" smtClean="0"/>
              <a:t>Test</a:t>
            </a:r>
            <a:r>
              <a:rPr lang="en-US" baseline="0" dirty="0" smtClean="0"/>
              <a:t> cases haven’t been updated in a year and the published examples are still crashing drivers in Windows 8.1</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42</a:t>
            </a:fld>
            <a:endParaRPr lang="en-US"/>
          </a:p>
        </p:txBody>
      </p:sp>
    </p:spTree>
    <p:extLst>
      <p:ext uri="{BB962C8B-B14F-4D97-AF65-F5344CB8AC3E}">
        <p14:creationId xmlns:p14="http://schemas.microsoft.com/office/powerpoint/2010/main" val="2403160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dirty="0" smtClean="0"/>
              <a:t>is the set of chips </a:t>
            </a:r>
            <a:r>
              <a:rPr lang="en-US" baseline="0" dirty="0" smtClean="0"/>
              <a:t>targeted by </a:t>
            </a:r>
            <a:r>
              <a:rPr lang="en-US" baseline="0" dirty="0" err="1" smtClean="0"/>
              <a:t>Karsten</a:t>
            </a:r>
            <a:r>
              <a:rPr lang="en-US" baseline="0" dirty="0" smtClean="0"/>
              <a:t> </a:t>
            </a:r>
            <a:r>
              <a:rPr lang="en-US" baseline="0" dirty="0" err="1" smtClean="0"/>
              <a:t>Nohl</a:t>
            </a:r>
            <a:r>
              <a:rPr lang="en-US" baseline="0" dirty="0" smtClean="0"/>
              <a:t> and </a:t>
            </a:r>
            <a:r>
              <a:rPr lang="en-US" baseline="0" dirty="0" err="1" smtClean="0"/>
              <a:t>Jakob</a:t>
            </a:r>
            <a:r>
              <a:rPr lang="en-US" baseline="0" dirty="0" smtClean="0"/>
              <a:t> </a:t>
            </a:r>
            <a:r>
              <a:rPr lang="en-US" baseline="0" dirty="0" err="1" smtClean="0"/>
              <a:t>Lell</a:t>
            </a:r>
            <a:r>
              <a:rPr lang="en-US" baseline="0" dirty="0" smtClean="0"/>
              <a:t> in their </a:t>
            </a:r>
            <a:r>
              <a:rPr lang="en-US" baseline="0" dirty="0" err="1" smtClean="0"/>
              <a:t>BadUSB</a:t>
            </a:r>
            <a:r>
              <a:rPr lang="en-US" baseline="0" dirty="0" smtClean="0"/>
              <a:t> </a:t>
            </a:r>
            <a:r>
              <a:rPr lang="en-US" baseline="0" dirty="0" smtClean="0"/>
              <a:t>talk and covers a large percentage of the USB device market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2EE03EA-6497-48FA-9E76-7935EDBBA7FB}" type="slidenum">
              <a:rPr lang="en-US" smtClean="0"/>
              <a:t>43</a:t>
            </a:fld>
            <a:endParaRPr lang="en-US"/>
          </a:p>
        </p:txBody>
      </p:sp>
    </p:spTree>
    <p:extLst>
      <p:ext uri="{BB962C8B-B14F-4D97-AF65-F5344CB8AC3E}">
        <p14:creationId xmlns:p14="http://schemas.microsoft.com/office/powerpoint/2010/main" val="67551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2EE03EA-6497-48FA-9E76-7935EDBBA7FB}" type="slidenum">
              <a:rPr lang="en-US" smtClean="0"/>
              <a:t>44</a:t>
            </a:fld>
            <a:endParaRPr lang="en-US"/>
          </a:p>
        </p:txBody>
      </p:sp>
    </p:spTree>
    <p:extLst>
      <p:ext uri="{BB962C8B-B14F-4D97-AF65-F5344CB8AC3E}">
        <p14:creationId xmlns:p14="http://schemas.microsoft.com/office/powerpoint/2010/main" val="987853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Adam Caudill and Brandon Wilson released at </a:t>
            </a:r>
            <a:r>
              <a:rPr lang="en-US" i="1" dirty="0" err="1" smtClean="0"/>
              <a:t>Derbycon</a:t>
            </a:r>
            <a:r>
              <a:rPr lang="en-US" i="1" dirty="0" smtClean="0"/>
              <a:t> last weekend</a:t>
            </a:r>
          </a:p>
          <a:p>
            <a:endParaRPr lang="en-US" i="1" dirty="0" smtClean="0"/>
          </a:p>
        </p:txBody>
      </p:sp>
      <p:sp>
        <p:nvSpPr>
          <p:cNvPr id="4" name="Slide Number Placeholder 3"/>
          <p:cNvSpPr>
            <a:spLocks noGrp="1"/>
          </p:cNvSpPr>
          <p:nvPr>
            <p:ph type="sldNum" sz="quarter" idx="10"/>
          </p:nvPr>
        </p:nvSpPr>
        <p:spPr/>
        <p:txBody>
          <a:bodyPr/>
          <a:lstStyle/>
          <a:p>
            <a:fld id="{92EE03EA-6497-48FA-9E76-7935EDBBA7FB}" type="slidenum">
              <a:rPr lang="en-US" smtClean="0"/>
              <a:t>45</a:t>
            </a:fld>
            <a:endParaRPr lang="en-US"/>
          </a:p>
        </p:txBody>
      </p:sp>
    </p:spTree>
    <p:extLst>
      <p:ext uri="{BB962C8B-B14F-4D97-AF65-F5344CB8AC3E}">
        <p14:creationId xmlns:p14="http://schemas.microsoft.com/office/powerpoint/2010/main" val="3906048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Type-C connector and wire standard</a:t>
            </a:r>
            <a:r>
              <a:rPr lang="en-US" baseline="0" dirty="0" smtClean="0"/>
              <a:t> finalized and released less than a week after our </a:t>
            </a:r>
            <a:r>
              <a:rPr lang="en-US" baseline="0" dirty="0" err="1" smtClean="0"/>
              <a:t>Defcon</a:t>
            </a:r>
            <a:r>
              <a:rPr lang="en-US" baseline="0" dirty="0" smtClean="0"/>
              <a:t> talk</a:t>
            </a:r>
          </a:p>
          <a:p>
            <a:r>
              <a:rPr lang="en-US" baseline="0" dirty="0" smtClean="0"/>
              <a:t>24 pins in connector</a:t>
            </a:r>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8</a:t>
            </a:fld>
            <a:endParaRPr lang="en-US"/>
          </a:p>
        </p:txBody>
      </p:sp>
    </p:spTree>
    <p:extLst>
      <p:ext uri="{BB962C8B-B14F-4D97-AF65-F5344CB8AC3E}">
        <p14:creationId xmlns:p14="http://schemas.microsoft.com/office/powerpoint/2010/main" val="320077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Certainly</a:t>
            </a:r>
            <a:r>
              <a:rPr lang="en-US" baseline="0" dirty="0" smtClean="0"/>
              <a:t> possible to find vulnerabilities in the hardware managing these layers, but that’s hard and can require expensive equipment.</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10</a:t>
            </a:fld>
            <a:endParaRPr lang="en-US"/>
          </a:p>
        </p:txBody>
      </p:sp>
    </p:spTree>
    <p:extLst>
      <p:ext uri="{BB962C8B-B14F-4D97-AF65-F5344CB8AC3E}">
        <p14:creationId xmlns:p14="http://schemas.microsoft.com/office/powerpoint/2010/main" val="180083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http://www.ftdichip.com/Support/Documents/TechnicalNotes/TN_113_Simplified%20Description%20of%20USB%20Device%20Enumeration.pdf</a:t>
            </a:r>
            <a:endParaRPr lang="en-US" dirty="0" smtClean="0"/>
          </a:p>
          <a:p>
            <a:endParaRPr lang="en-US" dirty="0" smtClean="0"/>
          </a:p>
          <a:p>
            <a:r>
              <a:rPr lang="en-US" dirty="0" smtClean="0"/>
              <a:t>Changes</a:t>
            </a:r>
            <a:r>
              <a:rPr lang="en-US" baseline="0" dirty="0" smtClean="0"/>
              <a:t> in resistance and electrical characteristics of the lines is used to determine if device has been attached, on-the-go, </a:t>
            </a:r>
            <a:r>
              <a:rPr lang="en-US" baseline="0" smtClean="0"/>
              <a:t>line speed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12</a:t>
            </a:fld>
            <a:endParaRPr lang="en-US"/>
          </a:p>
        </p:txBody>
      </p:sp>
    </p:spTree>
    <p:extLst>
      <p:ext uri="{BB962C8B-B14F-4D97-AF65-F5344CB8AC3E}">
        <p14:creationId xmlns:p14="http://schemas.microsoft.com/office/powerpoint/2010/main" val="556734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http://www.ftdichip.com/Support/Documents/TechnicalNotes/TN_113_Simplified%20Description%20of%20USB%20Device%20Enumeration.pdf</a:t>
            </a:r>
            <a:endParaRPr lang="en-US" dirty="0" smtClean="0"/>
          </a:p>
          <a:p>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13</a:t>
            </a:fld>
            <a:endParaRPr lang="en-US"/>
          </a:p>
        </p:txBody>
      </p:sp>
    </p:spTree>
    <p:extLst>
      <p:ext uri="{BB962C8B-B14F-4D97-AF65-F5344CB8AC3E}">
        <p14:creationId xmlns:p14="http://schemas.microsoft.com/office/powerpoint/2010/main" val="9970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BadUSB</a:t>
            </a:r>
            <a:r>
              <a:rPr lang="en-US" dirty="0" smtClean="0"/>
              <a:t> talk at </a:t>
            </a:r>
            <a:r>
              <a:rPr lang="en-US" dirty="0" err="1" smtClean="0"/>
              <a:t>Blackhat</a:t>
            </a:r>
            <a:r>
              <a:rPr lang="en-US" dirty="0" smtClean="0"/>
              <a:t> this year by </a:t>
            </a:r>
            <a:r>
              <a:rPr lang="en-US" dirty="0" err="1" smtClean="0"/>
              <a:t>Karsten</a:t>
            </a:r>
            <a:r>
              <a:rPr lang="en-US" baseline="0" dirty="0" smtClean="0"/>
              <a:t> </a:t>
            </a:r>
            <a:r>
              <a:rPr lang="en-US" baseline="0" dirty="0" err="1" smtClean="0"/>
              <a:t>Nohl</a:t>
            </a:r>
            <a:r>
              <a:rPr lang="en-US" baseline="0" dirty="0" smtClean="0"/>
              <a:t> and </a:t>
            </a:r>
            <a:r>
              <a:rPr lang="en-US" baseline="0" dirty="0" err="1" smtClean="0"/>
              <a:t>Jakob</a:t>
            </a:r>
            <a:r>
              <a:rPr lang="en-US" baseline="0" dirty="0" smtClean="0"/>
              <a:t> </a:t>
            </a:r>
            <a:r>
              <a:rPr lang="en-US" baseline="0" dirty="0" err="1" smtClean="0"/>
              <a:t>Lell</a:t>
            </a:r>
            <a:r>
              <a:rPr lang="en-US" baseline="0" dirty="0" smtClean="0"/>
              <a:t> has people talking about filling </a:t>
            </a:r>
            <a:r>
              <a:rPr lang="en-US" baseline="0" dirty="0" err="1" smtClean="0"/>
              <a:t>usb</a:t>
            </a:r>
            <a:r>
              <a:rPr lang="en-US" baseline="0" dirty="0" smtClean="0"/>
              <a:t> ports with superglue</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14</a:t>
            </a:fld>
            <a:endParaRPr lang="en-US"/>
          </a:p>
        </p:txBody>
      </p:sp>
    </p:spTree>
    <p:extLst>
      <p:ext uri="{BB962C8B-B14F-4D97-AF65-F5344CB8AC3E}">
        <p14:creationId xmlns:p14="http://schemas.microsoft.com/office/powerpoint/2010/main" val="335844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sz="1200" u="sng" kern="1200" dirty="0" smtClean="0">
                <a:solidFill>
                  <a:schemeClr val="tx1"/>
                </a:solidFill>
                <a:effectLst/>
                <a:latin typeface="+mn-lt"/>
                <a:ea typeface="+mn-ea"/>
                <a:cs typeface="+mn-cs"/>
                <a:hlinkClick r:id="rId3"/>
              </a:rPr>
              <a:t>http://www.ti.com/lit/ds/symlink/tusb3410.pdf</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17</a:t>
            </a:fld>
            <a:endParaRPr lang="en-US"/>
          </a:p>
        </p:txBody>
      </p:sp>
    </p:spTree>
    <p:extLst>
      <p:ext uri="{BB962C8B-B14F-4D97-AF65-F5344CB8AC3E}">
        <p14:creationId xmlns:p14="http://schemas.microsoft.com/office/powerpoint/2010/main" val="171288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sz="1200" u="sng" kern="1200" dirty="0" smtClean="0">
                <a:solidFill>
                  <a:schemeClr val="tx1"/>
                </a:solidFill>
                <a:effectLst/>
                <a:latin typeface="+mn-lt"/>
                <a:ea typeface="+mn-ea"/>
                <a:cs typeface="+mn-cs"/>
                <a:hlinkClick r:id="rId3"/>
              </a:rPr>
              <a:t>http://www.ti.com/lit/ds/symlink/tusb3410.pdf</a:t>
            </a:r>
            <a:endParaRPr lang="en-US" dirty="0"/>
          </a:p>
        </p:txBody>
      </p:sp>
      <p:sp>
        <p:nvSpPr>
          <p:cNvPr id="4" name="Slide Number Placeholder 3"/>
          <p:cNvSpPr>
            <a:spLocks noGrp="1"/>
          </p:cNvSpPr>
          <p:nvPr>
            <p:ph type="sldNum" sz="quarter" idx="10"/>
          </p:nvPr>
        </p:nvSpPr>
        <p:spPr/>
        <p:txBody>
          <a:bodyPr/>
          <a:lstStyle/>
          <a:p>
            <a:fld id="{92EE03EA-6497-48FA-9E76-7935EDBBA7FB}" type="slidenum">
              <a:rPr lang="en-US" smtClean="0"/>
              <a:t>18</a:t>
            </a:fld>
            <a:endParaRPr lang="en-US"/>
          </a:p>
        </p:txBody>
      </p:sp>
    </p:spTree>
    <p:extLst>
      <p:ext uri="{BB962C8B-B14F-4D97-AF65-F5344CB8AC3E}">
        <p14:creationId xmlns:p14="http://schemas.microsoft.com/office/powerpoint/2010/main" val="171288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744356-997C-4389-8F12-1DD1F4DD3FA3}"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44356-997C-4389-8F12-1DD1F4DD3FA3}"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44356-997C-4389-8F12-1DD1F4DD3FA3}"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44356-997C-4389-8F12-1DD1F4DD3FA3}"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44356-997C-4389-8F12-1DD1F4DD3FA3}" type="datetimeFigureOut">
              <a:rPr lang="en-US" smtClean="0"/>
              <a:t>10/3/2014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744356-997C-4389-8F12-1DD1F4DD3FA3}"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744356-997C-4389-8F12-1DD1F4DD3FA3}" type="datetimeFigureOut">
              <a:rPr lang="en-US" smtClean="0"/>
              <a:t>10/3/2014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744356-997C-4389-8F12-1DD1F4DD3FA3}" type="datetimeFigureOut">
              <a:rPr lang="en-US" smtClean="0"/>
              <a:t>10/3/2014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44356-997C-4389-8F12-1DD1F4DD3FA3}" type="datetimeFigureOut">
              <a:rPr lang="en-US" smtClean="0"/>
              <a:t>10/3/2014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6E4826-2818-4563-BC46-D658270192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44356-997C-4389-8F12-1DD1F4DD3FA3}" type="datetimeFigureOut">
              <a:rPr lang="en-US" smtClean="0"/>
              <a:t>10/3/2014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6E4826-2818-4563-BC46-D6582701920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2744356-997C-4389-8F12-1DD1F4DD3FA3}" type="datetimeFigureOut">
              <a:rPr lang="en-US" smtClean="0"/>
              <a:t>10/3/2014</a:t>
            </a:fld>
            <a:endParaRPr lang="en-US"/>
          </a:p>
        </p:txBody>
      </p:sp>
      <p:sp>
        <p:nvSpPr>
          <p:cNvPr id="9" name="Slide Number Placeholder 8"/>
          <p:cNvSpPr>
            <a:spLocks noGrp="1"/>
          </p:cNvSpPr>
          <p:nvPr>
            <p:ph type="sldNum" sz="quarter" idx="11"/>
          </p:nvPr>
        </p:nvSpPr>
        <p:spPr/>
        <p:txBody>
          <a:bodyPr/>
          <a:lstStyle/>
          <a:p>
            <a:fld id="{FE6E4826-2818-4563-BC46-D6582701920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E6E4826-2818-4563-BC46-D6582701920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2744356-997C-4389-8F12-1DD1F4DD3FA3}" type="datetimeFigureOut">
              <a:rPr lang="en-US" smtClean="0"/>
              <a:t>10/3/2014</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usb.org/developers/devclass_docs/Media_Agnostic_USB_v1.0.zi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usb.org/developers/docs/devclass_docs/USB_Billboard.zi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otalphase.com/protocols/usb/"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hyperlink" Target="http://www.totalphase.com/protocols/us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hyperlink" Target="http://www.internationaltestinstruments.com/products/97-1480a-usb-20-protocol-analyzer.aspx"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goodfet.sourceforge.ne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mossmann/daisho"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ominicgs/USBProxy"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hyperlink" Target="http://www.libusb.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nccgroup/uma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itbucket.org/flowswitch/phis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samratashok/Kautily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adamcaudill/Psychs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usb.org/developers/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USB for All!!1</a:t>
            </a:r>
            <a:endParaRPr lang="en-US" dirty="0"/>
          </a:p>
        </p:txBody>
      </p:sp>
      <p:sp>
        <p:nvSpPr>
          <p:cNvPr id="3" name="Subtitle 2"/>
          <p:cNvSpPr>
            <a:spLocks noGrp="1"/>
          </p:cNvSpPr>
          <p:nvPr>
            <p:ph type="subTitle" idx="1"/>
          </p:nvPr>
        </p:nvSpPr>
        <p:spPr/>
        <p:txBody>
          <a:bodyPr>
            <a:normAutofit/>
          </a:bodyPr>
          <a:lstStyle/>
          <a:p>
            <a:r>
              <a:rPr lang="en-US" dirty="0" smtClean="0"/>
              <a:t>You should be looking at USB.</a:t>
            </a:r>
          </a:p>
          <a:p>
            <a:r>
              <a:rPr lang="en-US" dirty="0" smtClean="0"/>
              <a:t>Yes, you.</a:t>
            </a:r>
            <a:endParaRPr lang="en-US" dirty="0"/>
          </a:p>
        </p:txBody>
      </p:sp>
    </p:spTree>
    <p:extLst>
      <p:ext uri="{BB962C8B-B14F-4D97-AF65-F5344CB8AC3E}">
        <p14:creationId xmlns:p14="http://schemas.microsoft.com/office/powerpoint/2010/main" val="4016783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7" name="TextBox 6"/>
          <p:cNvSpPr txBox="1"/>
          <p:nvPr/>
        </p:nvSpPr>
        <p:spPr>
          <a:xfrm>
            <a:off x="533400" y="5562600"/>
            <a:ext cx="7543800" cy="1477328"/>
          </a:xfrm>
          <a:prstGeom prst="rect">
            <a:avLst/>
          </a:prstGeom>
          <a:noFill/>
        </p:spPr>
        <p:txBody>
          <a:bodyPr wrap="square" rtlCol="0">
            <a:spAutoFit/>
          </a:bodyPr>
          <a:lstStyle/>
          <a:p>
            <a:pPr algn="ctr"/>
            <a:endParaRPr lang="en-US" dirty="0" smtClean="0"/>
          </a:p>
          <a:p>
            <a:endParaRPr lang="en-US" dirty="0" smtClean="0"/>
          </a:p>
          <a:p>
            <a:r>
              <a:rPr lang="en-US" dirty="0" smtClean="0"/>
              <a:t>In most USB devices, the </a:t>
            </a:r>
            <a:r>
              <a:rPr lang="en-US" dirty="0"/>
              <a:t>physical, link, and protocol layers are </a:t>
            </a:r>
            <a:r>
              <a:rPr lang="en-US" dirty="0" smtClean="0"/>
              <a:t>handled </a:t>
            </a:r>
            <a:r>
              <a:rPr lang="en-US" dirty="0"/>
              <a:t>in hardware...</a:t>
            </a:r>
          </a:p>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295400"/>
            <a:ext cx="6305404" cy="4267200"/>
          </a:xfrm>
        </p:spPr>
      </p:pic>
      <p:sp>
        <p:nvSpPr>
          <p:cNvPr id="5" name="Rectangle 4"/>
          <p:cNvSpPr/>
          <p:nvPr/>
        </p:nvSpPr>
        <p:spPr>
          <a:xfrm>
            <a:off x="1219200" y="2362200"/>
            <a:ext cx="5943600" cy="2514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911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7" name="TextBox 6"/>
          <p:cNvSpPr txBox="1"/>
          <p:nvPr/>
        </p:nvSpPr>
        <p:spPr>
          <a:xfrm>
            <a:off x="533400" y="5562600"/>
            <a:ext cx="7543800" cy="1200329"/>
          </a:xfrm>
          <a:prstGeom prst="rect">
            <a:avLst/>
          </a:prstGeom>
          <a:noFill/>
        </p:spPr>
        <p:txBody>
          <a:bodyPr wrap="square" rtlCol="0">
            <a:spAutoFit/>
          </a:bodyPr>
          <a:lstStyle/>
          <a:p>
            <a:endParaRPr lang="en-US" dirty="0" smtClean="0"/>
          </a:p>
          <a:p>
            <a:r>
              <a:rPr lang="en-US" dirty="0" smtClean="0"/>
              <a:t>These </a:t>
            </a:r>
            <a:r>
              <a:rPr lang="en-US" dirty="0"/>
              <a:t>areas are the easiest place to get started and find vulnerabilities so we’ll focus here and on some bigger picture views of how USB devices are used in modern platforms</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295400"/>
            <a:ext cx="6305404" cy="4267200"/>
          </a:xfrm>
        </p:spPr>
      </p:pic>
      <p:sp>
        <p:nvSpPr>
          <p:cNvPr id="5" name="Rectangle 4"/>
          <p:cNvSpPr/>
          <p:nvPr/>
        </p:nvSpPr>
        <p:spPr>
          <a:xfrm>
            <a:off x="1203158" y="1295400"/>
            <a:ext cx="5943600" cy="1219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822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Enumeration</a:t>
            </a:r>
            <a:endParaRPr lang="en-US" dirty="0"/>
          </a:p>
        </p:txBody>
      </p:sp>
      <p:sp>
        <p:nvSpPr>
          <p:cNvPr id="3" name="Content Placeholder 2"/>
          <p:cNvSpPr>
            <a:spLocks noGrp="1"/>
          </p:cNvSpPr>
          <p:nvPr>
            <p:ph idx="1"/>
          </p:nvPr>
        </p:nvSpPr>
        <p:spPr/>
        <p:txBody>
          <a:bodyPr>
            <a:normAutofit/>
          </a:bodyPr>
          <a:lstStyle/>
          <a:p>
            <a:pPr marL="114300" indent="0">
              <a:buNone/>
            </a:pPr>
            <a:r>
              <a:rPr lang="en-US" dirty="0" smtClean="0"/>
              <a:t>Host doesn’t know what devices are connected to USB ports</a:t>
            </a:r>
          </a:p>
          <a:p>
            <a:pPr marL="114300" indent="0">
              <a:buNone/>
            </a:pPr>
            <a:endParaRPr lang="en-US" dirty="0" smtClean="0"/>
          </a:p>
          <a:p>
            <a:pPr marL="114300" indent="0">
              <a:buNone/>
            </a:pPr>
            <a:r>
              <a:rPr lang="en-US" dirty="0" smtClean="0"/>
              <a:t>General sequence of events—</a:t>
            </a:r>
          </a:p>
          <a:p>
            <a:pPr marL="868680" lvl="1" indent="-457200">
              <a:buFont typeface="+mj-lt"/>
              <a:buAutoNum type="arabicPeriod"/>
            </a:pPr>
            <a:r>
              <a:rPr lang="en-US" dirty="0" smtClean="0"/>
              <a:t>Determining a device has been connected</a:t>
            </a:r>
          </a:p>
          <a:p>
            <a:pPr marL="868680" lvl="1" indent="-457200">
              <a:buFont typeface="+mj-lt"/>
              <a:buAutoNum type="arabicPeriod"/>
            </a:pPr>
            <a:r>
              <a:rPr lang="en-US" dirty="0" smtClean="0"/>
              <a:t>Determining </a:t>
            </a:r>
            <a:r>
              <a:rPr lang="en-US" dirty="0"/>
              <a:t>d</a:t>
            </a:r>
            <a:r>
              <a:rPr lang="en-US" dirty="0" smtClean="0"/>
              <a:t>evice speed</a:t>
            </a:r>
          </a:p>
          <a:p>
            <a:pPr marL="868680" lvl="1" indent="-457200">
              <a:buFont typeface="+mj-lt"/>
              <a:buAutoNum type="arabicPeriod"/>
            </a:pPr>
            <a:r>
              <a:rPr lang="en-US" dirty="0" smtClean="0"/>
              <a:t>Determining which device is attached</a:t>
            </a:r>
          </a:p>
          <a:p>
            <a:pPr marL="868680" lvl="1" indent="-457200">
              <a:buFont typeface="+mj-lt"/>
              <a:buAutoNum type="arabicPeriod"/>
            </a:pPr>
            <a:r>
              <a:rPr lang="en-US" dirty="0" smtClean="0"/>
              <a:t>Determining the device configuration</a:t>
            </a:r>
          </a:p>
          <a:p>
            <a:pPr marL="868680" lvl="1" indent="-457200">
              <a:buFont typeface="+mj-lt"/>
              <a:buAutoNum type="arabicPeriod"/>
            </a:pPr>
            <a:r>
              <a:rPr lang="en-US" dirty="0" smtClean="0"/>
              <a:t>Determining the device interface</a:t>
            </a:r>
          </a:p>
          <a:p>
            <a:pPr marL="868680" lvl="1" indent="-457200">
              <a:buFont typeface="+mj-lt"/>
              <a:buAutoNum type="arabicPeriod"/>
            </a:pPr>
            <a:r>
              <a:rPr lang="en-US" dirty="0" smtClean="0"/>
              <a:t>Loading the driver</a:t>
            </a:r>
            <a:endParaRPr lang="en-US" dirty="0"/>
          </a:p>
          <a:p>
            <a:pPr marL="114300" indent="0">
              <a:buNone/>
            </a:pPr>
            <a:endParaRPr lang="en-US" dirty="0" smtClean="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719974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Enumeration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49" y="1669023"/>
            <a:ext cx="1817528" cy="393226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3170" y="1663430"/>
            <a:ext cx="1828958" cy="227095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4049" y="1667639"/>
            <a:ext cx="1825148" cy="2552921"/>
          </a:xfrm>
          <a:prstGeom prst="rect">
            <a:avLst/>
          </a:prstGeom>
        </p:spPr>
      </p:pic>
      <p:sp>
        <p:nvSpPr>
          <p:cNvPr id="8" name="TextBox 7"/>
          <p:cNvSpPr txBox="1"/>
          <p:nvPr/>
        </p:nvSpPr>
        <p:spPr>
          <a:xfrm>
            <a:off x="560049" y="1371600"/>
            <a:ext cx="1840953" cy="369332"/>
          </a:xfrm>
          <a:prstGeom prst="rect">
            <a:avLst/>
          </a:prstGeom>
          <a:noFill/>
        </p:spPr>
        <p:txBody>
          <a:bodyPr wrap="none" rtlCol="0">
            <a:spAutoFit/>
          </a:bodyPr>
          <a:lstStyle/>
          <a:p>
            <a:r>
              <a:rPr lang="en-US" dirty="0" smtClean="0"/>
              <a:t>Device Descriptor</a:t>
            </a:r>
            <a:endParaRPr lang="en-US" dirty="0"/>
          </a:p>
        </p:txBody>
      </p:sp>
      <p:sp>
        <p:nvSpPr>
          <p:cNvPr id="9" name="TextBox 8"/>
          <p:cNvSpPr txBox="1"/>
          <p:nvPr/>
        </p:nvSpPr>
        <p:spPr>
          <a:xfrm>
            <a:off x="3021957" y="1371600"/>
            <a:ext cx="2491131" cy="369332"/>
          </a:xfrm>
          <a:prstGeom prst="rect">
            <a:avLst/>
          </a:prstGeom>
          <a:noFill/>
        </p:spPr>
        <p:txBody>
          <a:bodyPr wrap="none" rtlCol="0">
            <a:spAutoFit/>
          </a:bodyPr>
          <a:lstStyle/>
          <a:p>
            <a:r>
              <a:rPr lang="en-US" dirty="0" smtClean="0"/>
              <a:t>Configuration Descriptor</a:t>
            </a:r>
            <a:endParaRPr lang="en-US" dirty="0"/>
          </a:p>
        </p:txBody>
      </p:sp>
      <p:sp>
        <p:nvSpPr>
          <p:cNvPr id="10" name="TextBox 9"/>
          <p:cNvSpPr txBox="1"/>
          <p:nvPr/>
        </p:nvSpPr>
        <p:spPr>
          <a:xfrm>
            <a:off x="5814557" y="1371600"/>
            <a:ext cx="2051011" cy="369332"/>
          </a:xfrm>
          <a:prstGeom prst="rect">
            <a:avLst/>
          </a:prstGeom>
          <a:noFill/>
        </p:spPr>
        <p:txBody>
          <a:bodyPr wrap="none" rtlCol="0">
            <a:spAutoFit/>
          </a:bodyPr>
          <a:lstStyle/>
          <a:p>
            <a:r>
              <a:rPr lang="en-US" dirty="0" smtClean="0"/>
              <a:t>Interface Descriptor</a:t>
            </a:r>
            <a:endParaRPr lang="en-US" dirty="0"/>
          </a:p>
        </p:txBody>
      </p:sp>
      <p:sp>
        <p:nvSpPr>
          <p:cNvPr id="11" name="Content Placeholder 10"/>
          <p:cNvSpPr>
            <a:spLocks noGrp="1"/>
          </p:cNvSpPr>
          <p:nvPr>
            <p:ph idx="1"/>
          </p:nvPr>
        </p:nvSpPr>
        <p:spPr>
          <a:xfrm>
            <a:off x="586092" y="5791200"/>
            <a:ext cx="7620000" cy="762000"/>
          </a:xfrm>
        </p:spPr>
        <p:txBody>
          <a:bodyPr/>
          <a:lstStyle/>
          <a:p>
            <a:pPr marL="114300" indent="0">
              <a:buNone/>
            </a:pPr>
            <a:r>
              <a:rPr lang="en-US" dirty="0" smtClean="0"/>
              <a:t>All of these values are provided by the device.</a:t>
            </a:r>
            <a:endParaRPr lang="en-US" dirty="0"/>
          </a:p>
        </p:txBody>
      </p:sp>
    </p:spTree>
    <p:extLst>
      <p:ext uri="{BB962C8B-B14F-4D97-AF65-F5344CB8AC3E}">
        <p14:creationId xmlns:p14="http://schemas.microsoft.com/office/powerpoint/2010/main" val="511752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need to touch it?</a:t>
            </a:r>
            <a:endParaRPr lang="en-US" dirty="0"/>
          </a:p>
        </p:txBody>
      </p:sp>
      <p:sp>
        <p:nvSpPr>
          <p:cNvPr id="3" name="Content Placeholder 2"/>
          <p:cNvSpPr>
            <a:spLocks noGrp="1"/>
          </p:cNvSpPr>
          <p:nvPr>
            <p:ph idx="1"/>
          </p:nvPr>
        </p:nvSpPr>
        <p:spPr>
          <a:xfrm>
            <a:off x="457200" y="1600200"/>
            <a:ext cx="7620000" cy="609600"/>
          </a:xfrm>
        </p:spPr>
        <p:txBody>
          <a:bodyPr/>
          <a:lstStyle/>
          <a:p>
            <a:pPr marL="114300" indent="0">
              <a:buNone/>
            </a:pPr>
            <a:r>
              <a:rPr lang="en-US" dirty="0" smtClean="0"/>
              <a:t>Most people think about USB like this...</a:t>
            </a:r>
          </a:p>
          <a:p>
            <a:endParaRPr lang="en-US" dirty="0" smtClean="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209800"/>
            <a:ext cx="5638800" cy="3939500"/>
          </a:xfrm>
          <a:prstGeom prst="rect">
            <a:avLst/>
          </a:prstGeom>
        </p:spPr>
      </p:pic>
    </p:spTree>
    <p:extLst>
      <p:ext uri="{BB962C8B-B14F-4D97-AF65-F5344CB8AC3E}">
        <p14:creationId xmlns:p14="http://schemas.microsoft.com/office/powerpoint/2010/main" val="1199375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need to touch it?</a:t>
            </a:r>
            <a:endParaRPr lang="en-US" dirty="0"/>
          </a:p>
        </p:txBody>
      </p:sp>
      <p:sp>
        <p:nvSpPr>
          <p:cNvPr id="3" name="Content Placeholder 2"/>
          <p:cNvSpPr>
            <a:spLocks noGrp="1"/>
          </p:cNvSpPr>
          <p:nvPr>
            <p:ph idx="1"/>
          </p:nvPr>
        </p:nvSpPr>
        <p:spPr>
          <a:xfrm>
            <a:off x="457200" y="1600200"/>
            <a:ext cx="7620000" cy="609600"/>
          </a:xfrm>
        </p:spPr>
        <p:txBody>
          <a:bodyPr>
            <a:normAutofit/>
          </a:bodyPr>
          <a:lstStyle/>
          <a:p>
            <a:pPr marL="114300" indent="0">
              <a:buNone/>
            </a:pPr>
            <a:r>
              <a:rPr lang="en-US" dirty="0" smtClean="0"/>
              <a:t>...but almost all modern laptops have internal USB devices.</a:t>
            </a:r>
          </a:p>
          <a:p>
            <a:pPr marL="114300" indent="0">
              <a:buNone/>
            </a:pPr>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41" y="2438400"/>
            <a:ext cx="4582165" cy="2257740"/>
          </a:xfrm>
          <a:prstGeom prst="rect">
            <a:avLst/>
          </a:prstGeom>
          <a:ln>
            <a:solidFill>
              <a:schemeClr val="accent1"/>
            </a:solidFill>
          </a:ln>
        </p:spPr>
      </p:pic>
      <p:sp>
        <p:nvSpPr>
          <p:cNvPr id="6" name="TextBox 5"/>
          <p:cNvSpPr txBox="1"/>
          <p:nvPr/>
        </p:nvSpPr>
        <p:spPr>
          <a:xfrm>
            <a:off x="838200" y="5105400"/>
            <a:ext cx="6934200" cy="1446550"/>
          </a:xfrm>
          <a:prstGeom prst="rect">
            <a:avLst/>
          </a:prstGeom>
          <a:noFill/>
        </p:spPr>
        <p:txBody>
          <a:bodyPr wrap="square" rtlCol="0">
            <a:spAutoFit/>
          </a:bodyPr>
          <a:lstStyle/>
          <a:p>
            <a:r>
              <a:rPr lang="en-US" sz="2200" dirty="0" smtClean="0"/>
              <a:t>Which often contain their own processors with firmware and are separate from the host CPU and operating system.</a:t>
            </a:r>
          </a:p>
          <a:p>
            <a:endParaRPr lang="en-US" sz="2200" dirty="0"/>
          </a:p>
          <a:p>
            <a:r>
              <a:rPr lang="en-US" sz="2200" dirty="0" smtClean="0"/>
              <a:t>What could go wrong?</a:t>
            </a:r>
          </a:p>
        </p:txBody>
      </p:sp>
    </p:spTree>
    <p:extLst>
      <p:ext uri="{BB962C8B-B14F-4D97-AF65-F5344CB8AC3E}">
        <p14:creationId xmlns:p14="http://schemas.microsoft.com/office/powerpoint/2010/main" val="2913164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firmware in my USB?</a:t>
            </a:r>
            <a:endParaRPr lang="en-US" dirty="0"/>
          </a:p>
        </p:txBody>
      </p:sp>
      <p:sp>
        <p:nvSpPr>
          <p:cNvPr id="4" name="Content Placeholder 3"/>
          <p:cNvSpPr>
            <a:spLocks noGrp="1"/>
          </p:cNvSpPr>
          <p:nvPr>
            <p:ph idx="1"/>
          </p:nvPr>
        </p:nvSpPr>
        <p:spPr>
          <a:xfrm>
            <a:off x="457200" y="1600200"/>
            <a:ext cx="7620000" cy="1447800"/>
          </a:xfrm>
        </p:spPr>
        <p:txBody>
          <a:bodyPr>
            <a:normAutofit/>
          </a:bodyPr>
          <a:lstStyle/>
          <a:p>
            <a:pPr marL="114300" indent="0">
              <a:buNone/>
            </a:pPr>
            <a:r>
              <a:rPr lang="en-US" dirty="0" smtClean="0"/>
              <a:t>Even “simple” USB devices can have interesting complexity</a:t>
            </a:r>
          </a:p>
          <a:p>
            <a:pPr marL="114300" indent="0">
              <a:buNone/>
            </a:pPr>
            <a:endParaRPr lang="en-US" dirty="0" smtClean="0"/>
          </a:p>
          <a:p>
            <a:pPr marL="114300" indent="0">
              <a:buNone/>
            </a:pPr>
            <a:r>
              <a:rPr lang="en-US" dirty="0" smtClean="0"/>
              <a:t>As an example, here’s a sync cable for an older phone...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252537"/>
            <a:ext cx="7239000" cy="3022642"/>
          </a:xfrm>
          <a:prstGeom prst="rect">
            <a:avLst/>
          </a:prstGeom>
        </p:spPr>
      </p:pic>
    </p:spTree>
    <p:extLst>
      <p:ext uri="{BB962C8B-B14F-4D97-AF65-F5344CB8AC3E}">
        <p14:creationId xmlns:p14="http://schemas.microsoft.com/office/powerpoint/2010/main" val="3711163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firmware in my USB?</a:t>
            </a:r>
          </a:p>
        </p:txBody>
      </p:sp>
      <p:sp>
        <p:nvSpPr>
          <p:cNvPr id="4" name="Content Placeholder 3"/>
          <p:cNvSpPr>
            <a:spLocks noGrp="1"/>
          </p:cNvSpPr>
          <p:nvPr>
            <p:ph idx="1"/>
          </p:nvPr>
        </p:nvSpPr>
        <p:spPr>
          <a:xfrm>
            <a:off x="457199" y="1600200"/>
            <a:ext cx="3276601" cy="4114800"/>
          </a:xfrm>
        </p:spPr>
        <p:txBody>
          <a:bodyPr>
            <a:normAutofit/>
          </a:bodyPr>
          <a:lstStyle/>
          <a:p>
            <a:pPr marL="114300" indent="0">
              <a:buNone/>
            </a:pPr>
            <a:r>
              <a:rPr lang="en-US" dirty="0" smtClean="0"/>
              <a:t>That contains a USB to UART bridge chip that looks like this internally...</a:t>
            </a:r>
          </a:p>
          <a:p>
            <a:pPr marL="114300" indent="0">
              <a:buNone/>
            </a:pPr>
            <a:endParaRPr lang="en-US" dirty="0"/>
          </a:p>
          <a:p>
            <a:r>
              <a:rPr lang="en-US" dirty="0" smtClean="0"/>
              <a:t>8052 processor</a:t>
            </a:r>
          </a:p>
          <a:p>
            <a:r>
              <a:rPr lang="en-US" dirty="0" smtClean="0"/>
              <a:t>10K Boot ROM</a:t>
            </a:r>
          </a:p>
          <a:p>
            <a:r>
              <a:rPr lang="en-US" dirty="0" smtClean="0"/>
              <a:t>16K RAM</a:t>
            </a:r>
          </a:p>
          <a:p>
            <a:r>
              <a:rPr lang="en-US" dirty="0" smtClean="0"/>
              <a:t>2K SRAM</a:t>
            </a:r>
          </a:p>
          <a:p>
            <a:r>
              <a:rPr lang="en-US" dirty="0" smtClean="0"/>
              <a:t>Loads firmware from I</a:t>
            </a:r>
            <a:r>
              <a:rPr lang="en-US" baseline="30000" dirty="0" smtClean="0"/>
              <a:t>2</a:t>
            </a:r>
            <a:r>
              <a:rPr lang="en-US" dirty="0" smtClean="0"/>
              <a:t>C</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1182016"/>
            <a:ext cx="4447617" cy="4990183"/>
          </a:xfrm>
          <a:prstGeom prst="rect">
            <a:avLst/>
          </a:prstGeom>
        </p:spPr>
      </p:pic>
    </p:spTree>
    <p:extLst>
      <p:ext uri="{BB962C8B-B14F-4D97-AF65-F5344CB8AC3E}">
        <p14:creationId xmlns:p14="http://schemas.microsoft.com/office/powerpoint/2010/main" val="824396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firmware in my USB?</a:t>
            </a:r>
          </a:p>
        </p:txBody>
      </p:sp>
      <p:sp>
        <p:nvSpPr>
          <p:cNvPr id="4" name="Content Placeholder 3"/>
          <p:cNvSpPr>
            <a:spLocks noGrp="1"/>
          </p:cNvSpPr>
          <p:nvPr>
            <p:ph idx="1"/>
          </p:nvPr>
        </p:nvSpPr>
        <p:spPr>
          <a:xfrm>
            <a:off x="457200" y="1447800"/>
            <a:ext cx="7543801" cy="685800"/>
          </a:xfrm>
        </p:spPr>
        <p:txBody>
          <a:bodyPr>
            <a:normAutofit/>
          </a:bodyPr>
          <a:lstStyle/>
          <a:p>
            <a:pPr marL="114300" indent="0">
              <a:buNone/>
            </a:pPr>
            <a:r>
              <a:rPr lang="en-US" dirty="0" smtClean="0"/>
              <a:t>And the datasheet describes how to run your own code in it...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84918"/>
            <a:ext cx="5257800" cy="3593399"/>
          </a:xfrm>
          <a:prstGeom prst="rect">
            <a:avLst/>
          </a:prstGeom>
        </p:spPr>
      </p:pic>
      <p:sp>
        <p:nvSpPr>
          <p:cNvPr id="6" name="TextBox 5"/>
          <p:cNvSpPr txBox="1"/>
          <p:nvPr/>
        </p:nvSpPr>
        <p:spPr>
          <a:xfrm>
            <a:off x="762000" y="6096000"/>
            <a:ext cx="6553200" cy="369332"/>
          </a:xfrm>
          <a:prstGeom prst="rect">
            <a:avLst/>
          </a:prstGeom>
          <a:noFill/>
        </p:spPr>
        <p:txBody>
          <a:bodyPr wrap="square" rtlCol="0">
            <a:spAutoFit/>
          </a:bodyPr>
          <a:lstStyle/>
          <a:p>
            <a:r>
              <a:rPr lang="en-US" dirty="0" smtClean="0"/>
              <a:t>Arbitrary code execution inside your phone sync cable?  Really?</a:t>
            </a:r>
            <a:endParaRPr lang="en-US" dirty="0"/>
          </a:p>
        </p:txBody>
      </p:sp>
    </p:spTree>
    <p:extLst>
      <p:ext uri="{BB962C8B-B14F-4D97-AF65-F5344CB8AC3E}">
        <p14:creationId xmlns:p14="http://schemas.microsoft.com/office/powerpoint/2010/main" val="3213677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firmware in my USB?</a:t>
            </a:r>
          </a:p>
        </p:txBody>
      </p:sp>
      <p:sp>
        <p:nvSpPr>
          <p:cNvPr id="4" name="Content Placeholder 3"/>
          <p:cNvSpPr>
            <a:spLocks noGrp="1"/>
          </p:cNvSpPr>
          <p:nvPr>
            <p:ph idx="1"/>
          </p:nvPr>
        </p:nvSpPr>
        <p:spPr>
          <a:xfrm>
            <a:off x="457200" y="1447800"/>
            <a:ext cx="7543801" cy="685800"/>
          </a:xfrm>
        </p:spPr>
        <p:txBody>
          <a:bodyPr>
            <a:normAutofit/>
          </a:bodyPr>
          <a:lstStyle/>
          <a:p>
            <a:pPr marL="114300" indent="0">
              <a:buNone/>
            </a:pPr>
            <a:r>
              <a:rPr lang="en-US" dirty="0" smtClean="0"/>
              <a:t>And the datasheet describes how to run your own code in it...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84918"/>
            <a:ext cx="5257800" cy="3593399"/>
          </a:xfrm>
          <a:prstGeom prst="rect">
            <a:avLst/>
          </a:prstGeom>
        </p:spPr>
      </p:pic>
      <p:sp>
        <p:nvSpPr>
          <p:cNvPr id="6" name="TextBox 5"/>
          <p:cNvSpPr txBox="1"/>
          <p:nvPr/>
        </p:nvSpPr>
        <p:spPr>
          <a:xfrm>
            <a:off x="762000" y="6096000"/>
            <a:ext cx="6553200" cy="369332"/>
          </a:xfrm>
          <a:prstGeom prst="rect">
            <a:avLst/>
          </a:prstGeom>
          <a:noFill/>
        </p:spPr>
        <p:txBody>
          <a:bodyPr wrap="square" rtlCol="0">
            <a:spAutoFit/>
          </a:bodyPr>
          <a:lstStyle/>
          <a:p>
            <a:r>
              <a:rPr lang="en-US" dirty="0" smtClean="0"/>
              <a:t>Arbitrary code execution inside your phone sync cable?  Really?</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2451283"/>
            <a:ext cx="8534400" cy="460917"/>
          </a:xfrm>
          <a:prstGeom prst="rect">
            <a:avLst/>
          </a:prstGeom>
          <a:effectLst>
            <a:glow rad="215900">
              <a:srgbClr val="FF0000"/>
            </a:glow>
          </a:effectLst>
        </p:spPr>
      </p:pic>
    </p:spTree>
    <p:extLst>
      <p:ext uri="{BB962C8B-B14F-4D97-AF65-F5344CB8AC3E}">
        <p14:creationId xmlns:p14="http://schemas.microsoft.com/office/powerpoint/2010/main" val="1252659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Who </a:t>
            </a:r>
            <a:r>
              <a:rPr lang="en-US" dirty="0"/>
              <a:t>W</a:t>
            </a:r>
            <a:r>
              <a:rPr lang="en-US" dirty="0" smtClean="0"/>
              <a:t>e </a:t>
            </a:r>
            <a:r>
              <a:rPr lang="en-US" dirty="0"/>
              <a:t>A</a:t>
            </a:r>
            <a:r>
              <a:rPr lang="en-US" dirty="0" smtClean="0"/>
              <a:t>re</a:t>
            </a:r>
          </a:p>
          <a:p>
            <a:pPr lvl="1"/>
            <a:r>
              <a:rPr lang="en-US" dirty="0" smtClean="0"/>
              <a:t>Jesse Michael</a:t>
            </a:r>
          </a:p>
          <a:p>
            <a:pPr lvl="1"/>
            <a:r>
              <a:rPr lang="en-US" dirty="0" smtClean="0"/>
              <a:t>Mickey Shkatov</a:t>
            </a:r>
          </a:p>
          <a:p>
            <a:r>
              <a:rPr lang="en-US" dirty="0" smtClean="0"/>
              <a:t>What </a:t>
            </a:r>
            <a:r>
              <a:rPr lang="en-US" dirty="0"/>
              <a:t>W</a:t>
            </a:r>
            <a:r>
              <a:rPr lang="en-US" dirty="0" smtClean="0"/>
              <a:t>e Do</a:t>
            </a:r>
          </a:p>
          <a:p>
            <a:pPr lvl="1"/>
            <a:r>
              <a:rPr lang="en-US" dirty="0" smtClean="0"/>
              <a:t>Break things</a:t>
            </a:r>
          </a:p>
          <a:p>
            <a:pPr lvl="1"/>
            <a:r>
              <a:rPr lang="en-US" dirty="0" smtClean="0"/>
              <a:t>Cry about the current level of security research focused on USB</a:t>
            </a:r>
          </a:p>
          <a:p>
            <a:endParaRPr lang="en-US" dirty="0"/>
          </a:p>
          <a:p>
            <a:endParaRPr lang="en-US" dirty="0" smtClean="0"/>
          </a:p>
          <a:p>
            <a:endParaRPr lang="en-US" dirty="0"/>
          </a:p>
          <a:p>
            <a:pPr marL="114300" indent="0">
              <a:buNone/>
            </a:pPr>
            <a:endParaRPr lang="en-US" dirty="0" smtClean="0"/>
          </a:p>
          <a:p>
            <a:pPr marL="114300" indent="0">
              <a:buNone/>
            </a:pPr>
            <a:r>
              <a:rPr lang="en-US" dirty="0" smtClean="0"/>
              <a:t>DISCLAIMER</a:t>
            </a:r>
            <a:r>
              <a:rPr lang="en-US" dirty="0"/>
              <a:t>: The views and opinions expressed in this presentation are those of the authors and </a:t>
            </a:r>
            <a:r>
              <a:rPr lang="en-US" dirty="0" smtClean="0"/>
              <a:t>not their employer.</a:t>
            </a:r>
            <a:endParaRPr lang="en-US" dirty="0"/>
          </a:p>
        </p:txBody>
      </p:sp>
    </p:spTree>
    <p:extLst>
      <p:ext uri="{BB962C8B-B14F-4D97-AF65-F5344CB8AC3E}">
        <p14:creationId xmlns:p14="http://schemas.microsoft.com/office/powerpoint/2010/main" val="3900911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There’s firmware in my USB?</a:t>
            </a:r>
          </a:p>
        </p:txBody>
      </p:sp>
      <p:sp>
        <p:nvSpPr>
          <p:cNvPr id="4" name="Content Placeholder 3"/>
          <p:cNvSpPr>
            <a:spLocks noGrp="1"/>
          </p:cNvSpPr>
          <p:nvPr>
            <p:ph idx="1"/>
          </p:nvPr>
        </p:nvSpPr>
        <p:spPr>
          <a:xfrm>
            <a:off x="457200" y="1447800"/>
            <a:ext cx="7543801" cy="685800"/>
          </a:xfrm>
        </p:spPr>
        <p:txBody>
          <a:bodyPr>
            <a:normAutofit fontScale="92500" lnSpcReduction="10000"/>
          </a:bodyPr>
          <a:lstStyle/>
          <a:p>
            <a:pPr marL="114300" indent="0">
              <a:buNone/>
            </a:pPr>
            <a:r>
              <a:rPr lang="en-US" dirty="0" smtClean="0"/>
              <a:t>The datasheet also describes how to read and write to </a:t>
            </a:r>
            <a:r>
              <a:rPr lang="en-US" dirty="0"/>
              <a:t>the </a:t>
            </a:r>
            <a:r>
              <a:rPr lang="en-US" dirty="0" smtClean="0"/>
              <a:t>I</a:t>
            </a:r>
            <a:r>
              <a:rPr lang="en-US" baseline="30000" dirty="0" smtClean="0"/>
              <a:t>2</a:t>
            </a:r>
            <a:r>
              <a:rPr lang="en-US" dirty="0" smtClean="0"/>
              <a:t>C EEPROM it executes code from…</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180695"/>
            <a:ext cx="5932684" cy="4279001"/>
          </a:xfrm>
          <a:prstGeom prst="rect">
            <a:avLst/>
          </a:prstGeom>
        </p:spPr>
      </p:pic>
    </p:spTree>
    <p:extLst>
      <p:ext uri="{BB962C8B-B14F-4D97-AF65-F5344CB8AC3E}">
        <p14:creationId xmlns:p14="http://schemas.microsoft.com/office/powerpoint/2010/main" val="34782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Firmware Upgrade</a:t>
            </a:r>
            <a:endParaRPr lang="en-US" dirty="0"/>
          </a:p>
        </p:txBody>
      </p:sp>
      <p:sp>
        <p:nvSpPr>
          <p:cNvPr id="4" name="Content Placeholder 3"/>
          <p:cNvSpPr>
            <a:spLocks noGrp="1"/>
          </p:cNvSpPr>
          <p:nvPr>
            <p:ph idx="1"/>
          </p:nvPr>
        </p:nvSpPr>
        <p:spPr>
          <a:xfrm>
            <a:off x="457200" y="1447800"/>
            <a:ext cx="7543801" cy="4953000"/>
          </a:xfrm>
        </p:spPr>
        <p:txBody>
          <a:bodyPr>
            <a:normAutofit lnSpcReduction="10000"/>
          </a:bodyPr>
          <a:lstStyle/>
          <a:p>
            <a:pPr marL="114300" indent="0">
              <a:buNone/>
            </a:pPr>
            <a:r>
              <a:rPr lang="en-US" dirty="0"/>
              <a:t>http://</a:t>
            </a:r>
            <a:r>
              <a:rPr lang="en-US" dirty="0" smtClean="0"/>
              <a:t>www.usb.org/developers/devclass_docs/DFU_1.1.pdf</a:t>
            </a:r>
          </a:p>
          <a:p>
            <a:pPr marL="114300" indent="0">
              <a:buNone/>
            </a:pPr>
            <a:endParaRPr lang="en-US" dirty="0" smtClean="0"/>
          </a:p>
          <a:p>
            <a:pPr marL="114300" indent="0">
              <a:buNone/>
            </a:pPr>
            <a:r>
              <a:rPr lang="en-US" dirty="0" smtClean="0"/>
              <a:t>There’s actually a specification for how to create USB devices with upgradable firmware.</a:t>
            </a:r>
          </a:p>
          <a:p>
            <a:pPr marL="114300" indent="0">
              <a:buNone/>
            </a:pPr>
            <a:endParaRPr lang="en-US" dirty="0"/>
          </a:p>
          <a:p>
            <a:pPr marL="114300" indent="0">
              <a:buNone/>
            </a:pPr>
            <a:r>
              <a:rPr lang="en-US" dirty="0" smtClean="0"/>
              <a:t>It doesn’t mention security at all.  And most devices that implement this capability don’t bother to do any validation of the firmware image other than basic checksums which are easy to bypass. </a:t>
            </a:r>
          </a:p>
          <a:p>
            <a:pPr marL="114300" indent="0">
              <a:buNone/>
            </a:pPr>
            <a:endParaRPr lang="en-US" dirty="0"/>
          </a:p>
          <a:p>
            <a:pPr marL="114300" indent="0">
              <a:buNone/>
            </a:pPr>
            <a:r>
              <a:rPr lang="en-US" dirty="0" smtClean="0"/>
              <a:t>DFU and similar custom device upgrade methods are a good way to easily get arbitrary code execution within a USB device.</a:t>
            </a:r>
          </a:p>
          <a:p>
            <a:pPr marL="114300" indent="0">
              <a:buNone/>
            </a:pPr>
            <a:endParaRPr lang="en-US" dirty="0"/>
          </a:p>
          <a:p>
            <a:pPr marL="114300" indent="0">
              <a:buNone/>
            </a:pPr>
            <a:r>
              <a:rPr lang="en-US" dirty="0" smtClean="0"/>
              <a:t>What can we do with that?</a:t>
            </a:r>
          </a:p>
        </p:txBody>
      </p:sp>
    </p:spTree>
    <p:extLst>
      <p:ext uri="{BB962C8B-B14F-4D97-AF65-F5344CB8AC3E}">
        <p14:creationId xmlns:p14="http://schemas.microsoft.com/office/powerpoint/2010/main" val="757412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p:txBody>
          <a:bodyPr/>
          <a:lstStyle/>
          <a:p>
            <a:pPr marL="114300" indent="0">
              <a:buNone/>
            </a:pPr>
            <a:r>
              <a:rPr lang="en-US" dirty="0" smtClean="0"/>
              <a:t>So instead of looking at it like this...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2286000"/>
            <a:ext cx="70389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533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p:txBody>
          <a:bodyPr/>
          <a:lstStyle/>
          <a:p>
            <a:pPr marL="114300" indent="0">
              <a:buNone/>
            </a:pPr>
            <a:r>
              <a:rPr lang="en-US" dirty="0" smtClean="0"/>
              <a:t>There’s actually a lot more going 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2286000"/>
            <a:ext cx="7038975"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110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p:txBody>
          <a:bodyPr/>
          <a:lstStyle/>
          <a:p>
            <a:pPr marL="114300" indent="0">
              <a:buNone/>
            </a:pPr>
            <a:r>
              <a:rPr lang="en-US" dirty="0"/>
              <a:t>A</a:t>
            </a:r>
            <a:r>
              <a:rPr lang="en-US" dirty="0" smtClean="0"/>
              <a:t>ll of this is probably happening inside your laptop right now.</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2176272"/>
            <a:ext cx="732472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920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p:txBody>
          <a:bodyPr/>
          <a:lstStyle/>
          <a:p>
            <a:pPr marL="114300" indent="0">
              <a:buNone/>
            </a:pPr>
            <a:r>
              <a:rPr lang="en-US" dirty="0" smtClean="0"/>
              <a:t>Some USB devices even have radio interfaces...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2176272"/>
            <a:ext cx="732472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jmichael\AppData\Local\Microsoft\Windows\Temporary Internet Files\Content.IE5\QBX7CC1V\MC90034999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9223" y="2286000"/>
            <a:ext cx="547445" cy="92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637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p:txBody>
          <a:bodyPr/>
          <a:lstStyle/>
          <a:p>
            <a:pPr marL="114300" indent="0">
              <a:buNone/>
            </a:pPr>
            <a:r>
              <a:rPr lang="en-US" dirty="0" smtClean="0"/>
              <a:t>If you can get arbitrary code execution within the USB device...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2176272"/>
            <a:ext cx="732472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jmichael\AppData\Local\Microsoft\Windows\Temporary Internet Files\Content.IE5\QBX7CC1V\MC90034999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9223" y="2286000"/>
            <a:ext cx="547445" cy="9213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urved Connector 6"/>
          <p:cNvCxnSpPr/>
          <p:nvPr/>
        </p:nvCxnSpPr>
        <p:spPr>
          <a:xfrm rot="5400000">
            <a:off x="7093451" y="3406863"/>
            <a:ext cx="398991" cy="12701"/>
          </a:xfrm>
          <a:prstGeom prst="curvedConnector3">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a:off x="3962400" y="3352800"/>
            <a:ext cx="2286000" cy="381000"/>
          </a:xfrm>
          <a:prstGeom prst="curvedConnector3">
            <a:avLst>
              <a:gd name="adj1" fmla="val 4621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9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a:xfrm>
            <a:off x="457200" y="1524000"/>
            <a:ext cx="7620000" cy="4876800"/>
          </a:xfrm>
        </p:spPr>
        <p:txBody>
          <a:bodyPr/>
          <a:lstStyle/>
          <a:p>
            <a:pPr marL="114300" indent="0">
              <a:buNone/>
            </a:pPr>
            <a:r>
              <a:rPr lang="en-US" dirty="0" smtClean="0"/>
              <a:t>It can be used to attack components within the host.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52" y="2176272"/>
            <a:ext cx="732472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jmichael\AppData\Local\Microsoft\Windows\Temporary Internet Files\Content.IE5\QBX7CC1V\MC90034999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223" y="2286000"/>
            <a:ext cx="547445" cy="921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urved Connector 5"/>
          <p:cNvCxnSpPr/>
          <p:nvPr/>
        </p:nvCxnSpPr>
        <p:spPr>
          <a:xfrm rot="10800000">
            <a:off x="3962400" y="3470588"/>
            <a:ext cx="2209800" cy="263217"/>
          </a:xfrm>
          <a:prstGeom prst="curvedConnector3">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49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4" name="Content Placeholder 3"/>
          <p:cNvSpPr>
            <a:spLocks noGrp="1"/>
          </p:cNvSpPr>
          <p:nvPr>
            <p:ph idx="1"/>
          </p:nvPr>
        </p:nvSpPr>
        <p:spPr>
          <a:xfrm>
            <a:off x="457200" y="1295400"/>
            <a:ext cx="7620000" cy="880872"/>
          </a:xfrm>
        </p:spPr>
        <p:txBody>
          <a:bodyPr/>
          <a:lstStyle/>
          <a:p>
            <a:pPr marL="114300" indent="0">
              <a:buNone/>
            </a:pPr>
            <a:r>
              <a:rPr lang="en-US" dirty="0" smtClean="0"/>
              <a:t>Even with attacks originating from the host, these can cross privilege boundaries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52" y="2176272"/>
            <a:ext cx="7324725"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C:\Users\jmichael\AppData\Local\Microsoft\Windows\Temporary Internet Files\Content.IE5\QBX7CC1V\MC90034999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9223" y="2286000"/>
            <a:ext cx="547445" cy="9213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24200" y="2514600"/>
            <a:ext cx="762000" cy="69276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urved Connector 6"/>
          <p:cNvCxnSpPr>
            <a:stCxn id="3" idx="3"/>
          </p:cNvCxnSpPr>
          <p:nvPr/>
        </p:nvCxnSpPr>
        <p:spPr>
          <a:xfrm>
            <a:off x="3886200" y="2860985"/>
            <a:ext cx="2286000" cy="720415"/>
          </a:xfrm>
          <a:prstGeom prst="curvedConnector3">
            <a:avLst/>
          </a:prstGeom>
          <a:ln w="635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2000" y="3124201"/>
            <a:ext cx="1524000" cy="6096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urved Connector 12"/>
          <p:cNvCxnSpPr/>
          <p:nvPr/>
        </p:nvCxnSpPr>
        <p:spPr>
          <a:xfrm rot="10800000">
            <a:off x="2209800" y="3429001"/>
            <a:ext cx="3962400" cy="304800"/>
          </a:xfrm>
          <a:prstGeom prst="curvedConnector3">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8200" y="4295584"/>
            <a:ext cx="3048000" cy="58121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urved Connector 16"/>
          <p:cNvCxnSpPr/>
          <p:nvPr/>
        </p:nvCxnSpPr>
        <p:spPr>
          <a:xfrm rot="10800000" flipV="1">
            <a:off x="3810000" y="3886200"/>
            <a:ext cx="2362200" cy="699992"/>
          </a:xfrm>
          <a:prstGeom prst="curvedConnector3">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9799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Capability</a:t>
            </a:r>
            <a:endParaRPr lang="en-US" dirty="0"/>
          </a:p>
        </p:txBody>
      </p:sp>
      <p:sp>
        <p:nvSpPr>
          <p:cNvPr id="3" name="Content Placeholder 2"/>
          <p:cNvSpPr>
            <a:spLocks noGrp="1"/>
          </p:cNvSpPr>
          <p:nvPr>
            <p:ph idx="1"/>
          </p:nvPr>
        </p:nvSpPr>
        <p:spPr/>
        <p:txBody>
          <a:bodyPr>
            <a:normAutofit/>
          </a:bodyPr>
          <a:lstStyle/>
          <a:p>
            <a:r>
              <a:rPr lang="en-US" sz="2600" dirty="0" smtClean="0"/>
              <a:t>Allows low-level debug over USB</a:t>
            </a:r>
          </a:p>
          <a:p>
            <a:endParaRPr lang="en-US" sz="2600" dirty="0"/>
          </a:p>
          <a:p>
            <a:r>
              <a:rPr lang="en-US" sz="2600" dirty="0" smtClean="0"/>
              <a:t>Now required to gain Windows </a:t>
            </a:r>
            <a:r>
              <a:rPr lang="en-US" sz="2600" dirty="0"/>
              <a:t>Logo </a:t>
            </a:r>
            <a:r>
              <a:rPr lang="en-US" sz="2600" dirty="0" smtClean="0"/>
              <a:t>certification</a:t>
            </a:r>
            <a:endParaRPr lang="en-US" sz="2600" dirty="0"/>
          </a:p>
          <a:p>
            <a:pPr lvl="1"/>
            <a:r>
              <a:rPr lang="en-US" sz="2400" dirty="0" smtClean="0"/>
              <a:t>“If </a:t>
            </a:r>
            <a:r>
              <a:rPr lang="en-US" sz="2400" dirty="0"/>
              <a:t>the XHCI controller in the SUT has any user-accessible ports, the controller must have debug capability</a:t>
            </a:r>
            <a:r>
              <a:rPr lang="en-US" sz="2400" dirty="0" smtClean="0"/>
              <a:t>.”</a:t>
            </a:r>
            <a:endParaRPr lang="en-US" sz="2400" dirty="0"/>
          </a:p>
        </p:txBody>
      </p:sp>
    </p:spTree>
    <p:extLst>
      <p:ext uri="{BB962C8B-B14F-4D97-AF65-F5344CB8AC3E}">
        <p14:creationId xmlns:p14="http://schemas.microsoft.com/office/powerpoint/2010/main" val="2590151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talk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419273" cy="4413250"/>
          </a:xfrm>
          <a:prstGeom prst="rect">
            <a:avLst/>
          </a:prstGeom>
        </p:spPr>
      </p:pic>
    </p:spTree>
    <p:extLst>
      <p:ext uri="{BB962C8B-B14F-4D97-AF65-F5344CB8AC3E}">
        <p14:creationId xmlns:p14="http://schemas.microsoft.com/office/powerpoint/2010/main" val="2230229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Agnostic USB</a:t>
            </a:r>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7378" y="1752600"/>
            <a:ext cx="7319644" cy="3711262"/>
          </a:xfrm>
        </p:spPr>
      </p:pic>
      <p:sp>
        <p:nvSpPr>
          <p:cNvPr id="9" name="TextBox 8"/>
          <p:cNvSpPr txBox="1"/>
          <p:nvPr/>
        </p:nvSpPr>
        <p:spPr>
          <a:xfrm>
            <a:off x="685800" y="5773424"/>
            <a:ext cx="7535653" cy="923330"/>
          </a:xfrm>
          <a:prstGeom prst="rect">
            <a:avLst/>
          </a:prstGeom>
          <a:noFill/>
        </p:spPr>
        <p:txBody>
          <a:bodyPr wrap="none" rtlCol="0">
            <a:spAutoFit/>
          </a:bodyPr>
          <a:lstStyle/>
          <a:p>
            <a:pPr>
              <a:defRPr/>
            </a:pPr>
            <a:r>
              <a:rPr lang="en-US" dirty="0">
                <a:hlinkClick r:id="rId4"/>
              </a:rPr>
              <a:t>http://</a:t>
            </a:r>
            <a:r>
              <a:rPr lang="en-US" dirty="0" smtClean="0">
                <a:hlinkClick r:id="rId4"/>
              </a:rPr>
              <a:t>www.usb.org/developers/devclass_docs/Media_Agnostic_USB_v1.0.zip</a:t>
            </a:r>
            <a:endParaRPr lang="en-US" dirty="0" smtClean="0"/>
          </a:p>
          <a:p>
            <a:pPr>
              <a:defRPr/>
            </a:pPr>
            <a:endParaRPr lang="en-US" dirty="0"/>
          </a:p>
          <a:p>
            <a:endParaRPr lang="en-US" dirty="0"/>
          </a:p>
        </p:txBody>
      </p:sp>
    </p:spTree>
    <p:extLst>
      <p:ext uri="{BB962C8B-B14F-4D97-AF65-F5344CB8AC3E}">
        <p14:creationId xmlns:p14="http://schemas.microsoft.com/office/powerpoint/2010/main" val="161920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Agnostic USB</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82737" y="1828800"/>
            <a:ext cx="6168925" cy="4111346"/>
          </a:xfrm>
        </p:spPr>
      </p:pic>
    </p:spTree>
    <p:extLst>
      <p:ext uri="{BB962C8B-B14F-4D97-AF65-F5344CB8AC3E}">
        <p14:creationId xmlns:p14="http://schemas.microsoft.com/office/powerpoint/2010/main" val="2441750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Modes</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Type-C connector supports </a:t>
            </a:r>
            <a:r>
              <a:rPr lang="en-US" dirty="0" smtClean="0"/>
              <a:t>non-USB alternate modes like </a:t>
            </a:r>
            <a:r>
              <a:rPr lang="en-US" dirty="0" err="1" smtClean="0"/>
              <a:t>PCIe</a:t>
            </a:r>
            <a:r>
              <a:rPr lang="en-US" dirty="0" smtClean="0"/>
              <a:t>.</a:t>
            </a:r>
          </a:p>
          <a:p>
            <a:pPr marL="114300" indent="0">
              <a:buNone/>
            </a:pPr>
            <a:endParaRPr lang="en-US" dirty="0"/>
          </a:p>
          <a:p>
            <a:pPr marL="114300" indent="0">
              <a:buNone/>
            </a:pPr>
            <a:r>
              <a:rPr lang="en-US" dirty="0" smtClean="0"/>
              <a:t>Wait, what?</a:t>
            </a:r>
            <a:endParaRPr lang="en-US" dirty="0"/>
          </a:p>
          <a:p>
            <a:endParaRPr lang="en-US" dirty="0" smtClean="0"/>
          </a:p>
          <a:p>
            <a:pPr marL="114300" indent="0">
              <a:buNone/>
            </a:pPr>
            <a:r>
              <a:rPr lang="en-US" dirty="0" smtClean="0"/>
              <a:t>“</a:t>
            </a:r>
            <a:r>
              <a:rPr lang="en-US" dirty="0"/>
              <a:t>The USB Billboard Device Class definition describes the methods used to communicate the Alternate Modes supported by a Device Container to a host system.  …  An example of a Device Container that shall support this class is one that supports </a:t>
            </a:r>
            <a:r>
              <a:rPr lang="en-US" dirty="0" err="1"/>
              <a:t>PCIe</a:t>
            </a:r>
            <a:r>
              <a:rPr lang="en-US" dirty="0"/>
              <a:t> over the USB Type-C connector</a:t>
            </a:r>
            <a:r>
              <a:rPr lang="en-US" dirty="0" smtClean="0"/>
              <a:t>.”</a:t>
            </a:r>
            <a:endParaRPr lang="en-US" dirty="0"/>
          </a:p>
          <a:p>
            <a:pPr marL="114300" indent="0">
              <a:buNone/>
            </a:pPr>
            <a:endParaRPr lang="en-US" dirty="0">
              <a:hlinkClick r:id="rId3"/>
            </a:endParaRPr>
          </a:p>
          <a:p>
            <a:pPr marL="114300" indent="0">
              <a:buNone/>
            </a:pPr>
            <a:r>
              <a:rPr lang="en-US" dirty="0" smtClean="0">
                <a:hlinkClick r:id="rId3"/>
              </a:rPr>
              <a:t>http</a:t>
            </a:r>
            <a:r>
              <a:rPr lang="en-US" dirty="0">
                <a:hlinkClick r:id="rId3"/>
              </a:rPr>
              <a:t>://</a:t>
            </a:r>
            <a:r>
              <a:rPr lang="en-US" dirty="0" smtClean="0">
                <a:hlinkClick r:id="rId3"/>
              </a:rPr>
              <a:t>www.usb.org/developers/docs/devclass_docs/USB_Billboard.zip</a:t>
            </a:r>
            <a:endParaRPr lang="en-US" dirty="0" smtClean="0"/>
          </a:p>
          <a:p>
            <a:endParaRPr lang="en-US" dirty="0"/>
          </a:p>
        </p:txBody>
      </p:sp>
    </p:spTree>
    <p:extLst>
      <p:ext uri="{BB962C8B-B14F-4D97-AF65-F5344CB8AC3E}">
        <p14:creationId xmlns:p14="http://schemas.microsoft.com/office/powerpoint/2010/main" val="3466808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11993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Phase Beagle 5000</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524000"/>
            <a:ext cx="5867399" cy="3228656"/>
          </a:xfrm>
        </p:spPr>
      </p:pic>
      <p:sp>
        <p:nvSpPr>
          <p:cNvPr id="5" name="TextBox 4"/>
          <p:cNvSpPr txBox="1"/>
          <p:nvPr/>
        </p:nvSpPr>
        <p:spPr>
          <a:xfrm>
            <a:off x="838200" y="5315634"/>
            <a:ext cx="7467600" cy="1200329"/>
          </a:xfrm>
          <a:prstGeom prst="rect">
            <a:avLst/>
          </a:prstGeom>
          <a:noFill/>
        </p:spPr>
        <p:txBody>
          <a:bodyPr wrap="square" rtlCol="0">
            <a:spAutoFit/>
          </a:bodyPr>
          <a:lstStyle/>
          <a:p>
            <a:pPr algn="ctr"/>
            <a:r>
              <a:rPr lang="en-US" dirty="0">
                <a:hlinkClick r:id="rId3"/>
              </a:rPr>
              <a:t>http://www.totalphase.com/protocols/usb/</a:t>
            </a:r>
            <a:endParaRPr lang="en-US" dirty="0"/>
          </a:p>
          <a:p>
            <a:endParaRPr lang="en-US" dirty="0" smtClean="0"/>
          </a:p>
          <a:p>
            <a:r>
              <a:rPr lang="en-US" dirty="0" smtClean="0"/>
              <a:t>Supports USB 3.0 </a:t>
            </a:r>
            <a:r>
              <a:rPr lang="en-US" dirty="0" err="1" smtClean="0"/>
              <a:t>SuperSpeed</a:t>
            </a:r>
            <a:r>
              <a:rPr lang="en-US" dirty="0" smtClean="0"/>
              <a:t>, but very expensive.  Can only be used for observation and not injection.</a:t>
            </a:r>
          </a:p>
        </p:txBody>
      </p:sp>
    </p:spTree>
    <p:extLst>
      <p:ext uri="{BB962C8B-B14F-4D97-AF65-F5344CB8AC3E}">
        <p14:creationId xmlns:p14="http://schemas.microsoft.com/office/powerpoint/2010/main" val="3320955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Phase Beagle 480</a:t>
            </a:r>
            <a:endParaRPr lang="en-US" dirty="0"/>
          </a:p>
        </p:txBody>
      </p:sp>
      <p:sp>
        <p:nvSpPr>
          <p:cNvPr id="5" name="TextBox 4"/>
          <p:cNvSpPr txBox="1"/>
          <p:nvPr/>
        </p:nvSpPr>
        <p:spPr>
          <a:xfrm>
            <a:off x="838200" y="5315634"/>
            <a:ext cx="7467600" cy="1200329"/>
          </a:xfrm>
          <a:prstGeom prst="rect">
            <a:avLst/>
          </a:prstGeom>
          <a:noFill/>
        </p:spPr>
        <p:txBody>
          <a:bodyPr wrap="square" rtlCol="0">
            <a:spAutoFit/>
          </a:bodyPr>
          <a:lstStyle/>
          <a:p>
            <a:pPr algn="ctr"/>
            <a:r>
              <a:rPr lang="en-US" dirty="0">
                <a:hlinkClick r:id="rId2"/>
              </a:rPr>
              <a:t>http://www.totalphase.com/protocols/usb/</a:t>
            </a:r>
            <a:endParaRPr lang="en-US" dirty="0"/>
          </a:p>
          <a:p>
            <a:endParaRPr lang="en-US" dirty="0" smtClean="0"/>
          </a:p>
          <a:p>
            <a:r>
              <a:rPr lang="en-US" dirty="0" smtClean="0"/>
              <a:t>Less expensive than Beagle 5000, but only supports USB 2.0.  Can only be used for observation and not injection.</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00" y="1548399"/>
            <a:ext cx="4343400" cy="3767235"/>
          </a:xfrm>
        </p:spPr>
      </p:pic>
    </p:spTree>
    <p:extLst>
      <p:ext uri="{BB962C8B-B14F-4D97-AF65-F5344CB8AC3E}">
        <p14:creationId xmlns:p14="http://schemas.microsoft.com/office/powerpoint/2010/main" val="350785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ITIC </a:t>
            </a:r>
            <a:r>
              <a:rPr lang="pt-BR" dirty="0"/>
              <a:t>1480A USB 2.0 Protocol Analyzer</a:t>
            </a:r>
            <a:endParaRPr lang="en-US" dirty="0"/>
          </a:p>
        </p:txBody>
      </p:sp>
      <p:sp>
        <p:nvSpPr>
          <p:cNvPr id="5" name="TextBox 4"/>
          <p:cNvSpPr txBox="1"/>
          <p:nvPr/>
        </p:nvSpPr>
        <p:spPr>
          <a:xfrm>
            <a:off x="838200" y="5315634"/>
            <a:ext cx="7467600" cy="1477328"/>
          </a:xfrm>
          <a:prstGeom prst="rect">
            <a:avLst/>
          </a:prstGeom>
          <a:noFill/>
        </p:spPr>
        <p:txBody>
          <a:bodyPr wrap="square" rtlCol="0">
            <a:spAutoFit/>
          </a:bodyPr>
          <a:lstStyle/>
          <a:p>
            <a:pPr algn="ctr"/>
            <a:r>
              <a:rPr lang="en-US" dirty="0">
                <a:hlinkClick r:id="rId2"/>
              </a:rPr>
              <a:t>http://</a:t>
            </a:r>
            <a:r>
              <a:rPr lang="en-US" dirty="0" smtClean="0">
                <a:hlinkClick r:id="rId2"/>
              </a:rPr>
              <a:t>www.internationaltestinstruments.com/products/97-1480a-usb-20-protocol-analyzer.aspx</a:t>
            </a:r>
            <a:endParaRPr lang="en-US" dirty="0" smtClean="0"/>
          </a:p>
          <a:p>
            <a:endParaRPr lang="en-US" dirty="0" smtClean="0"/>
          </a:p>
          <a:p>
            <a:r>
              <a:rPr lang="en-US" dirty="0" smtClean="0"/>
              <a:t>HW less expensive than Beagle 480, but some SW modules sold separately.  Can only be used for observation and not injection.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828800"/>
            <a:ext cx="4876800" cy="3248025"/>
          </a:xfrm>
        </p:spPr>
      </p:pic>
    </p:spTree>
    <p:extLst>
      <p:ext uri="{BB962C8B-B14F-4D97-AF65-F5344CB8AC3E}">
        <p14:creationId xmlns:p14="http://schemas.microsoft.com/office/powerpoint/2010/main" val="1628616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Facedancer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400" y="1447800"/>
            <a:ext cx="4758594" cy="3582380"/>
          </a:xfrm>
        </p:spPr>
      </p:pic>
      <p:sp>
        <p:nvSpPr>
          <p:cNvPr id="5" name="TextBox 4"/>
          <p:cNvSpPr txBox="1"/>
          <p:nvPr/>
        </p:nvSpPr>
        <p:spPr>
          <a:xfrm>
            <a:off x="990601" y="5257800"/>
            <a:ext cx="7162800" cy="1200329"/>
          </a:xfrm>
          <a:prstGeom prst="rect">
            <a:avLst/>
          </a:prstGeom>
          <a:noFill/>
        </p:spPr>
        <p:txBody>
          <a:bodyPr wrap="square" rtlCol="0">
            <a:spAutoFit/>
          </a:bodyPr>
          <a:lstStyle/>
          <a:p>
            <a:pPr algn="ctr"/>
            <a:r>
              <a:rPr lang="en-US" dirty="0">
                <a:hlinkClick r:id="rId4"/>
              </a:rPr>
              <a:t>http://goodfet.sourceforge.net</a:t>
            </a:r>
            <a:r>
              <a:rPr lang="en-US" dirty="0" smtClean="0">
                <a:hlinkClick r:id="rId4"/>
              </a:rPr>
              <a:t>/</a:t>
            </a:r>
            <a:endParaRPr lang="en-US" dirty="0" smtClean="0"/>
          </a:p>
          <a:p>
            <a:endParaRPr lang="en-US" dirty="0"/>
          </a:p>
          <a:p>
            <a:r>
              <a:rPr lang="en-US" dirty="0" smtClean="0"/>
              <a:t>Open source, cheap and easy to build, allows arbitrary emulation of USB endpoints, but can be very slow </a:t>
            </a:r>
            <a:endParaRPr lang="en-US" dirty="0"/>
          </a:p>
        </p:txBody>
      </p:sp>
    </p:spTree>
    <p:extLst>
      <p:ext uri="{BB962C8B-B14F-4D97-AF65-F5344CB8AC3E}">
        <p14:creationId xmlns:p14="http://schemas.microsoft.com/office/powerpoint/2010/main" val="18083432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Daisho</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447800"/>
            <a:ext cx="5303520" cy="3977640"/>
          </a:xfrm>
        </p:spPr>
      </p:pic>
      <p:sp>
        <p:nvSpPr>
          <p:cNvPr id="5" name="TextBox 4"/>
          <p:cNvSpPr txBox="1"/>
          <p:nvPr/>
        </p:nvSpPr>
        <p:spPr>
          <a:xfrm>
            <a:off x="914400" y="5638800"/>
            <a:ext cx="7391400" cy="1200329"/>
          </a:xfrm>
          <a:prstGeom prst="rect">
            <a:avLst/>
          </a:prstGeom>
          <a:noFill/>
        </p:spPr>
        <p:txBody>
          <a:bodyPr wrap="square" rtlCol="0">
            <a:spAutoFit/>
          </a:bodyPr>
          <a:lstStyle/>
          <a:p>
            <a:pPr algn="ctr"/>
            <a:r>
              <a:rPr lang="en-US" dirty="0">
                <a:hlinkClick r:id="rId4"/>
              </a:rPr>
              <a:t>https://</a:t>
            </a:r>
            <a:r>
              <a:rPr lang="en-US" dirty="0" smtClean="0">
                <a:hlinkClick r:id="rId4"/>
              </a:rPr>
              <a:t>github.com/mossmann/daisho</a:t>
            </a:r>
            <a:endParaRPr lang="en-US" dirty="0" smtClean="0"/>
          </a:p>
          <a:p>
            <a:endParaRPr lang="en-US" dirty="0"/>
          </a:p>
          <a:p>
            <a:r>
              <a:rPr lang="en-US" dirty="0" smtClean="0"/>
              <a:t>Open source, intended to support full USB 3.0 </a:t>
            </a:r>
            <a:r>
              <a:rPr lang="en-US" dirty="0" err="1" smtClean="0"/>
              <a:t>SuperSpeed</a:t>
            </a:r>
            <a:r>
              <a:rPr lang="en-US" dirty="0" smtClean="0"/>
              <a:t> monitoring and injection, but still in development</a:t>
            </a:r>
            <a:endParaRPr lang="en-US" dirty="0"/>
          </a:p>
        </p:txBody>
      </p:sp>
    </p:spTree>
    <p:extLst>
      <p:ext uri="{BB962C8B-B14F-4D97-AF65-F5344CB8AC3E}">
        <p14:creationId xmlns:p14="http://schemas.microsoft.com/office/powerpoint/2010/main" val="1257634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USBProxy</a:t>
            </a:r>
            <a:endParaRPr lang="en-US" dirty="0"/>
          </a:p>
        </p:txBody>
      </p:sp>
      <p:sp>
        <p:nvSpPr>
          <p:cNvPr id="4" name="TextBox 3"/>
          <p:cNvSpPr txBox="1"/>
          <p:nvPr/>
        </p:nvSpPr>
        <p:spPr>
          <a:xfrm>
            <a:off x="609600" y="5181600"/>
            <a:ext cx="7924800" cy="1200329"/>
          </a:xfrm>
          <a:prstGeom prst="rect">
            <a:avLst/>
          </a:prstGeom>
          <a:noFill/>
        </p:spPr>
        <p:txBody>
          <a:bodyPr wrap="square" rtlCol="0">
            <a:spAutoFit/>
          </a:bodyPr>
          <a:lstStyle/>
          <a:p>
            <a:pPr algn="ctr"/>
            <a:r>
              <a:rPr lang="en-US" dirty="0">
                <a:hlinkClick r:id="rId3"/>
              </a:rPr>
              <a:t>https://</a:t>
            </a:r>
            <a:r>
              <a:rPr lang="en-US" dirty="0" smtClean="0">
                <a:hlinkClick r:id="rId3"/>
              </a:rPr>
              <a:t>github.com/dominicgs/USBProxy</a:t>
            </a:r>
            <a:endParaRPr lang="en-US" dirty="0" smtClean="0"/>
          </a:p>
          <a:p>
            <a:endParaRPr lang="en-US" dirty="0" smtClean="0"/>
          </a:p>
          <a:p>
            <a:r>
              <a:rPr lang="en-US" dirty="0" smtClean="0"/>
              <a:t>Open source project to create a USB 2.0 </a:t>
            </a:r>
            <a:r>
              <a:rPr lang="en-US" dirty="0" err="1" smtClean="0"/>
              <a:t>MitM</a:t>
            </a:r>
            <a:r>
              <a:rPr lang="en-US" dirty="0" smtClean="0"/>
              <a:t> device using the </a:t>
            </a:r>
            <a:r>
              <a:rPr lang="en-US" dirty="0" err="1" smtClean="0"/>
              <a:t>BeagleBone</a:t>
            </a:r>
            <a:r>
              <a:rPr lang="en-US" dirty="0" smtClean="0"/>
              <a:t> Black, still in early stages, but can already do some cool stuff</a:t>
            </a:r>
            <a:endParaRPr lang="en-US" dirty="0"/>
          </a:p>
        </p:txBody>
      </p:sp>
      <p:pic>
        <p:nvPicPr>
          <p:cNvPr id="6" name="Content Placeholder 5"/>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981200" y="1600200"/>
            <a:ext cx="4984180" cy="3382987"/>
          </a:xfrm>
        </p:spPr>
      </p:pic>
    </p:spTree>
    <p:extLst>
      <p:ext uri="{BB962C8B-B14F-4D97-AF65-F5344CB8AC3E}">
        <p14:creationId xmlns:p14="http://schemas.microsoft.com/office/powerpoint/2010/main" val="2912287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talk</a:t>
            </a:r>
            <a:endParaRPr lang="en-US" dirty="0"/>
          </a:p>
        </p:txBody>
      </p:sp>
      <p:sp>
        <p:nvSpPr>
          <p:cNvPr id="3" name="Content Placeholder 2"/>
          <p:cNvSpPr>
            <a:spLocks noGrp="1"/>
          </p:cNvSpPr>
          <p:nvPr>
            <p:ph idx="1"/>
          </p:nvPr>
        </p:nvSpPr>
        <p:spPr/>
        <p:txBody>
          <a:bodyPr>
            <a:normAutofit/>
          </a:bodyPr>
          <a:lstStyle/>
          <a:p>
            <a:r>
              <a:rPr lang="en-US" dirty="0" smtClean="0"/>
              <a:t>We want to demonstrate to attendees how easy it is to get started at performing their own USB security research and help them understand why they should undertake this challenge.</a:t>
            </a:r>
            <a:endParaRPr lang="en-US" dirty="0"/>
          </a:p>
        </p:txBody>
      </p:sp>
      <p:pic>
        <p:nvPicPr>
          <p:cNvPr id="5" name="agorgeous.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rot="20661954">
            <a:off x="3462870" y="3875708"/>
            <a:ext cx="2843094" cy="1524837"/>
          </a:xfrm>
          <a:prstGeom prst="rect">
            <a:avLst/>
          </a:prstGeom>
        </p:spPr>
      </p:pic>
      <p:pic>
        <p:nvPicPr>
          <p:cNvPr id="6" name="Picture 2"/>
          <p:cNvPicPr>
            <a:picLocks noChangeAspect="1" noChangeArrowheads="1"/>
          </p:cNvPicPr>
          <p:nvPr/>
        </p:nvPicPr>
        <p:blipFill>
          <a:blip r:embed="rId5">
            <a:clrChange>
              <a:clrFrom>
                <a:srgbClr val="162D50"/>
              </a:clrFrom>
              <a:clrTo>
                <a:srgbClr val="162D50">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1524">
            <a:off x="2052234" y="3220165"/>
            <a:ext cx="4429125" cy="332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2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
            </a:r>
            <a:r>
              <a:rPr lang="en-US" dirty="0" err="1" smtClean="0"/>
              <a:t>ibusb</a:t>
            </a:r>
            <a:endParaRPr lang="en-US" dirty="0"/>
          </a:p>
        </p:txBody>
      </p:sp>
      <p:sp>
        <p:nvSpPr>
          <p:cNvPr id="3" name="Content Placeholder 2"/>
          <p:cNvSpPr>
            <a:spLocks noGrp="1"/>
          </p:cNvSpPr>
          <p:nvPr>
            <p:ph idx="1"/>
          </p:nvPr>
        </p:nvSpPr>
        <p:spPr/>
        <p:txBody>
          <a:bodyPr/>
          <a:lstStyle/>
          <a:p>
            <a:pPr marL="114300" indent="0">
              <a:buNone/>
            </a:pPr>
            <a:r>
              <a:rPr lang="en-US" dirty="0" smtClean="0">
                <a:hlinkClick r:id="rId2"/>
              </a:rPr>
              <a:t>http://www.libusb.org/</a:t>
            </a:r>
            <a:endParaRPr lang="en-US" dirty="0" smtClean="0"/>
          </a:p>
          <a:p>
            <a:endParaRPr lang="en-US" dirty="0" smtClean="0"/>
          </a:p>
          <a:p>
            <a:endParaRPr lang="en-US" dirty="0"/>
          </a:p>
          <a:p>
            <a:r>
              <a:rPr lang="en-US" dirty="0" smtClean="0"/>
              <a:t>Good way to get started with writing tools to access USB devices</a:t>
            </a:r>
            <a:endParaRPr lang="en-US" dirty="0"/>
          </a:p>
        </p:txBody>
      </p:sp>
    </p:spTree>
    <p:extLst>
      <p:ext uri="{BB962C8B-B14F-4D97-AF65-F5344CB8AC3E}">
        <p14:creationId xmlns:p14="http://schemas.microsoft.com/office/powerpoint/2010/main" val="2221527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Peach Publishers</a:t>
            </a:r>
            <a:endParaRPr lang="en-US" dirty="0"/>
          </a:p>
        </p:txBody>
      </p:sp>
      <p:sp>
        <p:nvSpPr>
          <p:cNvPr id="3" name="Content Placeholder 2"/>
          <p:cNvSpPr>
            <a:spLocks noGrp="1"/>
          </p:cNvSpPr>
          <p:nvPr>
            <p:ph idx="1"/>
          </p:nvPr>
        </p:nvSpPr>
        <p:spPr/>
        <p:txBody>
          <a:bodyPr/>
          <a:lstStyle/>
          <a:p>
            <a:r>
              <a:rPr lang="en-US" dirty="0" smtClean="0"/>
              <a:t>Data Publisher</a:t>
            </a:r>
          </a:p>
          <a:p>
            <a:r>
              <a:rPr lang="en-US" dirty="0" smtClean="0"/>
              <a:t>Configuration Publisher</a:t>
            </a:r>
          </a:p>
          <a:p>
            <a:endParaRPr lang="en-US" dirty="0" smtClean="0"/>
          </a:p>
          <a:p>
            <a:r>
              <a:rPr lang="en-US" dirty="0" smtClean="0"/>
              <a:t>This uses </a:t>
            </a:r>
            <a:r>
              <a:rPr lang="en-US" dirty="0" err="1" smtClean="0"/>
              <a:t>libUsbDotNet</a:t>
            </a:r>
            <a:r>
              <a:rPr lang="en-US" dirty="0" smtClean="0"/>
              <a:t> which hasn’t been maintained in a while, so it has its bugs, but has been useful for finding issues.</a:t>
            </a:r>
          </a:p>
          <a:p>
            <a:endParaRPr lang="en-US" dirty="0"/>
          </a:p>
          <a:p>
            <a:r>
              <a:rPr lang="en-US" dirty="0" smtClean="0"/>
              <a:t>Submitted </a:t>
            </a:r>
            <a:r>
              <a:rPr lang="en-US" dirty="0" smtClean="0"/>
              <a:t>to Peach upstream</a:t>
            </a:r>
            <a:endParaRPr lang="en-US" dirty="0"/>
          </a:p>
        </p:txBody>
      </p:sp>
    </p:spTree>
    <p:extLst>
      <p:ext uri="{BB962C8B-B14F-4D97-AF65-F5344CB8AC3E}">
        <p14:creationId xmlns:p14="http://schemas.microsoft.com/office/powerpoint/2010/main" val="2602222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umap</a:t>
            </a:r>
            <a:endParaRPr lang="en-US" dirty="0"/>
          </a:p>
        </p:txBody>
      </p:sp>
      <p:sp>
        <p:nvSpPr>
          <p:cNvPr id="3" name="Content Placeholder 2"/>
          <p:cNvSpPr>
            <a:spLocks noGrp="1"/>
          </p:cNvSpPr>
          <p:nvPr>
            <p:ph idx="1"/>
          </p:nvPr>
        </p:nvSpPr>
        <p:spPr/>
        <p:txBody>
          <a:bodyPr/>
          <a:lstStyle/>
          <a:p>
            <a:pPr marL="114300" indent="0">
              <a:buNone/>
            </a:pPr>
            <a:r>
              <a:rPr lang="en-US" dirty="0">
                <a:hlinkClick r:id="rId3"/>
              </a:rPr>
              <a:t>https://</a:t>
            </a:r>
            <a:r>
              <a:rPr lang="en-US" dirty="0" smtClean="0">
                <a:hlinkClick r:id="rId3"/>
              </a:rPr>
              <a:t>github.com/nccgroup/umap</a:t>
            </a:r>
            <a:endParaRPr lang="en-US" dirty="0" smtClean="0"/>
          </a:p>
          <a:p>
            <a:pPr marL="114300" indent="0">
              <a:buNone/>
            </a:pPr>
            <a:endParaRPr lang="en-US" dirty="0" smtClean="0"/>
          </a:p>
          <a:p>
            <a:r>
              <a:rPr lang="en-US" dirty="0" smtClean="0"/>
              <a:t>USB host security assessment tool</a:t>
            </a:r>
          </a:p>
          <a:p>
            <a:endParaRPr lang="en-US" dirty="0" smtClean="0"/>
          </a:p>
          <a:p>
            <a:r>
              <a:rPr lang="en-US" dirty="0" smtClean="0"/>
              <a:t>Primarily implements a set of fuzzing test cases targeting host drivers</a:t>
            </a:r>
          </a:p>
          <a:p>
            <a:endParaRPr lang="en-US" dirty="0"/>
          </a:p>
          <a:p>
            <a:r>
              <a:rPr lang="en-US" dirty="0" smtClean="0"/>
              <a:t>Built on top of the </a:t>
            </a:r>
            <a:r>
              <a:rPr lang="en-US" dirty="0" err="1" smtClean="0"/>
              <a:t>Facedancer</a:t>
            </a:r>
            <a:r>
              <a:rPr lang="en-US" dirty="0" smtClean="0"/>
              <a:t> hardware</a:t>
            </a:r>
          </a:p>
          <a:p>
            <a:r>
              <a:rPr lang="en-US" dirty="0"/>
              <a:t>Written in </a:t>
            </a:r>
            <a:r>
              <a:rPr lang="en-US" dirty="0" smtClean="0"/>
              <a:t>python</a:t>
            </a:r>
          </a:p>
          <a:p>
            <a:pPr marL="114300" indent="0">
              <a:buNone/>
            </a:pP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4236907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Phison</a:t>
            </a:r>
            <a:r>
              <a:rPr lang="en-US" dirty="0" smtClean="0"/>
              <a:t> PS2303 framework</a:t>
            </a:r>
            <a:endParaRPr lang="en-US" dirty="0"/>
          </a:p>
        </p:txBody>
      </p:sp>
      <p:sp>
        <p:nvSpPr>
          <p:cNvPr id="3" name="Content Placeholder 2"/>
          <p:cNvSpPr>
            <a:spLocks noGrp="1"/>
          </p:cNvSpPr>
          <p:nvPr>
            <p:ph idx="1"/>
          </p:nvPr>
        </p:nvSpPr>
        <p:spPr/>
        <p:txBody>
          <a:bodyPr/>
          <a:lstStyle/>
          <a:p>
            <a:pPr marL="114300" indent="0">
              <a:buNone/>
            </a:pPr>
            <a:r>
              <a:rPr lang="en-US" dirty="0" smtClean="0">
                <a:hlinkClick r:id="rId3"/>
              </a:rPr>
              <a:t>https://bitbucket.org/flowswitch/phison/</a:t>
            </a:r>
            <a:endParaRPr lang="en-US" dirty="0" smtClean="0"/>
          </a:p>
          <a:p>
            <a:endParaRPr lang="en-US" dirty="0" smtClean="0"/>
          </a:p>
          <a:p>
            <a:r>
              <a:rPr lang="en-US" dirty="0" err="1" smtClean="0"/>
              <a:t>Phison</a:t>
            </a:r>
            <a:r>
              <a:rPr lang="en-US" dirty="0" smtClean="0"/>
              <a:t> PS2303 is a USB 3.0 NAND controller used in many flash drives</a:t>
            </a:r>
          </a:p>
          <a:p>
            <a:endParaRPr lang="en-US" dirty="0"/>
          </a:p>
          <a:p>
            <a:r>
              <a:rPr lang="en-US" dirty="0" smtClean="0"/>
              <a:t>8051-compatible core</a:t>
            </a:r>
          </a:p>
          <a:p>
            <a:r>
              <a:rPr lang="en-US" dirty="0" smtClean="0"/>
              <a:t>256KiB ram</a:t>
            </a:r>
          </a:p>
          <a:p>
            <a:r>
              <a:rPr lang="en-US" dirty="0" smtClean="0"/>
              <a:t>USB, NAND, and DMA controllers</a:t>
            </a:r>
          </a:p>
          <a:p>
            <a:r>
              <a:rPr lang="en-US" dirty="0" smtClean="0"/>
              <a:t>Stores firmware in NAND</a:t>
            </a:r>
          </a:p>
          <a:p>
            <a:endParaRPr lang="en-US" dirty="0" smtClean="0"/>
          </a:p>
          <a:p>
            <a:r>
              <a:rPr lang="en-US" dirty="0" smtClean="0"/>
              <a:t>Goal of the project is to use PS2303-based flash drives as a cheap USB3.0 development platform</a:t>
            </a:r>
          </a:p>
          <a:p>
            <a:endParaRPr lang="en-US" dirty="0" smtClean="0"/>
          </a:p>
          <a:p>
            <a:endParaRPr lang="en-US" dirty="0" smtClean="0"/>
          </a:p>
          <a:p>
            <a:endParaRPr lang="en-US" dirty="0"/>
          </a:p>
        </p:txBody>
      </p:sp>
    </p:spTree>
    <p:extLst>
      <p:ext uri="{BB962C8B-B14F-4D97-AF65-F5344CB8AC3E}">
        <p14:creationId xmlns:p14="http://schemas.microsoft.com/office/powerpoint/2010/main" val="26399560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Kautilya</a:t>
            </a:r>
            <a:r>
              <a:rPr lang="en-US" dirty="0" smtClean="0"/>
              <a:t> toolkit</a:t>
            </a:r>
            <a:endParaRPr lang="en-US" dirty="0"/>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hlinkClick r:id="rId3"/>
              </a:rPr>
              <a:t>https://</a:t>
            </a:r>
            <a:r>
              <a:rPr lang="en-US" dirty="0" smtClean="0">
                <a:hlinkClick r:id="rId3"/>
              </a:rPr>
              <a:t>github.com/samratashok/Kautilya</a:t>
            </a:r>
            <a:endParaRPr lang="en-US" dirty="0" smtClean="0"/>
          </a:p>
          <a:p>
            <a:pPr marL="114300" indent="0">
              <a:buNone/>
            </a:pPr>
            <a:endParaRPr lang="en-US" dirty="0" smtClean="0"/>
          </a:p>
          <a:p>
            <a:r>
              <a:rPr lang="en-US" dirty="0" smtClean="0"/>
              <a:t>Collection of 40+ USB HID payloads for penetration testing</a:t>
            </a:r>
          </a:p>
          <a:p>
            <a:endParaRPr lang="en-US" dirty="0" smtClean="0"/>
          </a:p>
          <a:p>
            <a:pPr lvl="1"/>
            <a:r>
              <a:rPr lang="en-US" dirty="0" smtClean="0"/>
              <a:t>Dump </a:t>
            </a:r>
            <a:r>
              <a:rPr lang="en-US" dirty="0"/>
              <a:t>Process Memory</a:t>
            </a:r>
          </a:p>
          <a:p>
            <a:pPr lvl="1"/>
            <a:r>
              <a:rPr lang="en-US" dirty="0"/>
              <a:t>Dump Windows Vault Credentials</a:t>
            </a:r>
          </a:p>
          <a:p>
            <a:pPr lvl="1"/>
            <a:r>
              <a:rPr lang="en-US" dirty="0" smtClean="0"/>
              <a:t>Download </a:t>
            </a:r>
            <a:r>
              <a:rPr lang="en-US" dirty="0"/>
              <a:t>and Execute</a:t>
            </a:r>
          </a:p>
          <a:p>
            <a:pPr lvl="1"/>
            <a:r>
              <a:rPr lang="en-US" dirty="0"/>
              <a:t>Connect to Hotspot and Execute code</a:t>
            </a:r>
          </a:p>
          <a:p>
            <a:pPr lvl="1"/>
            <a:r>
              <a:rPr lang="en-US" dirty="0"/>
              <a:t>Code Execution using </a:t>
            </a:r>
            <a:r>
              <a:rPr lang="en-US" dirty="0" err="1"/>
              <a:t>Powershell</a:t>
            </a:r>
            <a:endParaRPr lang="en-US" dirty="0"/>
          </a:p>
          <a:p>
            <a:pPr lvl="1"/>
            <a:r>
              <a:rPr lang="en-US" dirty="0"/>
              <a:t>Code Execution using DNS TXT queries</a:t>
            </a:r>
          </a:p>
          <a:p>
            <a:pPr lvl="1"/>
            <a:r>
              <a:rPr lang="en-US" dirty="0" smtClean="0"/>
              <a:t>Add </a:t>
            </a:r>
            <a:r>
              <a:rPr lang="en-US" dirty="0"/>
              <a:t>an admin user</a:t>
            </a:r>
          </a:p>
          <a:p>
            <a:pPr lvl="1"/>
            <a:r>
              <a:rPr lang="en-US" dirty="0" smtClean="0"/>
              <a:t>Add </a:t>
            </a:r>
            <a:r>
              <a:rPr lang="en-US" dirty="0"/>
              <a:t>a user and Enable RDP</a:t>
            </a:r>
          </a:p>
          <a:p>
            <a:pPr lvl="1"/>
            <a:r>
              <a:rPr lang="en-US" dirty="0" smtClean="0"/>
              <a:t>Add </a:t>
            </a:r>
            <a:r>
              <a:rPr lang="en-US" dirty="0"/>
              <a:t>a user and Enable </a:t>
            </a:r>
            <a:r>
              <a:rPr lang="en-US" dirty="0" err="1"/>
              <a:t>Powershell</a:t>
            </a:r>
            <a:r>
              <a:rPr lang="en-US" dirty="0"/>
              <a:t> </a:t>
            </a:r>
            <a:r>
              <a:rPr lang="en-US" dirty="0" err="1" smtClean="0"/>
              <a:t>Remoting</a:t>
            </a:r>
            <a:endParaRPr lang="en-US" dirty="0" smtClean="0"/>
          </a:p>
          <a:p>
            <a:pPr lvl="1"/>
            <a:r>
              <a:rPr lang="en-US" dirty="0" smtClean="0"/>
              <a:t>… and more</a:t>
            </a:r>
            <a:endParaRPr lang="en-US" dirty="0"/>
          </a:p>
          <a:p>
            <a:endParaRPr lang="en-US" dirty="0" smtClean="0"/>
          </a:p>
          <a:p>
            <a:r>
              <a:rPr lang="en-US" dirty="0" smtClean="0"/>
              <a:t>Designed to be used with Arduino devices like the Teensy, but easily adaptable to other devices like the </a:t>
            </a:r>
            <a:r>
              <a:rPr lang="en-US" dirty="0" err="1" smtClean="0"/>
              <a:t>Phison</a:t>
            </a:r>
            <a:r>
              <a:rPr lang="en-US" dirty="0" smtClean="0"/>
              <a:t> chipset</a:t>
            </a:r>
          </a:p>
          <a:p>
            <a:endParaRPr lang="en-US" dirty="0" smtClean="0"/>
          </a:p>
          <a:p>
            <a:endParaRPr lang="en-US" dirty="0"/>
          </a:p>
        </p:txBody>
      </p:sp>
    </p:spTree>
    <p:extLst>
      <p:ext uri="{BB962C8B-B14F-4D97-AF65-F5344CB8AC3E}">
        <p14:creationId xmlns:p14="http://schemas.microsoft.com/office/powerpoint/2010/main" val="2990090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Psychson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hlinkClick r:id="rId3"/>
              </a:rPr>
              <a:t>https://</a:t>
            </a:r>
            <a:r>
              <a:rPr lang="en-US" dirty="0" smtClean="0">
                <a:hlinkClick r:id="rId3"/>
              </a:rPr>
              <a:t>github.com/adamcaudill/Psychson</a:t>
            </a:r>
            <a:endParaRPr lang="en-US" dirty="0" smtClean="0"/>
          </a:p>
          <a:p>
            <a:pPr marL="114300" indent="0">
              <a:buNone/>
            </a:pPr>
            <a:endParaRPr lang="en-US" dirty="0" smtClean="0"/>
          </a:p>
          <a:p>
            <a:r>
              <a:rPr lang="en-US" dirty="0" smtClean="0"/>
              <a:t>Publically released parallel implementation of </a:t>
            </a:r>
            <a:r>
              <a:rPr lang="en-US" dirty="0" err="1" smtClean="0"/>
              <a:t>Phison</a:t>
            </a:r>
            <a:r>
              <a:rPr lang="en-US" dirty="0" smtClean="0"/>
              <a:t> chipset attack</a:t>
            </a:r>
            <a:endParaRPr lang="en-US" dirty="0"/>
          </a:p>
          <a:p>
            <a:endParaRPr lang="en-US" dirty="0"/>
          </a:p>
          <a:p>
            <a:r>
              <a:rPr lang="en-US" dirty="0"/>
              <a:t>c</a:t>
            </a:r>
            <a:r>
              <a:rPr lang="en-US" dirty="0" smtClean="0"/>
              <a:t>omplete 8051 firmware source</a:t>
            </a:r>
          </a:p>
          <a:p>
            <a:r>
              <a:rPr lang="en-US" dirty="0" smtClean="0"/>
              <a:t>C# tools to interact with </a:t>
            </a:r>
            <a:r>
              <a:rPr lang="en-US" dirty="0" err="1" smtClean="0"/>
              <a:t>Phison</a:t>
            </a:r>
            <a:r>
              <a:rPr lang="en-US" dirty="0" smtClean="0"/>
              <a:t>-based flash drives</a:t>
            </a:r>
            <a:endParaRPr lang="en-US" dirty="0"/>
          </a:p>
          <a:p>
            <a:pPr lvl="1"/>
            <a:r>
              <a:rPr lang="en-US" dirty="0"/>
              <a:t>c</a:t>
            </a:r>
            <a:r>
              <a:rPr lang="en-US" dirty="0" smtClean="0"/>
              <a:t>onvert Rubber </a:t>
            </a:r>
            <a:r>
              <a:rPr lang="en-US" dirty="0"/>
              <a:t>Ducky </a:t>
            </a:r>
            <a:r>
              <a:rPr lang="en-US" dirty="0" smtClean="0"/>
              <a:t>scripts </a:t>
            </a:r>
            <a:r>
              <a:rPr lang="en-US" dirty="0"/>
              <a:t>into custom </a:t>
            </a:r>
            <a:r>
              <a:rPr lang="en-US" dirty="0" smtClean="0"/>
              <a:t>firmware</a:t>
            </a:r>
            <a:endParaRPr lang="en-US" dirty="0"/>
          </a:p>
          <a:p>
            <a:pPr lvl="1"/>
            <a:r>
              <a:rPr lang="en-US" dirty="0"/>
              <a:t>i</a:t>
            </a:r>
            <a:r>
              <a:rPr lang="en-US" dirty="0" smtClean="0"/>
              <a:t>nject patches into existing firmware images</a:t>
            </a:r>
          </a:p>
          <a:p>
            <a:pPr marL="114300" indent="0">
              <a:buNone/>
            </a:pPr>
            <a:endParaRPr lang="en-US" dirty="0" smtClean="0"/>
          </a:p>
          <a:p>
            <a:r>
              <a:rPr lang="en-US" dirty="0" smtClean="0"/>
              <a:t>Authors believe nothing will be done to fix the problem unless tools released publically</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80325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872999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USB is a pervasive technology in modern computing devices.</a:t>
            </a:r>
          </a:p>
          <a:p>
            <a:r>
              <a:rPr lang="en-US" dirty="0"/>
              <a:t>N</a:t>
            </a:r>
            <a:r>
              <a:rPr lang="en-US" dirty="0" smtClean="0"/>
              <a:t>ot just external ports which require physical access to attack</a:t>
            </a:r>
          </a:p>
          <a:p>
            <a:r>
              <a:rPr lang="en-US" dirty="0"/>
              <a:t>D</a:t>
            </a:r>
            <a:r>
              <a:rPr lang="en-US" dirty="0" smtClean="0"/>
              <a:t>evices connected over USB run upgradable firmware</a:t>
            </a:r>
          </a:p>
          <a:p>
            <a:r>
              <a:rPr lang="en-US" dirty="0" smtClean="0"/>
              <a:t>Debug capability required for Windows certification</a:t>
            </a:r>
          </a:p>
          <a:p>
            <a:r>
              <a:rPr lang="en-US" dirty="0" smtClean="0"/>
              <a:t>Interesting attack scenarios with internal devices</a:t>
            </a:r>
          </a:p>
          <a:p>
            <a:endParaRPr lang="en-US" dirty="0"/>
          </a:p>
          <a:p>
            <a:pPr marL="114300" indent="0">
              <a:buNone/>
            </a:pPr>
            <a:r>
              <a:rPr lang="en-US" dirty="0" smtClean="0"/>
              <a:t>USB provides a rich set of capabilities and is being used in a variety of configurations that could result in security vulnerabilities and it’s easier than people think to get started looking at this stuff.</a:t>
            </a:r>
          </a:p>
          <a:p>
            <a:endParaRPr lang="en-US" dirty="0"/>
          </a:p>
        </p:txBody>
      </p:sp>
    </p:spTree>
    <p:extLst>
      <p:ext uri="{BB962C8B-B14F-4D97-AF65-F5344CB8AC3E}">
        <p14:creationId xmlns:p14="http://schemas.microsoft.com/office/powerpoint/2010/main" val="2574786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lgn="ctr">
              <a:buNone/>
            </a:pPr>
            <a:r>
              <a:rPr lang="en-US" sz="2800" dirty="0" smtClean="0"/>
              <a:t>jesse </a:t>
            </a:r>
            <a:r>
              <a:rPr lang="en-US" sz="2800" dirty="0"/>
              <a:t>at lonelyrhinoceros.com</a:t>
            </a:r>
          </a:p>
          <a:p>
            <a:pPr marL="114300" indent="0" algn="ctr">
              <a:buNone/>
            </a:pPr>
            <a:r>
              <a:rPr lang="en-US" sz="2800" dirty="0" err="1" smtClean="0"/>
              <a:t>laplinker</a:t>
            </a:r>
            <a:r>
              <a:rPr lang="en-US" sz="2800" dirty="0" smtClean="0"/>
              <a:t> at gmail.com</a:t>
            </a:r>
          </a:p>
        </p:txBody>
      </p:sp>
    </p:spTree>
    <p:extLst>
      <p:ext uri="{BB962C8B-B14F-4D97-AF65-F5344CB8AC3E}">
        <p14:creationId xmlns:p14="http://schemas.microsoft.com/office/powerpoint/2010/main" val="3129703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care about USB?</a:t>
            </a:r>
            <a:endParaRPr lang="en-US" dirty="0"/>
          </a:p>
        </p:txBody>
      </p:sp>
      <p:sp>
        <p:nvSpPr>
          <p:cNvPr id="3" name="Content Placeholder 2"/>
          <p:cNvSpPr>
            <a:spLocks noGrp="1"/>
          </p:cNvSpPr>
          <p:nvPr>
            <p:ph idx="1"/>
          </p:nvPr>
        </p:nvSpPr>
        <p:spPr/>
        <p:txBody>
          <a:bodyPr>
            <a:normAutofit/>
          </a:bodyPr>
          <a:lstStyle/>
          <a:p>
            <a:r>
              <a:rPr lang="en-US" dirty="0"/>
              <a:t>We believe that even though USB is a pervasive technology in modern computing platforms, current security research has still only scratched its surface.  </a:t>
            </a:r>
          </a:p>
          <a:p>
            <a:r>
              <a:rPr lang="en-US" dirty="0"/>
              <a:t>USB has some interesting capabilities and is currently being used in a wide array of lesser-known usage models that can result in security problems</a:t>
            </a:r>
            <a:r>
              <a:rPr lang="en-US" dirty="0" smtClean="0"/>
              <a:t>.</a:t>
            </a:r>
            <a:endParaRPr lang="en-US" dirty="0"/>
          </a:p>
        </p:txBody>
      </p:sp>
    </p:spTree>
    <p:extLst>
      <p:ext uri="{BB962C8B-B14F-4D97-AF65-F5344CB8AC3E}">
        <p14:creationId xmlns:p14="http://schemas.microsoft.com/office/powerpoint/2010/main" val="352281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Basics</a:t>
            </a:r>
            <a:endParaRPr lang="en-US" dirty="0"/>
          </a:p>
        </p:txBody>
      </p:sp>
      <p:sp>
        <p:nvSpPr>
          <p:cNvPr id="3" name="Content Placeholder 2"/>
          <p:cNvSpPr>
            <a:spLocks noGrp="1"/>
          </p:cNvSpPr>
          <p:nvPr>
            <p:ph idx="1"/>
          </p:nvPr>
        </p:nvSpPr>
        <p:spPr>
          <a:xfrm>
            <a:off x="685800" y="1600200"/>
            <a:ext cx="5181600" cy="5029200"/>
          </a:xfrm>
        </p:spPr>
        <p:txBody>
          <a:bodyPr>
            <a:normAutofit lnSpcReduction="10000"/>
          </a:bodyPr>
          <a:lstStyle/>
          <a:p>
            <a:r>
              <a:rPr lang="en-US" sz="2000" dirty="0" smtClean="0"/>
              <a:t>USB versions</a:t>
            </a:r>
          </a:p>
          <a:p>
            <a:pPr lvl="1"/>
            <a:r>
              <a:rPr lang="en-US" sz="1800" dirty="0" smtClean="0"/>
              <a:t>1.0, 1.1, 2.0, 3.0, 3.1</a:t>
            </a:r>
          </a:p>
          <a:p>
            <a:r>
              <a:rPr lang="en-US" sz="2000" dirty="0" smtClean="0"/>
              <a:t>Speeds</a:t>
            </a:r>
          </a:p>
          <a:p>
            <a:pPr lvl="1"/>
            <a:r>
              <a:rPr lang="en-US" sz="1800" dirty="0" smtClean="0"/>
              <a:t>Low Speed, Full Speed, High Speed, Super Speed</a:t>
            </a:r>
            <a:r>
              <a:rPr lang="en-US" sz="1800" dirty="0"/>
              <a:t> </a:t>
            </a:r>
            <a:r>
              <a:rPr lang="en-US" sz="1800" dirty="0" smtClean="0"/>
              <a:t>Gen1 and Gen2</a:t>
            </a:r>
          </a:p>
          <a:p>
            <a:r>
              <a:rPr lang="en-US" sz="2000" dirty="0" smtClean="0"/>
              <a:t>Device classes</a:t>
            </a:r>
          </a:p>
          <a:p>
            <a:pPr lvl="1"/>
            <a:r>
              <a:rPr lang="en-US" sz="1800" dirty="0" smtClean="0"/>
              <a:t>HID, Mass Storage, Image, Video, </a:t>
            </a:r>
            <a:r>
              <a:rPr lang="en-US" sz="1800" dirty="0"/>
              <a:t>Audio, Communications, </a:t>
            </a:r>
            <a:r>
              <a:rPr lang="en-US" sz="1800" dirty="0" smtClean="0"/>
              <a:t> </a:t>
            </a:r>
            <a:r>
              <a:rPr lang="en-US" sz="1800" dirty="0"/>
              <a:t>V</a:t>
            </a:r>
            <a:r>
              <a:rPr lang="en-US" sz="1800" dirty="0" smtClean="0"/>
              <a:t>endor Defined</a:t>
            </a:r>
          </a:p>
          <a:p>
            <a:r>
              <a:rPr lang="en-US" sz="2000" dirty="0" smtClean="0"/>
              <a:t>Physical connections</a:t>
            </a:r>
          </a:p>
          <a:p>
            <a:pPr lvl="1"/>
            <a:r>
              <a:rPr lang="en-US" dirty="0" smtClean="0"/>
              <a:t>1.x/2.0 standard</a:t>
            </a:r>
          </a:p>
          <a:p>
            <a:pPr lvl="2"/>
            <a:r>
              <a:rPr lang="en-US" dirty="0" err="1" smtClean="0"/>
              <a:t>Vcc</a:t>
            </a:r>
            <a:r>
              <a:rPr lang="en-US" dirty="0" smtClean="0"/>
              <a:t> (5V), Data+, Data-, Ground</a:t>
            </a:r>
          </a:p>
          <a:p>
            <a:pPr lvl="1"/>
            <a:r>
              <a:rPr lang="en-US" dirty="0" smtClean="0"/>
              <a:t>1.x/2.0 mini/micro</a:t>
            </a:r>
          </a:p>
          <a:p>
            <a:pPr lvl="2"/>
            <a:r>
              <a:rPr lang="en-US" dirty="0" smtClean="0"/>
              <a:t>Added USB OTG ID Pin</a:t>
            </a:r>
          </a:p>
          <a:p>
            <a:pPr lvl="1"/>
            <a:r>
              <a:rPr lang="en-US" dirty="0" smtClean="0"/>
              <a:t>3.0+</a:t>
            </a:r>
          </a:p>
          <a:p>
            <a:pPr lvl="2"/>
            <a:r>
              <a:rPr lang="en-US" dirty="0" smtClean="0"/>
              <a:t>Added </a:t>
            </a:r>
            <a:r>
              <a:rPr lang="en-US" dirty="0" err="1" smtClean="0"/>
              <a:t>SSTx</a:t>
            </a:r>
            <a:r>
              <a:rPr lang="en-US" dirty="0" smtClean="0"/>
              <a:t>+, </a:t>
            </a:r>
            <a:r>
              <a:rPr lang="en-US" dirty="0" err="1" smtClean="0"/>
              <a:t>SSTx</a:t>
            </a:r>
            <a:r>
              <a:rPr lang="en-US" dirty="0" smtClean="0"/>
              <a:t>-, </a:t>
            </a:r>
            <a:r>
              <a:rPr lang="en-US" dirty="0" err="1" smtClean="0"/>
              <a:t>SSRx</a:t>
            </a:r>
            <a:r>
              <a:rPr lang="en-US" dirty="0" smtClean="0"/>
              <a:t>+, </a:t>
            </a:r>
            <a:r>
              <a:rPr lang="en-US" dirty="0" err="1" smtClean="0"/>
              <a:t>SSRx</a:t>
            </a:r>
            <a:r>
              <a:rPr lang="en-US" dirty="0" smtClean="0"/>
              <a: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514600"/>
            <a:ext cx="2819400" cy="2114550"/>
          </a:xfrm>
          <a:prstGeom prst="rect">
            <a:avLst/>
          </a:prstGeom>
        </p:spPr>
      </p:pic>
    </p:spTree>
    <p:extLst>
      <p:ext uri="{BB962C8B-B14F-4D97-AF65-F5344CB8AC3E}">
        <p14:creationId xmlns:p14="http://schemas.microsoft.com/office/powerpoint/2010/main" val="2536983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Basics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1417638"/>
            <a:ext cx="2971800" cy="4786792"/>
          </a:xfrm>
          <a:prstGeom prst="rect">
            <a:avLst/>
          </a:prstGeom>
        </p:spPr>
      </p:pic>
    </p:spTree>
    <p:extLst>
      <p:ext uri="{BB962C8B-B14F-4D97-AF65-F5344CB8AC3E}">
        <p14:creationId xmlns:p14="http://schemas.microsoft.com/office/powerpoint/2010/main" val="1442530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Type-C</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2532" y="1417638"/>
            <a:ext cx="2286000" cy="3585237"/>
          </a:xfrm>
        </p:spPr>
      </p:pic>
      <p:sp>
        <p:nvSpPr>
          <p:cNvPr id="6" name="TextBox 5"/>
          <p:cNvSpPr txBox="1"/>
          <p:nvPr/>
        </p:nvSpPr>
        <p:spPr>
          <a:xfrm>
            <a:off x="491066" y="5257800"/>
            <a:ext cx="7128933" cy="2339102"/>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Reversible!</a:t>
            </a:r>
          </a:p>
          <a:p>
            <a:pPr marL="285750" indent="-285750">
              <a:buFont typeface="Arial" panose="020B0604020202020204" pitchFamily="34" charset="0"/>
              <a:buChar char="•"/>
            </a:pPr>
            <a:r>
              <a:rPr lang="en-US" sz="2200" dirty="0" smtClean="0"/>
              <a:t>Supports 10Gbs data rate</a:t>
            </a:r>
          </a:p>
          <a:p>
            <a:pPr marL="742950" lvl="1" indent="-285750">
              <a:buFont typeface="Arial" panose="020B0604020202020204" pitchFamily="34" charset="0"/>
              <a:buChar char="•"/>
            </a:pPr>
            <a:r>
              <a:rPr lang="en-US" sz="2200" dirty="0" smtClean="0"/>
              <a:t>4 </a:t>
            </a:r>
            <a:r>
              <a:rPr lang="en-US" sz="2200" dirty="0" err="1" smtClean="0"/>
              <a:t>superspeed</a:t>
            </a:r>
            <a:r>
              <a:rPr lang="en-US" sz="2200" dirty="0" smtClean="0"/>
              <a:t> differential pairs</a:t>
            </a:r>
          </a:p>
          <a:p>
            <a:pPr marL="285750" indent="-285750">
              <a:buFont typeface="Arial" panose="020B0604020202020204" pitchFamily="34" charset="0"/>
              <a:buChar char="•"/>
            </a:pPr>
            <a:r>
              <a:rPr lang="en-US" sz="2200" dirty="0" smtClean="0"/>
              <a:t>Supports 100W power delivery</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839906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7" name="TextBox 6"/>
          <p:cNvSpPr txBox="1"/>
          <p:nvPr/>
        </p:nvSpPr>
        <p:spPr>
          <a:xfrm>
            <a:off x="457200" y="5562600"/>
            <a:ext cx="7620000" cy="954107"/>
          </a:xfrm>
          <a:prstGeom prst="rect">
            <a:avLst/>
          </a:prstGeom>
          <a:noFill/>
        </p:spPr>
        <p:txBody>
          <a:bodyPr wrap="square" rtlCol="0">
            <a:spAutoFit/>
          </a:bodyPr>
          <a:lstStyle/>
          <a:p>
            <a:pPr algn="ctr"/>
            <a:r>
              <a:rPr lang="en-US" dirty="0">
                <a:hlinkClick r:id="rId2"/>
              </a:rPr>
              <a:t>http://www.usb.org/developers/docs</a:t>
            </a:r>
            <a:r>
              <a:rPr lang="en-US" dirty="0" smtClean="0">
                <a:hlinkClick r:id="rId2"/>
              </a:rPr>
              <a:t>/</a:t>
            </a:r>
            <a:endParaRPr lang="en-US" dirty="0" smtClean="0"/>
          </a:p>
          <a:p>
            <a:endParaRPr lang="en-US" dirty="0"/>
          </a:p>
          <a:p>
            <a:r>
              <a:rPr lang="en-US" sz="2000" dirty="0" smtClean="0"/>
              <a:t>At over 600 pages, the USB specification can be a little intimidating...</a:t>
            </a:r>
            <a:endParaRPr lang="en-US" sz="2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295400"/>
            <a:ext cx="6305404" cy="4267200"/>
          </a:xfrm>
        </p:spPr>
      </p:pic>
    </p:spTree>
    <p:extLst>
      <p:ext uri="{BB962C8B-B14F-4D97-AF65-F5344CB8AC3E}">
        <p14:creationId xmlns:p14="http://schemas.microsoft.com/office/powerpoint/2010/main" val="14064490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5545</TotalTime>
  <Words>2075</Words>
  <Application>Microsoft Office PowerPoint</Application>
  <PresentationFormat>On-screen Show (4:3)</PresentationFormat>
  <Paragraphs>312</Paragraphs>
  <Slides>48</Slides>
  <Notes>26</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vt:lpstr>
      <vt:lpstr>Adjacency</vt:lpstr>
      <vt:lpstr>USB for All!!1</vt:lpstr>
      <vt:lpstr>Introduction</vt:lpstr>
      <vt:lpstr>Purpose of this talk</vt:lpstr>
      <vt:lpstr>Purpose of this talk</vt:lpstr>
      <vt:lpstr>Why care about USB?</vt:lpstr>
      <vt:lpstr>USB Basics</vt:lpstr>
      <vt:lpstr>USB Basics</vt:lpstr>
      <vt:lpstr>USB Type-C</vt:lpstr>
      <vt:lpstr>Getting started</vt:lpstr>
      <vt:lpstr>Getting started</vt:lpstr>
      <vt:lpstr>Getting started</vt:lpstr>
      <vt:lpstr>Device Enumeration</vt:lpstr>
      <vt:lpstr>Device Enumeration</vt:lpstr>
      <vt:lpstr>Do I need to touch it?</vt:lpstr>
      <vt:lpstr>Do I need to touch it?</vt:lpstr>
      <vt:lpstr>There’s firmware in my USB?</vt:lpstr>
      <vt:lpstr>There’s firmware in my USB?</vt:lpstr>
      <vt:lpstr>There’s firmware in my USB?</vt:lpstr>
      <vt:lpstr>There’s firmware in my USB?</vt:lpstr>
      <vt:lpstr>There’s firmware in my USB?</vt:lpstr>
      <vt:lpstr>Device Firmware Upgrade</vt:lpstr>
      <vt:lpstr>Attack Surfaces</vt:lpstr>
      <vt:lpstr>Attack Surfaces</vt:lpstr>
      <vt:lpstr>Attack Surfaces</vt:lpstr>
      <vt:lpstr>Attack Surfaces</vt:lpstr>
      <vt:lpstr>Attack Surfaces</vt:lpstr>
      <vt:lpstr>Attack Surfaces</vt:lpstr>
      <vt:lpstr>Attack Surfaces</vt:lpstr>
      <vt:lpstr>Debug Capability</vt:lpstr>
      <vt:lpstr>Media Agnostic USB</vt:lpstr>
      <vt:lpstr>Media Agnostic USB</vt:lpstr>
      <vt:lpstr>Alternate Modes</vt:lpstr>
      <vt:lpstr>Tools!</vt:lpstr>
      <vt:lpstr>Total Phase Beagle 5000</vt:lpstr>
      <vt:lpstr>Total Phase Beagle 480</vt:lpstr>
      <vt:lpstr>ITIC 1480A USB 2.0 Protocol Analyzer</vt:lpstr>
      <vt:lpstr>Facedancer</vt:lpstr>
      <vt:lpstr>Daisho</vt:lpstr>
      <vt:lpstr>USBProxy</vt:lpstr>
      <vt:lpstr>libusb</vt:lpstr>
      <vt:lpstr>Peach Publishers</vt:lpstr>
      <vt:lpstr>umap</vt:lpstr>
      <vt:lpstr>Phison PS2303 framework</vt:lpstr>
      <vt:lpstr>Kautilya toolkit</vt:lpstr>
      <vt:lpstr>Psychson</vt:lpstr>
      <vt:lpstr>Demos!</vt:lpstr>
      <vt:lpstr>Summary</vt:lpstr>
      <vt:lpstr>Questions?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USB TALK!!1</dc:title>
  <dc:creator>Jesse Michael</dc:creator>
  <cp:lastModifiedBy>jesse</cp:lastModifiedBy>
  <cp:revision>186</cp:revision>
  <cp:lastPrinted>2014-07-15T20:06:15Z</cp:lastPrinted>
  <dcterms:created xsi:type="dcterms:W3CDTF">2014-06-13T09:29:44Z</dcterms:created>
  <dcterms:modified xsi:type="dcterms:W3CDTF">2014-10-04T22:43:12Z</dcterms:modified>
</cp:coreProperties>
</file>