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0" r:id="rId1"/>
  </p:sldMasterIdLst>
  <p:notesMasterIdLst>
    <p:notesMasterId r:id="rId11"/>
  </p:notesMasterIdLst>
  <p:sldIdLst>
    <p:sldId id="256" r:id="rId2"/>
    <p:sldId id="257" r:id="rId3"/>
    <p:sldId id="258" r:id="rId4"/>
    <p:sldId id="260" r:id="rId5"/>
    <p:sldId id="267" r:id="rId6"/>
    <p:sldId id="259" r:id="rId7"/>
    <p:sldId id="266" r:id="rId8"/>
    <p:sldId id="262" r:id="rId9"/>
    <p:sldId id="263" r:id="rId10"/>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35559" y="1604597"/>
            <a:ext cx="17274146" cy="5082862"/>
          </a:xfrm>
        </p:spPr>
        <p:txBody>
          <a:bodyPr bIns="0" anchor="b">
            <a:normAutofit/>
          </a:bodyPr>
          <a:lstStyle>
            <a:lvl1pPr algn="l">
              <a:defRPr sz="13200"/>
            </a:lvl1pPr>
          </a:lstStyle>
          <a:p>
            <a:r>
              <a:rPr lang="en-US"/>
              <a:t>Click to edit Master title style</a:t>
            </a:r>
            <a:endParaRPr lang="en-US" dirty="0"/>
          </a:p>
        </p:txBody>
      </p:sp>
      <p:sp>
        <p:nvSpPr>
          <p:cNvPr id="3" name="Subtitle 2"/>
          <p:cNvSpPr>
            <a:spLocks noGrp="1"/>
          </p:cNvSpPr>
          <p:nvPr>
            <p:ph type="subTitle" idx="1"/>
          </p:nvPr>
        </p:nvSpPr>
        <p:spPr>
          <a:xfrm>
            <a:off x="4835560" y="7062409"/>
            <a:ext cx="17274144" cy="1955242"/>
          </a:xfrm>
        </p:spPr>
        <p:txBody>
          <a:bodyPr tIns="91440" bIns="91440">
            <a:normAutofit/>
          </a:bodyPr>
          <a:lstStyle>
            <a:lvl1pPr marL="0" indent="0" algn="l">
              <a:buNone/>
              <a:defRPr sz="3600" b="0" cap="all" baseline="0">
                <a:solidFill>
                  <a:schemeClr val="tx1"/>
                </a:solidFill>
              </a:defRPr>
            </a:lvl1pPr>
            <a:lvl2pPr marL="914400" indent="0" algn="ctr">
              <a:buNone/>
              <a:defRPr sz="36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D91C55-F944-4251-A33D-38BB35348E90}" type="datetimeFigureOut">
              <a:rPr lang="en-US" smtClean="0"/>
              <a:t>10/1/2023</a:t>
            </a:fld>
            <a:endParaRPr lang="en-US"/>
          </a:p>
        </p:txBody>
      </p:sp>
      <p:sp>
        <p:nvSpPr>
          <p:cNvPr id="5" name="Footer Placeholder 4"/>
          <p:cNvSpPr>
            <a:spLocks noGrp="1"/>
          </p:cNvSpPr>
          <p:nvPr>
            <p:ph type="ftr" sz="quarter" idx="11"/>
          </p:nvPr>
        </p:nvSpPr>
        <p:spPr>
          <a:xfrm>
            <a:off x="4833001" y="658615"/>
            <a:ext cx="9947830" cy="618402"/>
          </a:xfrm>
        </p:spPr>
        <p:txBody>
          <a:bodyPr/>
          <a:lstStyle/>
          <a:p>
            <a:endParaRPr lang="en-US"/>
          </a:p>
        </p:txBody>
      </p:sp>
      <p:sp>
        <p:nvSpPr>
          <p:cNvPr id="6" name="Slide Number Placeholder 5"/>
          <p:cNvSpPr>
            <a:spLocks noGrp="1"/>
          </p:cNvSpPr>
          <p:nvPr>
            <p:ph type="sldNum" sz="quarter" idx="12"/>
          </p:nvPr>
        </p:nvSpPr>
        <p:spPr>
          <a:xfrm>
            <a:off x="2875329" y="1597946"/>
            <a:ext cx="1622038" cy="1007156"/>
          </a:xfrm>
        </p:spPr>
        <p:txBody>
          <a:bodyPr/>
          <a:lstStyle/>
          <a:p>
            <a:fld id="{86CB4B4D-7CA3-9044-876B-883B54F8677D}" type="slidenum">
              <a:rPr lang="en-US" smtClean="0"/>
              <a:t>‹#›</a:t>
            </a:fld>
            <a:endParaRPr lang="en-US"/>
          </a:p>
        </p:txBody>
      </p:sp>
      <p:cxnSp>
        <p:nvCxnSpPr>
          <p:cNvPr id="15" name="Straight Connector 14"/>
          <p:cNvCxnSpPr/>
          <p:nvPr/>
        </p:nvCxnSpPr>
        <p:spPr>
          <a:xfrm>
            <a:off x="4835560" y="7057084"/>
            <a:ext cx="172741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593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91C55-F944-4251-A33D-38BB35348E9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26" name="Straight Connector 25"/>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2600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878222" y="1597947"/>
            <a:ext cx="3231484" cy="9319778"/>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889344" y="1597947"/>
            <a:ext cx="15657660" cy="93197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91C55-F944-4251-A33D-38BB35348E9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15" name="Straight Connector 14"/>
          <p:cNvCxnSpPr/>
          <p:nvPr/>
        </p:nvCxnSpPr>
        <p:spPr>
          <a:xfrm>
            <a:off x="18878222" y="1597947"/>
            <a:ext cx="0" cy="9319778"/>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0858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1414216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8022556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91C55-F944-4251-A33D-38BB35348E9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33" name="Straight Connector 32"/>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4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8478" y="3512260"/>
            <a:ext cx="17286308" cy="3775900"/>
          </a:xfrm>
        </p:spPr>
        <p:txBody>
          <a:bodyPr anchor="b">
            <a:normAutofit/>
          </a:bodyPr>
          <a:lstStyle>
            <a:lvl1pPr algn="l">
              <a:defRPr sz="7200"/>
            </a:lvl1pPr>
          </a:lstStyle>
          <a:p>
            <a:r>
              <a:rPr lang="en-US"/>
              <a:t>Click to edit Master title style</a:t>
            </a:r>
            <a:endParaRPr lang="en-US" dirty="0"/>
          </a:p>
        </p:txBody>
      </p:sp>
      <p:sp>
        <p:nvSpPr>
          <p:cNvPr id="3" name="Text Placeholder 2"/>
          <p:cNvSpPr>
            <a:spLocks noGrp="1"/>
          </p:cNvSpPr>
          <p:nvPr>
            <p:ph type="body" idx="1"/>
          </p:nvPr>
        </p:nvSpPr>
        <p:spPr>
          <a:xfrm>
            <a:off x="2908478" y="7612391"/>
            <a:ext cx="17260892" cy="2025858"/>
          </a:xfrm>
        </p:spPr>
        <p:txBody>
          <a:bodyPr tIns="91440">
            <a:normAutofit/>
          </a:bodyPr>
          <a:lstStyle>
            <a:lvl1pPr marL="0" indent="0" algn="l">
              <a:buNone/>
              <a:defRPr sz="3600">
                <a:solidFill>
                  <a:schemeClr val="tx1"/>
                </a:solidFill>
              </a:defRPr>
            </a:lvl1pPr>
            <a:lvl2pPr marL="914400" indent="0">
              <a:buNone/>
              <a:defRPr sz="36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91C55-F944-4251-A33D-38BB35348E9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15" name="Straight Connector 14"/>
          <p:cNvCxnSpPr/>
          <p:nvPr/>
        </p:nvCxnSpPr>
        <p:spPr>
          <a:xfrm>
            <a:off x="2908478" y="7609970"/>
            <a:ext cx="1726089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594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98435" y="1609779"/>
            <a:ext cx="19211270" cy="211861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894662" y="4021757"/>
            <a:ext cx="9290304" cy="6897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827542" y="4034686"/>
            <a:ext cx="9290304" cy="6883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91C55-F944-4251-A33D-38BB35348E90}"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cxnSp>
        <p:nvCxnSpPr>
          <p:cNvPr id="35" name="Straight Connector 34"/>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110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4383" y="1608327"/>
            <a:ext cx="19215322" cy="21126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94382" y="4039099"/>
            <a:ext cx="9290304" cy="1603886"/>
          </a:xfrm>
        </p:spPr>
        <p:txBody>
          <a:bodyPr anchor="b">
            <a:normAutofit/>
          </a:bodyPr>
          <a:lstStyle>
            <a:lvl1pPr marL="0" indent="0">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2894382" y="5648539"/>
            <a:ext cx="9290304" cy="528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824724" y="4046007"/>
            <a:ext cx="9290304" cy="1604474"/>
          </a:xfrm>
        </p:spPr>
        <p:txBody>
          <a:bodyPr anchor="b">
            <a:normAutofit/>
          </a:bodyPr>
          <a:lstStyle>
            <a:lvl1pPr marL="0" indent="0">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824724" y="5642983"/>
            <a:ext cx="9290304" cy="5274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D91C55-F944-4251-A33D-38BB35348E90}"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cxnSp>
        <p:nvCxnSpPr>
          <p:cNvPr id="29" name="Straight Connector 28"/>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466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D91C55-F944-4251-A33D-38BB35348E90}"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cxnSp>
        <p:nvCxnSpPr>
          <p:cNvPr id="25" name="Straight Connector 24"/>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603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91C55-F944-4251-A33D-38BB35348E90}"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87989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89343" y="1597947"/>
            <a:ext cx="6546198" cy="4494234"/>
          </a:xfrm>
        </p:spPr>
        <p:txBody>
          <a:bodyPr anchor="b">
            <a:normAutofit/>
          </a:bodyPr>
          <a:lstStyle>
            <a:lvl1pPr algn="l">
              <a:defRPr sz="4800"/>
            </a:lvl1pPr>
          </a:lstStyle>
          <a:p>
            <a:r>
              <a:rPr lang="en-US"/>
              <a:t>Click to edit Master title style</a:t>
            </a:r>
            <a:endParaRPr lang="en-US" dirty="0"/>
          </a:p>
        </p:txBody>
      </p:sp>
      <p:sp>
        <p:nvSpPr>
          <p:cNvPr id="3" name="Content Placeholder 2"/>
          <p:cNvSpPr>
            <a:spLocks noGrp="1"/>
          </p:cNvSpPr>
          <p:nvPr>
            <p:ph idx="1"/>
          </p:nvPr>
        </p:nvSpPr>
        <p:spPr>
          <a:xfrm>
            <a:off x="10087428" y="1597948"/>
            <a:ext cx="12024940" cy="931765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89343" y="6410983"/>
            <a:ext cx="6550026" cy="4496362"/>
          </a:xfrm>
        </p:spPr>
        <p:txBody>
          <a:bodyPr/>
          <a:lstStyle>
            <a:lvl1pPr marL="0" indent="0" algn="l">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0BD91C55-F944-4251-A33D-38BB35348E90}"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cxnSp>
        <p:nvCxnSpPr>
          <p:cNvPr id="17" name="Straight Connector 16"/>
          <p:cNvCxnSpPr/>
          <p:nvPr/>
        </p:nvCxnSpPr>
        <p:spPr>
          <a:xfrm>
            <a:off x="2896560" y="6410982"/>
            <a:ext cx="653898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293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4954775" y="964341"/>
            <a:ext cx="8149066" cy="1029820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902412" y="2259026"/>
            <a:ext cx="11064656" cy="3661168"/>
          </a:xfrm>
        </p:spPr>
        <p:txBody>
          <a:bodyPr anchor="b">
            <a:normAutofit/>
          </a:bodyPr>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248779" y="2245085"/>
            <a:ext cx="5582342" cy="7732654"/>
          </a:xfrm>
          <a:solidFill>
            <a:schemeClr val="bg1">
              <a:lumMod val="85000"/>
            </a:schemeClr>
          </a:solidFill>
          <a:ln w="9525" cap="sq">
            <a:noFill/>
            <a:miter lim="800000"/>
          </a:ln>
          <a:effectLst/>
        </p:spPr>
        <p:txBody>
          <a:bodyPr anchor="t"/>
          <a:lstStyle>
            <a:lvl1pPr marL="0" indent="0" algn="ctr">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2900658" y="6291984"/>
            <a:ext cx="11048808" cy="4007484"/>
          </a:xfrm>
        </p:spPr>
        <p:txBody>
          <a:bodyPr>
            <a:normAutofit/>
          </a:bodyPr>
          <a:lstStyle>
            <a:lvl1pPr marL="0" indent="0" algn="l">
              <a:buNone/>
              <a:defRPr sz="36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2894765" y="10939713"/>
            <a:ext cx="11054702" cy="640246"/>
          </a:xfrm>
        </p:spPr>
        <p:txBody>
          <a:bodyPr/>
          <a:lstStyle>
            <a:lvl1pPr algn="l">
              <a:defRPr/>
            </a:lvl1pPr>
          </a:lstStyle>
          <a:p>
            <a:fld id="{0BD91C55-F944-4251-A33D-38BB35348E90}" type="datetimeFigureOut">
              <a:rPr lang="en-US" smtClean="0"/>
              <a:t>10/1/2023</a:t>
            </a:fld>
            <a:endParaRPr lang="en-US"/>
          </a:p>
        </p:txBody>
      </p:sp>
      <p:sp>
        <p:nvSpPr>
          <p:cNvPr id="6" name="Footer Placeholder 5"/>
          <p:cNvSpPr>
            <a:spLocks noGrp="1"/>
          </p:cNvSpPr>
          <p:nvPr>
            <p:ph type="ftr" sz="quarter" idx="11"/>
          </p:nvPr>
        </p:nvSpPr>
        <p:spPr>
          <a:xfrm>
            <a:off x="2894764" y="637281"/>
            <a:ext cx="11082008" cy="641862"/>
          </a:xfrm>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cxnSp>
        <p:nvCxnSpPr>
          <p:cNvPr id="31" name="Straight Connector 30"/>
          <p:cNvCxnSpPr/>
          <p:nvPr/>
        </p:nvCxnSpPr>
        <p:spPr>
          <a:xfrm>
            <a:off x="2894765" y="6287210"/>
            <a:ext cx="110547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347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4038953"/>
            <a:ext cx="24384000" cy="821188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12252960"/>
            <a:ext cx="24384000" cy="1485900"/>
          </a:xfrm>
          <a:prstGeom prst="rect">
            <a:avLst/>
          </a:prstGeom>
        </p:spPr>
      </p:pic>
      <p:sp>
        <p:nvSpPr>
          <p:cNvPr id="2" name="Title Placeholder 1"/>
          <p:cNvSpPr>
            <a:spLocks noGrp="1"/>
          </p:cNvSpPr>
          <p:nvPr>
            <p:ph type="title"/>
          </p:nvPr>
        </p:nvSpPr>
        <p:spPr>
          <a:xfrm>
            <a:off x="2903159" y="1609039"/>
            <a:ext cx="19206550" cy="209847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03159" y="4031465"/>
            <a:ext cx="19206550" cy="69012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108277" y="660741"/>
            <a:ext cx="7001430" cy="618402"/>
          </a:xfrm>
          <a:prstGeom prst="rect">
            <a:avLst/>
          </a:prstGeom>
        </p:spPr>
        <p:txBody>
          <a:bodyPr vert="horz" lIns="91440" tIns="45720" rIns="91440" bIns="45720" rtlCol="0" anchor="ctr"/>
          <a:lstStyle>
            <a:lvl1pPr algn="r">
              <a:defRPr sz="2000">
                <a:solidFill>
                  <a:schemeClr val="tx1">
                    <a:tint val="75000"/>
                  </a:schemeClr>
                </a:solidFill>
              </a:defRPr>
            </a:lvl1pPr>
          </a:lstStyle>
          <a:p>
            <a:fld id="{0BD91C55-F944-4251-A33D-38BB35348E90}" type="datetimeFigureOut">
              <a:rPr lang="en-US" smtClean="0"/>
              <a:t>10/1/2023</a:t>
            </a:fld>
            <a:endParaRPr lang="en-US"/>
          </a:p>
        </p:txBody>
      </p:sp>
      <p:sp>
        <p:nvSpPr>
          <p:cNvPr id="5" name="Footer Placeholder 4"/>
          <p:cNvSpPr>
            <a:spLocks noGrp="1"/>
          </p:cNvSpPr>
          <p:nvPr>
            <p:ph type="ftr" sz="quarter" idx="3"/>
          </p:nvPr>
        </p:nvSpPr>
        <p:spPr>
          <a:xfrm>
            <a:off x="2903158" y="658615"/>
            <a:ext cx="11877672" cy="618402"/>
          </a:xfrm>
          <a:prstGeom prst="rect">
            <a:avLst/>
          </a:prstGeom>
        </p:spPr>
        <p:txBody>
          <a:bodyPr vert="horz" lIns="91440" tIns="45720" rIns="91440" bIns="45720" rtlCol="0" anchor="ctr"/>
          <a:lstStyle>
            <a:lvl1pPr algn="l">
              <a:defRPr sz="2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0121" y="1597946"/>
            <a:ext cx="1622038" cy="1007156"/>
          </a:xfrm>
          <a:prstGeom prst="rect">
            <a:avLst/>
          </a:prstGeom>
        </p:spPr>
        <p:txBody>
          <a:bodyPr vert="horz" lIns="91440" tIns="45720" rIns="91440" bIns="45720" rtlCol="0" anchor="t"/>
          <a:lstStyle>
            <a:lvl1pPr algn="r">
              <a:defRPr sz="5600">
                <a:solidFill>
                  <a:schemeClr val="accent1"/>
                </a:solidFill>
              </a:defRPr>
            </a:lvl1pPr>
          </a:lstStyle>
          <a:p>
            <a:fld id="{86CB4B4D-7CA3-9044-876B-883B54F8677D}" type="slidenum">
              <a:rPr lang="en-US" smtClean="0"/>
              <a:t>‹#›</a:t>
            </a:fld>
            <a:endParaRPr lang="en-US"/>
          </a:p>
        </p:txBody>
      </p:sp>
      <p:cxnSp>
        <p:nvCxnSpPr>
          <p:cNvPr id="10" name="Straight Connector 9"/>
          <p:cNvCxnSpPr/>
          <p:nvPr/>
        </p:nvCxnSpPr>
        <p:spPr>
          <a:xfrm>
            <a:off x="0" y="12256826"/>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92578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Lst>
  <p:txStyles>
    <p:titleStyle>
      <a:lvl1pPr algn="l" defTabSz="1828800" rtl="0" eaLnBrk="1" latinLnBrk="0" hangingPunct="1">
        <a:lnSpc>
          <a:spcPct val="90000"/>
        </a:lnSpc>
        <a:spcBef>
          <a:spcPct val="0"/>
        </a:spcBef>
        <a:buNone/>
        <a:defRPr sz="6400" b="0" i="0" kern="1200" cap="all">
          <a:solidFill>
            <a:schemeClr val="tx1"/>
          </a:solidFill>
          <a:effectLst/>
          <a:latin typeface="+mj-lt"/>
          <a:ea typeface="+mj-ea"/>
          <a:cs typeface="+mj-cs"/>
        </a:defRPr>
      </a:lvl1pPr>
    </p:titleStyle>
    <p:bodyStyle>
      <a:lvl1pPr marL="457200" indent="-457200" algn="l" defTabSz="1828800" rtl="0" eaLnBrk="1" latinLnBrk="0" hangingPunct="1">
        <a:lnSpc>
          <a:spcPct val="120000"/>
        </a:lnSpc>
        <a:spcBef>
          <a:spcPts val="2000"/>
        </a:spcBef>
        <a:buClr>
          <a:schemeClr val="accent1"/>
        </a:buClr>
        <a:buSzPct val="100000"/>
        <a:buFont typeface="Arial" panose="020B0604020202020204" pitchFamily="34" charset="0"/>
        <a:buChar char="•"/>
        <a:defRPr sz="4000" kern="1200">
          <a:solidFill>
            <a:schemeClr val="tx1"/>
          </a:solidFill>
          <a:effectLst/>
          <a:latin typeface="+mn-lt"/>
          <a:ea typeface="+mn-ea"/>
          <a:cs typeface="+mn-cs"/>
        </a:defRPr>
      </a:lvl1pPr>
      <a:lvl2pPr marL="1371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600" kern="1200" cap="none" baseline="0">
          <a:solidFill>
            <a:schemeClr val="tx1"/>
          </a:solidFill>
          <a:effectLst/>
          <a:latin typeface="+mn-lt"/>
          <a:ea typeface="+mn-ea"/>
          <a:cs typeface="+mn-cs"/>
        </a:defRPr>
      </a:lvl2pPr>
      <a:lvl3pPr marL="2286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200" kern="1200">
          <a:solidFill>
            <a:schemeClr val="tx1"/>
          </a:solidFill>
          <a:effectLst/>
          <a:latin typeface="+mn-lt"/>
          <a:ea typeface="+mn-ea"/>
          <a:cs typeface="+mn-cs"/>
        </a:defRPr>
      </a:lvl3pPr>
      <a:lvl4pPr marL="3200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800" kern="1200" cap="none" baseline="0">
          <a:solidFill>
            <a:schemeClr val="tx1"/>
          </a:solidFill>
          <a:effectLst/>
          <a:latin typeface="+mn-lt"/>
          <a:ea typeface="+mn-ea"/>
          <a:cs typeface="+mn-cs"/>
        </a:defRPr>
      </a:lvl4pPr>
      <a:lvl5pPr marL="41148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5pPr>
      <a:lvl6pPr marL="50292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6pPr>
      <a:lvl7pPr marL="5943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7pPr>
      <a:lvl8pPr marL="6858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8pPr>
      <a:lvl9pPr marL="7772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股票交易模拟器"/>
          <p:cNvSpPr txBox="1">
            <a:spLocks noGrp="1"/>
          </p:cNvSpPr>
          <p:nvPr>
            <p:ph type="ctrTitle"/>
          </p:nvPr>
        </p:nvSpPr>
        <p:spPr>
          <a:prstGeom prst="rect">
            <a:avLst/>
          </a:prstGeom>
        </p:spPr>
        <p:txBody>
          <a:bodyPr/>
          <a:lstStyle/>
          <a:p>
            <a:r>
              <a:t>股票交易模拟器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项目背景"/>
          <p:cNvSpPr txBox="1">
            <a:spLocks noGrp="1"/>
          </p:cNvSpPr>
          <p:nvPr>
            <p:ph type="title"/>
          </p:nvPr>
        </p:nvSpPr>
        <p:spPr>
          <a:prstGeom prst="rect">
            <a:avLst/>
          </a:prstGeom>
        </p:spPr>
        <p:txBody>
          <a:bodyPr/>
          <a:lstStyle/>
          <a:p>
            <a:r>
              <a:rPr dirty="0" err="1"/>
              <a:t>项目背景</a:t>
            </a:r>
            <a:endParaRPr dirty="0"/>
          </a:p>
        </p:txBody>
      </p:sp>
      <p:sp>
        <p:nvSpPr>
          <p:cNvPr id="123" name="系统是什么、实现了什么功能"/>
          <p:cNvSpPr txBox="1">
            <a:spLocks noGrp="1"/>
          </p:cNvSpPr>
          <p:nvPr>
            <p:ph type="body" idx="1"/>
          </p:nvPr>
        </p:nvSpPr>
        <p:spPr>
          <a:xfrm>
            <a:off x="2588725" y="3205965"/>
            <a:ext cx="19206550" cy="6901226"/>
          </a:xfrm>
          <a:prstGeom prst="rect">
            <a:avLst/>
          </a:prstGeom>
        </p:spPr>
        <p:txBody>
          <a:bodyPr>
            <a:normAutofit/>
          </a:bodyPr>
          <a:lstStyle/>
          <a:p>
            <a:r>
              <a:rPr lang="zh-CN" altLang="en-US" sz="3200" dirty="0"/>
              <a:t>本项目旨在给投资者提供一个尽可能接近实际交易环境的模拟平台来模拟实际的交易操作。</a:t>
            </a:r>
            <a:endParaRPr lang="en-US" altLang="zh-CN" sz="3200" dirty="0"/>
          </a:p>
          <a:p>
            <a:r>
              <a:rPr lang="zh-CN" altLang="en-US" sz="3200" dirty="0"/>
              <a:t>对于新手投资者：</a:t>
            </a:r>
            <a:endParaRPr lang="en-US" altLang="zh-CN" sz="3200" dirty="0"/>
          </a:p>
          <a:p>
            <a:pPr lvl="1"/>
            <a:r>
              <a:rPr lang="zh-CN" altLang="en-US" sz="2800" dirty="0"/>
              <a:t>提供一个安全的环境来学习和练习股票交易。这种系统可以帮助人们熟悉股市运作，了解交易策略，降低初学者在真实市场中的风险。</a:t>
            </a:r>
          </a:p>
          <a:p>
            <a:r>
              <a:rPr lang="zh-CN" altLang="en-US" sz="3200" dirty="0"/>
              <a:t>对于有经验的投资者：</a:t>
            </a:r>
            <a:endParaRPr lang="en-US" altLang="zh-CN" sz="3200" dirty="0"/>
          </a:p>
          <a:p>
            <a:pPr lvl="1"/>
            <a:r>
              <a:rPr lang="zh-CN" altLang="en-US" sz="2800" dirty="0"/>
              <a:t>提供了一个理想的平台，用于开发和测试各种交易策略。有助于他们更好地理解市场的波动和股票价格的变化，并优化投资策略。</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需求分析"/>
          <p:cNvSpPr txBox="1">
            <a:spLocks noGrp="1"/>
          </p:cNvSpPr>
          <p:nvPr>
            <p:ph type="title"/>
          </p:nvPr>
        </p:nvSpPr>
        <p:spPr>
          <a:prstGeom prst="rect">
            <a:avLst/>
          </a:prstGeom>
        </p:spPr>
        <p:txBody>
          <a:bodyPr/>
          <a:lstStyle/>
          <a:p>
            <a:r>
              <a:t>需求分析</a:t>
            </a:r>
          </a:p>
        </p:txBody>
      </p:sp>
      <p:sp>
        <p:nvSpPr>
          <p:cNvPr id="126" name="背景（待定）…"/>
          <p:cNvSpPr txBox="1">
            <a:spLocks noGrp="1"/>
          </p:cNvSpPr>
          <p:nvPr>
            <p:ph type="body" idx="4294967295"/>
          </p:nvPr>
        </p:nvSpPr>
        <p:spPr>
          <a:xfrm>
            <a:off x="1816100" y="3009900"/>
            <a:ext cx="18961100" cy="8572500"/>
          </a:xfrm>
          <a:prstGeom prst="rect">
            <a:avLst/>
          </a:prstGeom>
        </p:spPr>
        <p:txBody>
          <a:bodyPr>
            <a:noAutofit/>
          </a:bodyPr>
          <a:lstStyle/>
          <a:p>
            <a:pPr>
              <a:defRPr sz="4800"/>
            </a:pPr>
            <a:r>
              <a:rPr lang="zh-CN" altLang="en-US" sz="2400" dirty="0"/>
              <a:t>图形界面：</a:t>
            </a:r>
            <a:endParaRPr lang="en-US" altLang="zh-CN" sz="2400" dirty="0"/>
          </a:p>
          <a:p>
            <a:pPr lvl="1">
              <a:defRPr sz="4800"/>
            </a:pPr>
            <a:r>
              <a:rPr lang="zh-CN" altLang="en-US" sz="2000" dirty="0"/>
              <a:t>系统应具备直观的用户界面，以便投资者能够轻松地进行模拟交易、查看市场数据和执行交易订单</a:t>
            </a:r>
          </a:p>
          <a:p>
            <a:pPr>
              <a:defRPr sz="4800"/>
            </a:pPr>
            <a:r>
              <a:rPr lang="zh-CN" altLang="en-US" sz="2400" dirty="0"/>
              <a:t>实时数据：</a:t>
            </a:r>
            <a:endParaRPr lang="en-US" altLang="zh-CN" sz="2400" dirty="0"/>
          </a:p>
          <a:p>
            <a:pPr lvl="1">
              <a:defRPr sz="4800"/>
            </a:pPr>
            <a:r>
              <a:rPr lang="zh-CN" altLang="en-US" sz="2000" dirty="0"/>
              <a:t>与实际股票市场保持同步，提供实时的股票价格、市场指数和交易数据。这有助于用户在真实市场中更好地模拟交易</a:t>
            </a:r>
            <a:endParaRPr lang="en-US" altLang="zh-CN" sz="2000" dirty="0"/>
          </a:p>
          <a:p>
            <a:pPr>
              <a:defRPr sz="4800"/>
            </a:pPr>
            <a:r>
              <a:rPr lang="zh-CN" altLang="en-US" sz="2400" dirty="0"/>
              <a:t>交易模拟：</a:t>
            </a:r>
            <a:endParaRPr lang="en-US" altLang="zh-CN" sz="2400" dirty="0"/>
          </a:p>
          <a:p>
            <a:pPr lvl="1">
              <a:defRPr sz="4800"/>
            </a:pPr>
            <a:r>
              <a:rPr lang="zh-CN" altLang="en-US" sz="2000" dirty="0"/>
              <a:t>提供资金和股票买卖的模拟功能，供投资者学习和实验不同的投资方法</a:t>
            </a:r>
          </a:p>
          <a:p>
            <a:pPr>
              <a:defRPr sz="4800"/>
            </a:pPr>
            <a:r>
              <a:rPr lang="zh-CN" altLang="en-US" sz="2400" dirty="0"/>
              <a:t>交易策略测试工具：</a:t>
            </a:r>
            <a:endParaRPr lang="en-US" altLang="zh-CN" sz="2400" dirty="0"/>
          </a:p>
          <a:p>
            <a:pPr lvl="1">
              <a:defRPr sz="4800"/>
            </a:pPr>
            <a:r>
              <a:rPr lang="zh-CN" altLang="en-US" sz="2000" dirty="0"/>
              <a:t>系统应提供交易策略实现工具，以帮助用户评估不同策略的表现。用户应能够模拟不同市场情景下的投资决策</a:t>
            </a:r>
            <a:endParaRPr lang="en-US" altLang="zh-CN" sz="2000" dirty="0"/>
          </a:p>
          <a:p>
            <a:pPr>
              <a:defRPr sz="4800"/>
            </a:pPr>
            <a:r>
              <a:rPr lang="zh-CN" altLang="en-US" sz="2400" dirty="0"/>
              <a:t>独立策略环境：</a:t>
            </a:r>
            <a:endParaRPr lang="en-US" altLang="zh-CN" sz="2400" dirty="0"/>
          </a:p>
          <a:p>
            <a:pPr lvl="1">
              <a:defRPr sz="4800"/>
            </a:pPr>
            <a:r>
              <a:rPr lang="zh-CN" altLang="en-US" sz="2000" dirty="0"/>
              <a:t>系统应采取适当的安全措施，给每个用户提供独立的交易环境来进行策略的测试和学习，并能对操作结果进行保存</a:t>
            </a:r>
          </a:p>
          <a:p>
            <a:pPr>
              <a:defRPr sz="4800"/>
            </a:pPr>
            <a:r>
              <a:rPr lang="zh-CN" altLang="en-US" sz="2400" dirty="0"/>
              <a:t>多平台</a:t>
            </a:r>
            <a:r>
              <a:rPr lang="zh-CN" altLang="en-US" sz="3200" dirty="0"/>
              <a:t>：</a:t>
            </a:r>
            <a:endParaRPr lang="en-US" altLang="zh-CN" sz="3200" dirty="0"/>
          </a:p>
          <a:p>
            <a:pPr lvl="1">
              <a:defRPr sz="4800"/>
            </a:pPr>
            <a:r>
              <a:rPr lang="zh-CN" altLang="en-US" sz="2000" dirty="0"/>
              <a:t>系统应兼容多种设备和操作系统，以确保用户可以在桌面电脑、平板电脑和手机上访问和使用系统</a:t>
            </a:r>
            <a:endParaRPr sz="20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功能演示"/>
          <p:cNvSpPr txBox="1">
            <a:spLocks noGrp="1"/>
          </p:cNvSpPr>
          <p:nvPr>
            <p:ph type="title"/>
          </p:nvPr>
        </p:nvSpPr>
        <p:spPr>
          <a:xfrm>
            <a:off x="2903159" y="1609039"/>
            <a:ext cx="19206550" cy="1049235"/>
          </a:xfrm>
          <a:prstGeom prst="rect">
            <a:avLst/>
          </a:prstGeom>
        </p:spPr>
        <p:txBody>
          <a:bodyPr/>
          <a:lstStyle/>
          <a:p>
            <a:r>
              <a:rPr lang="zh-CN" altLang="en-US" b="1" dirty="0"/>
              <a:t>系统设计</a:t>
            </a:r>
          </a:p>
        </p:txBody>
      </p:sp>
      <p:pic>
        <p:nvPicPr>
          <p:cNvPr id="5" name="Picture 4">
            <a:extLst>
              <a:ext uri="{FF2B5EF4-FFF2-40B4-BE49-F238E27FC236}">
                <a16:creationId xmlns:a16="http://schemas.microsoft.com/office/drawing/2014/main" id="{77B9C33D-54B4-53A9-5445-0DA779A1416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01683" y="2732297"/>
            <a:ext cx="6783903" cy="8451954"/>
          </a:xfrm>
          <a:prstGeom prst="rect">
            <a:avLst/>
          </a:prstGeom>
        </p:spPr>
      </p:pic>
      <p:sp>
        <p:nvSpPr>
          <p:cNvPr id="6" name="当前实现的功能点，挖掘技术点（总结之前遇到的技术难点、解决方式）">
            <a:extLst>
              <a:ext uri="{FF2B5EF4-FFF2-40B4-BE49-F238E27FC236}">
                <a16:creationId xmlns:a16="http://schemas.microsoft.com/office/drawing/2014/main" id="{14EE434C-9615-3CFC-7169-468E31903258}"/>
              </a:ext>
            </a:extLst>
          </p:cNvPr>
          <p:cNvSpPr txBox="1">
            <a:spLocks/>
          </p:cNvSpPr>
          <p:nvPr/>
        </p:nvSpPr>
        <p:spPr>
          <a:xfrm>
            <a:off x="13010606" y="2658274"/>
            <a:ext cx="8889172" cy="6565900"/>
          </a:xfrm>
          <a:prstGeom prst="rect">
            <a:avLst/>
          </a:prstGeom>
        </p:spPr>
        <p:txBody>
          <a:bodyPr vert="horz" lIns="91440" tIns="45720" rIns="91440" bIns="45720" rtlCol="0">
            <a:normAutofit/>
          </a:bodyPr>
          <a:lstStyle>
            <a:lvl1pPr marL="457200" indent="-457200" algn="l" defTabSz="1828800" rtl="0" eaLnBrk="1" latinLnBrk="0" hangingPunct="1">
              <a:lnSpc>
                <a:spcPct val="120000"/>
              </a:lnSpc>
              <a:spcBef>
                <a:spcPts val="2000"/>
              </a:spcBef>
              <a:buClr>
                <a:schemeClr val="accent1"/>
              </a:buClr>
              <a:buSzPct val="100000"/>
              <a:buFont typeface="Arial" panose="020B0604020202020204" pitchFamily="34" charset="0"/>
              <a:buChar char="•"/>
              <a:defRPr sz="4800" kern="1200">
                <a:solidFill>
                  <a:schemeClr val="tx1"/>
                </a:solidFill>
                <a:effectLst/>
                <a:latin typeface="+mn-lt"/>
                <a:ea typeface="+mn-ea"/>
                <a:cs typeface="+mn-cs"/>
              </a:defRPr>
            </a:lvl1pPr>
            <a:lvl2pPr marL="1371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600" kern="1200" cap="none" baseline="0">
                <a:solidFill>
                  <a:schemeClr val="tx1"/>
                </a:solidFill>
                <a:effectLst/>
                <a:latin typeface="+mn-lt"/>
                <a:ea typeface="+mn-ea"/>
                <a:cs typeface="+mn-cs"/>
              </a:defRPr>
            </a:lvl2pPr>
            <a:lvl3pPr marL="2286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200" kern="1200">
                <a:solidFill>
                  <a:schemeClr val="tx1"/>
                </a:solidFill>
                <a:effectLst/>
                <a:latin typeface="+mn-lt"/>
                <a:ea typeface="+mn-ea"/>
                <a:cs typeface="+mn-cs"/>
              </a:defRPr>
            </a:lvl3pPr>
            <a:lvl4pPr marL="3200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800" kern="1200" cap="none" baseline="0">
                <a:solidFill>
                  <a:schemeClr val="tx1"/>
                </a:solidFill>
                <a:effectLst/>
                <a:latin typeface="+mn-lt"/>
                <a:ea typeface="+mn-ea"/>
                <a:cs typeface="+mn-cs"/>
              </a:defRPr>
            </a:lvl4pPr>
            <a:lvl5pPr marL="41148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5pPr>
            <a:lvl6pPr marL="50292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6pPr>
            <a:lvl7pPr marL="5943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7pPr>
            <a:lvl8pPr marL="6858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8pPr>
            <a:lvl9pPr marL="7772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9pPr>
          </a:lstStyle>
          <a:p>
            <a:r>
              <a:rPr lang="zh-CN" altLang="en-US" dirty="0"/>
              <a:t>模块设计：</a:t>
            </a:r>
          </a:p>
          <a:p>
            <a:pPr lvl="1"/>
            <a:r>
              <a:rPr lang="zh-CN" altLang="en-US" dirty="0"/>
              <a:t>用户界面</a:t>
            </a:r>
          </a:p>
          <a:p>
            <a:pPr lvl="1"/>
            <a:r>
              <a:rPr lang="zh-CN" altLang="en-US" dirty="0"/>
              <a:t>登录认证</a:t>
            </a:r>
          </a:p>
          <a:p>
            <a:pPr lvl="1"/>
            <a:r>
              <a:rPr lang="zh-CN" altLang="en-US" dirty="0"/>
              <a:t>股票查询</a:t>
            </a:r>
          </a:p>
          <a:p>
            <a:pPr lvl="1"/>
            <a:r>
              <a:rPr lang="zh-CN" altLang="en-US" dirty="0"/>
              <a:t>股票交易</a:t>
            </a:r>
          </a:p>
          <a:p>
            <a:pPr lvl="1"/>
            <a:r>
              <a:rPr lang="zh-CN" altLang="en-US" dirty="0"/>
              <a:t>个人信息</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8894-1102-2FBF-3724-62D9EC5FE36B}"/>
              </a:ext>
            </a:extLst>
          </p:cNvPr>
          <p:cNvSpPr>
            <a:spLocks noGrp="1"/>
          </p:cNvSpPr>
          <p:nvPr>
            <p:ph type="title"/>
          </p:nvPr>
        </p:nvSpPr>
        <p:spPr/>
        <p:txBody>
          <a:bodyPr/>
          <a:lstStyle/>
          <a:p>
            <a:r>
              <a:rPr lang="zh-CN" altLang="en-US" b="1" dirty="0"/>
              <a:t>流程图</a:t>
            </a:r>
            <a:endParaRPr lang="en-US" b="1" dirty="0"/>
          </a:p>
        </p:txBody>
      </p:sp>
      <p:pic>
        <p:nvPicPr>
          <p:cNvPr id="4" name="Picture 3">
            <a:extLst>
              <a:ext uri="{FF2B5EF4-FFF2-40B4-BE49-F238E27FC236}">
                <a16:creationId xmlns:a16="http://schemas.microsoft.com/office/drawing/2014/main" id="{40BDF86A-6652-0165-3C4B-AD049A9F6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29949" y="2804840"/>
            <a:ext cx="7623594" cy="8315325"/>
          </a:xfrm>
          <a:prstGeom prst="rect">
            <a:avLst/>
          </a:prstGeom>
        </p:spPr>
      </p:pic>
    </p:spTree>
    <p:extLst>
      <p:ext uri="{BB962C8B-B14F-4D97-AF65-F5344CB8AC3E}">
        <p14:creationId xmlns:p14="http://schemas.microsoft.com/office/powerpoint/2010/main" val="22023908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系统设计"/>
          <p:cNvSpPr txBox="1">
            <a:spLocks noGrp="1"/>
          </p:cNvSpPr>
          <p:nvPr>
            <p:ph type="title"/>
          </p:nvPr>
        </p:nvSpPr>
        <p:spPr>
          <a:prstGeom prst="rect">
            <a:avLst/>
          </a:prstGeom>
        </p:spPr>
        <p:txBody>
          <a:bodyPr/>
          <a:lstStyle/>
          <a:p>
            <a:r>
              <a:t>系统设计</a:t>
            </a:r>
          </a:p>
        </p:txBody>
      </p:sp>
      <p:sp>
        <p:nvSpPr>
          <p:cNvPr id="129" name="设计的基本理念（针对项目需求，提出的解决方案）…"/>
          <p:cNvSpPr txBox="1">
            <a:spLocks noGrp="1"/>
          </p:cNvSpPr>
          <p:nvPr>
            <p:ph type="body" idx="4294967295"/>
          </p:nvPr>
        </p:nvSpPr>
        <p:spPr>
          <a:xfrm>
            <a:off x="2003534" y="2658274"/>
            <a:ext cx="21005800" cy="8581226"/>
          </a:xfrm>
          <a:prstGeom prst="rect">
            <a:avLst/>
          </a:prstGeom>
        </p:spPr>
        <p:txBody>
          <a:bodyPr>
            <a:normAutofit/>
          </a:bodyPr>
          <a:lstStyle/>
          <a:p>
            <a:pPr>
              <a:defRPr sz="4800"/>
            </a:pPr>
            <a:r>
              <a:rPr lang="zh-CN" altLang="en-US" sz="2000" b="1" dirty="0"/>
              <a:t>前端（</a:t>
            </a:r>
            <a:r>
              <a:rPr lang="en-US" altLang="zh-CN" sz="2000" b="1" dirty="0"/>
              <a:t>React</a:t>
            </a:r>
            <a:r>
              <a:rPr lang="zh-CN" altLang="en-US" sz="2000" b="1" dirty="0"/>
              <a:t>）</a:t>
            </a:r>
            <a:endParaRPr lang="en-US" altLang="zh-CN" sz="2000" b="1" dirty="0"/>
          </a:p>
          <a:p>
            <a:pPr lvl="1">
              <a:defRPr sz="4800"/>
            </a:pPr>
            <a:r>
              <a:rPr lang="en-US" altLang="zh-CN" sz="2000" dirty="0"/>
              <a:t>Material-UI</a:t>
            </a:r>
            <a:r>
              <a:rPr lang="zh-CN" altLang="en-US" sz="2000" dirty="0"/>
              <a:t>组件库：提供了大量的组件，包括按钮、表单、对话框、卡片、图标等等，涵盖了构建各种</a:t>
            </a:r>
            <a:r>
              <a:rPr lang="en-US" altLang="zh-CN" sz="2000" dirty="0"/>
              <a:t>Web</a:t>
            </a:r>
            <a:r>
              <a:rPr lang="zh-CN" altLang="en-US" sz="2000" dirty="0"/>
              <a:t>应用所需的组件</a:t>
            </a:r>
            <a:endParaRPr lang="en-US" altLang="zh-CN" sz="2000" dirty="0"/>
          </a:p>
          <a:p>
            <a:pPr lvl="1">
              <a:defRPr sz="4800"/>
            </a:pPr>
            <a:r>
              <a:rPr lang="en-US" altLang="zh-CN" sz="2000" dirty="0"/>
              <a:t>Ant-Design</a:t>
            </a:r>
            <a:r>
              <a:rPr lang="zh-CN" altLang="en-US" sz="2000" dirty="0"/>
              <a:t>组件库：提供了一套适用于金融类</a:t>
            </a:r>
            <a:r>
              <a:rPr lang="en-US" altLang="zh-CN" sz="2000" dirty="0"/>
              <a:t>web</a:t>
            </a:r>
            <a:r>
              <a:rPr lang="zh-CN" altLang="en-US" sz="2000" dirty="0"/>
              <a:t>应用的丰富的高质量组件，包括表格、图表、导航、布局等</a:t>
            </a:r>
            <a:endParaRPr lang="en-US" altLang="zh-CN" sz="2000" dirty="0"/>
          </a:p>
          <a:p>
            <a:pPr>
              <a:defRPr sz="4800"/>
            </a:pPr>
            <a:r>
              <a:rPr lang="zh-CN" altLang="en-US" sz="2000" b="1" dirty="0"/>
              <a:t>后端（</a:t>
            </a:r>
            <a:r>
              <a:rPr lang="en-US" altLang="zh-CN" sz="2000" b="1" dirty="0"/>
              <a:t>Node.js</a:t>
            </a:r>
            <a:r>
              <a:rPr lang="zh-CN" altLang="en-US" sz="2000" b="1" dirty="0"/>
              <a:t>）</a:t>
            </a:r>
            <a:endParaRPr lang="en-US" altLang="zh-CN" sz="2000" b="1" dirty="0"/>
          </a:p>
          <a:p>
            <a:pPr lvl="1">
              <a:buFont typeface="Arial" panose="020B0604020202020204" pitchFamily="34" charset="0"/>
              <a:buChar char="•"/>
              <a:defRPr sz="4800"/>
            </a:pPr>
            <a:r>
              <a:rPr lang="en-US" altLang="zh-CN" sz="2000" dirty="0"/>
              <a:t>Express.js</a:t>
            </a:r>
            <a:r>
              <a:rPr lang="zh-CN" altLang="en-US" sz="2000" dirty="0"/>
              <a:t>框架： 使用</a:t>
            </a:r>
            <a:r>
              <a:rPr lang="en-US" altLang="zh-CN" sz="2000" dirty="0"/>
              <a:t>Express.js</a:t>
            </a:r>
            <a:r>
              <a:rPr lang="zh-CN" altLang="en-US" sz="2000" dirty="0"/>
              <a:t>作为</a:t>
            </a:r>
            <a:r>
              <a:rPr lang="en-US" altLang="zh-CN" sz="2000" dirty="0"/>
              <a:t>Node.js</a:t>
            </a:r>
            <a:r>
              <a:rPr lang="zh-CN" altLang="en-US" sz="2000" dirty="0"/>
              <a:t>的</a:t>
            </a:r>
            <a:r>
              <a:rPr lang="en-US" altLang="zh-CN" sz="2000" dirty="0"/>
              <a:t>Web</a:t>
            </a:r>
            <a:r>
              <a:rPr lang="zh-CN" altLang="en-US" sz="2000" dirty="0"/>
              <a:t>框架，用于创建路由、处理</a:t>
            </a:r>
            <a:r>
              <a:rPr lang="en-US" altLang="zh-CN" sz="2000" dirty="0"/>
              <a:t>HTTP</a:t>
            </a:r>
            <a:r>
              <a:rPr lang="zh-CN" altLang="en-US" sz="2000" dirty="0"/>
              <a:t>请求和连接前端和数据库。</a:t>
            </a:r>
            <a:endParaRPr lang="en-US" altLang="zh-CN" sz="2000" dirty="0"/>
          </a:p>
          <a:p>
            <a:pPr>
              <a:defRPr sz="4800"/>
            </a:pPr>
            <a:r>
              <a:rPr lang="zh-CN" altLang="en-US" sz="2000" b="1" dirty="0"/>
              <a:t>数据库（</a:t>
            </a:r>
            <a:r>
              <a:rPr lang="en-US" altLang="zh-CN" sz="2000" b="1" dirty="0"/>
              <a:t>Mongo dB</a:t>
            </a:r>
            <a:r>
              <a:rPr lang="zh-CN" altLang="en-US" sz="2000" b="1" dirty="0"/>
              <a:t>）</a:t>
            </a:r>
            <a:endParaRPr lang="en-US" altLang="zh-CN" sz="2000" b="1" dirty="0"/>
          </a:p>
          <a:p>
            <a:pPr lvl="1">
              <a:defRPr sz="4800"/>
            </a:pPr>
            <a:r>
              <a:rPr lang="zh-CN" altLang="en-US" sz="2000" dirty="0"/>
              <a:t>用户信息表： 包括用户帐号、密码哈希</a:t>
            </a:r>
          </a:p>
          <a:p>
            <a:pPr lvl="1">
              <a:defRPr sz="4800"/>
            </a:pPr>
            <a:r>
              <a:rPr lang="zh-CN" altLang="en-US" sz="2000" dirty="0"/>
              <a:t>个人信息表： 包括用户的基础个人信息，包括姓名电话等。</a:t>
            </a:r>
            <a:endParaRPr lang="en-US" altLang="zh-CN" sz="2000" dirty="0"/>
          </a:p>
          <a:p>
            <a:pPr lvl="1">
              <a:defRPr sz="4800"/>
            </a:pPr>
            <a:r>
              <a:rPr lang="zh-CN" altLang="en-US" sz="2000" dirty="0"/>
              <a:t>个人交易信息表：记录记录用户的模拟交易历史，包括买入、卖出、股票价格等信息。</a:t>
            </a:r>
          </a:p>
          <a:p>
            <a:pPr lvl="1">
              <a:defRPr sz="4800"/>
            </a:pPr>
            <a:r>
              <a:rPr lang="zh-CN" altLang="en-US" sz="2000" dirty="0"/>
              <a:t>市场数据表： 存储实时股票价格、市场指数等数据。</a:t>
            </a:r>
          </a:p>
          <a:p>
            <a:pPr>
              <a:defRPr sz="4800"/>
            </a:pPr>
            <a:r>
              <a:rPr lang="zh-CN" altLang="en-US" sz="2000" b="1" dirty="0"/>
              <a:t>部署（腾讯云）</a:t>
            </a:r>
            <a:endParaRPr lang="en-US" sz="2000" b="1"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8F44-69E0-7D36-13B8-FB35B1C78325}"/>
              </a:ext>
            </a:extLst>
          </p:cNvPr>
          <p:cNvSpPr>
            <a:spLocks noGrp="1"/>
          </p:cNvSpPr>
          <p:nvPr>
            <p:ph type="title"/>
          </p:nvPr>
        </p:nvSpPr>
        <p:spPr>
          <a:xfrm>
            <a:off x="2903159" y="1609039"/>
            <a:ext cx="19206550" cy="1049235"/>
          </a:xfrm>
        </p:spPr>
        <p:txBody>
          <a:bodyPr/>
          <a:lstStyle/>
          <a:p>
            <a:r>
              <a:rPr lang="zh-CN" altLang="en-US" b="1" dirty="0"/>
              <a:t>技术难点及解决方法</a:t>
            </a:r>
            <a:endParaRPr lang="en-US" b="1" dirty="0"/>
          </a:p>
        </p:txBody>
      </p:sp>
      <p:sp>
        <p:nvSpPr>
          <p:cNvPr id="3" name="设计的基本理念（针对项目需求，提出的解决方案）…">
            <a:extLst>
              <a:ext uri="{FF2B5EF4-FFF2-40B4-BE49-F238E27FC236}">
                <a16:creationId xmlns:a16="http://schemas.microsoft.com/office/drawing/2014/main" id="{C7D00DD3-15F7-2E1B-2710-89494839736C}"/>
              </a:ext>
            </a:extLst>
          </p:cNvPr>
          <p:cNvSpPr txBox="1">
            <a:spLocks/>
          </p:cNvSpPr>
          <p:nvPr/>
        </p:nvSpPr>
        <p:spPr>
          <a:xfrm>
            <a:off x="1905000" y="3826674"/>
            <a:ext cx="9070866" cy="6841326"/>
          </a:xfrm>
          <a:prstGeom prst="rect">
            <a:avLst/>
          </a:prstGeom>
        </p:spPr>
        <p:txBody>
          <a:bodyPr vert="horz" lIns="91440" tIns="45720" rIns="91440" bIns="45720" rtlCol="0">
            <a:normAutofit/>
          </a:bodyPr>
          <a:lstStyle>
            <a:lvl1pPr marL="457200" indent="-457200" algn="l" defTabSz="1828800" rtl="0" eaLnBrk="1" latinLnBrk="0" hangingPunct="1">
              <a:lnSpc>
                <a:spcPct val="120000"/>
              </a:lnSpc>
              <a:spcBef>
                <a:spcPts val="2000"/>
              </a:spcBef>
              <a:buClr>
                <a:schemeClr val="accent1"/>
              </a:buClr>
              <a:buSzPct val="100000"/>
              <a:buFont typeface="Arial" panose="020B0604020202020204" pitchFamily="34" charset="0"/>
              <a:buChar char="•"/>
              <a:defRPr sz="4000" kern="1200">
                <a:solidFill>
                  <a:schemeClr val="tx1"/>
                </a:solidFill>
                <a:effectLst/>
                <a:latin typeface="+mn-lt"/>
                <a:ea typeface="+mn-ea"/>
                <a:cs typeface="+mn-cs"/>
              </a:defRPr>
            </a:lvl1pPr>
            <a:lvl2pPr marL="1371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600" kern="1200" cap="none" baseline="0">
                <a:solidFill>
                  <a:schemeClr val="tx1"/>
                </a:solidFill>
                <a:effectLst/>
                <a:latin typeface="+mn-lt"/>
                <a:ea typeface="+mn-ea"/>
                <a:cs typeface="+mn-cs"/>
              </a:defRPr>
            </a:lvl2pPr>
            <a:lvl3pPr marL="2286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200" kern="1200">
                <a:solidFill>
                  <a:schemeClr val="tx1"/>
                </a:solidFill>
                <a:effectLst/>
                <a:latin typeface="+mn-lt"/>
                <a:ea typeface="+mn-ea"/>
                <a:cs typeface="+mn-cs"/>
              </a:defRPr>
            </a:lvl3pPr>
            <a:lvl4pPr marL="3200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800" kern="1200" cap="none" baseline="0">
                <a:solidFill>
                  <a:schemeClr val="tx1"/>
                </a:solidFill>
                <a:effectLst/>
                <a:latin typeface="+mn-lt"/>
                <a:ea typeface="+mn-ea"/>
                <a:cs typeface="+mn-cs"/>
              </a:defRPr>
            </a:lvl4pPr>
            <a:lvl5pPr marL="41148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5pPr>
            <a:lvl6pPr marL="50292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6pPr>
            <a:lvl7pPr marL="5943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7pPr>
            <a:lvl8pPr marL="6858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8pPr>
            <a:lvl9pPr marL="7772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9pPr>
          </a:lstStyle>
          <a:p>
            <a:pPr>
              <a:defRPr sz="4800"/>
            </a:pPr>
            <a:r>
              <a:rPr lang="zh-CN" altLang="en-US" sz="2000" b="1" dirty="0"/>
              <a:t>更新并发多</a:t>
            </a:r>
            <a:endParaRPr lang="en-US" altLang="zh-CN" sz="2000" b="1" dirty="0"/>
          </a:p>
          <a:p>
            <a:pPr lvl="1">
              <a:defRPr sz="4800"/>
            </a:pPr>
            <a:r>
              <a:rPr lang="zh-CN" altLang="en-US" sz="2000" dirty="0"/>
              <a:t>股票数据更新并发请求过多</a:t>
            </a:r>
            <a:r>
              <a:rPr lang="en-US" altLang="zh-CN" sz="2000" dirty="0"/>
              <a:t>,</a:t>
            </a:r>
            <a:r>
              <a:rPr lang="zh-CN" altLang="en-US" sz="2000" dirty="0"/>
              <a:t>导致数据源响应较不稳定</a:t>
            </a:r>
            <a:endParaRPr lang="en-US" altLang="zh-CN" sz="2000" dirty="0"/>
          </a:p>
          <a:p>
            <a:pPr lvl="1">
              <a:defRPr sz="4800"/>
            </a:pPr>
            <a:r>
              <a:rPr lang="zh-CN" altLang="en-US" sz="2000" dirty="0"/>
              <a:t>通过并发限制以及设置请求队列解决这些问题</a:t>
            </a:r>
            <a:endParaRPr lang="en-US" altLang="zh-CN" sz="2000" dirty="0"/>
          </a:p>
          <a:p>
            <a:pPr>
              <a:defRPr sz="4800"/>
            </a:pPr>
            <a:r>
              <a:rPr lang="zh-CN" altLang="en-US" sz="2000" b="1" dirty="0"/>
              <a:t>更新缓慢</a:t>
            </a:r>
            <a:endParaRPr lang="en-US" altLang="zh-CN" sz="2000" b="1" dirty="0"/>
          </a:p>
          <a:p>
            <a:pPr lvl="1">
              <a:defRPr sz="4800"/>
            </a:pPr>
            <a:r>
              <a:rPr lang="zh-CN" altLang="en-US" sz="2000" dirty="0"/>
              <a:t>从数据库获取股票信息过程缓慢</a:t>
            </a:r>
            <a:endParaRPr lang="en-US" altLang="zh-CN" sz="2000" dirty="0"/>
          </a:p>
          <a:p>
            <a:pPr lvl="1">
              <a:defRPr sz="4800"/>
            </a:pPr>
            <a:r>
              <a:rPr lang="zh-CN" altLang="en-US" sz="2000" dirty="0"/>
              <a:t>通过使用</a:t>
            </a:r>
            <a:r>
              <a:rPr lang="en-US" altLang="zh-CN" sz="2000" dirty="0"/>
              <a:t>promise</a:t>
            </a:r>
            <a:r>
              <a:rPr lang="zh-CN" altLang="en-US" sz="2000" dirty="0"/>
              <a:t>和</a:t>
            </a:r>
            <a:r>
              <a:rPr lang="en-US" altLang="zh-CN" sz="2000" dirty="0"/>
              <a:t>'async/await'</a:t>
            </a:r>
            <a:r>
              <a:rPr lang="zh-CN" altLang="en-US" sz="2000" dirty="0"/>
              <a:t>模式改进为异步任务处理方式</a:t>
            </a:r>
            <a:endParaRPr lang="en-US" altLang="zh-CN" sz="2000" dirty="0"/>
          </a:p>
          <a:p>
            <a:pPr>
              <a:defRPr sz="4800"/>
            </a:pPr>
            <a:r>
              <a:rPr lang="zh-CN" altLang="en-US" sz="2000" b="1" dirty="0"/>
              <a:t>跨域问题</a:t>
            </a:r>
            <a:endParaRPr lang="en-US" altLang="zh-CN" sz="2000" b="1" dirty="0"/>
          </a:p>
          <a:p>
            <a:pPr lvl="1">
              <a:defRPr sz="4800"/>
            </a:pPr>
            <a:r>
              <a:rPr lang="zh-CN" altLang="en-US" sz="2000" dirty="0"/>
              <a:t>由于同源策略的限制，浏览器默认情况下不允许在一个域的前端页面通过 </a:t>
            </a:r>
            <a:r>
              <a:rPr lang="en-US" altLang="zh-CN" sz="2000" dirty="0"/>
              <a:t>AJAX </a:t>
            </a:r>
            <a:r>
              <a:rPr lang="zh-CN" altLang="en-US" sz="2000" dirty="0"/>
              <a:t>请求另一个域的后端资源</a:t>
            </a:r>
            <a:endParaRPr lang="en-US" altLang="zh-CN" sz="2000" dirty="0"/>
          </a:p>
          <a:p>
            <a:pPr lvl="1">
              <a:defRPr sz="4800"/>
            </a:pPr>
            <a:r>
              <a:rPr lang="zh-CN" altLang="en-US" sz="2000" dirty="0"/>
              <a:t>通过使用代理服务器，向同源服务器发起请求，然后由同源服务器转发请求到目标服务器，来回避同源策略的限制</a:t>
            </a:r>
            <a:endParaRPr lang="en-US" altLang="zh-CN" sz="2000" dirty="0"/>
          </a:p>
          <a:p>
            <a:pPr>
              <a:defRPr sz="4800"/>
            </a:pPr>
            <a:endParaRPr lang="en-US" altLang="zh-CN" sz="2400" dirty="0"/>
          </a:p>
        </p:txBody>
      </p:sp>
      <p:sp>
        <p:nvSpPr>
          <p:cNvPr id="4" name="设计的基本理念（针对项目需求，提出的解决方案）…">
            <a:extLst>
              <a:ext uri="{FF2B5EF4-FFF2-40B4-BE49-F238E27FC236}">
                <a16:creationId xmlns:a16="http://schemas.microsoft.com/office/drawing/2014/main" id="{F9051A0F-E16E-6ED2-725B-BF4C435AEFC4}"/>
              </a:ext>
            </a:extLst>
          </p:cNvPr>
          <p:cNvSpPr txBox="1">
            <a:spLocks/>
          </p:cNvSpPr>
          <p:nvPr/>
        </p:nvSpPr>
        <p:spPr>
          <a:xfrm>
            <a:off x="12192000" y="3826674"/>
            <a:ext cx="9070866" cy="6841326"/>
          </a:xfrm>
          <a:prstGeom prst="rect">
            <a:avLst/>
          </a:prstGeom>
        </p:spPr>
        <p:txBody>
          <a:bodyPr vert="horz" lIns="91440" tIns="45720" rIns="91440" bIns="45720" rtlCol="0">
            <a:normAutofit/>
          </a:bodyPr>
          <a:lstStyle>
            <a:lvl1pPr marL="457200" indent="-457200" algn="l" defTabSz="1828800" rtl="0" eaLnBrk="1" latinLnBrk="0" hangingPunct="1">
              <a:lnSpc>
                <a:spcPct val="120000"/>
              </a:lnSpc>
              <a:spcBef>
                <a:spcPts val="2000"/>
              </a:spcBef>
              <a:buClr>
                <a:schemeClr val="accent1"/>
              </a:buClr>
              <a:buSzPct val="100000"/>
              <a:buFont typeface="Arial" panose="020B0604020202020204" pitchFamily="34" charset="0"/>
              <a:buChar char="•"/>
              <a:defRPr sz="4000" kern="1200">
                <a:solidFill>
                  <a:schemeClr val="tx1"/>
                </a:solidFill>
                <a:effectLst/>
                <a:latin typeface="+mn-lt"/>
                <a:ea typeface="+mn-ea"/>
                <a:cs typeface="+mn-cs"/>
              </a:defRPr>
            </a:lvl1pPr>
            <a:lvl2pPr marL="1371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600" kern="1200" cap="none" baseline="0">
                <a:solidFill>
                  <a:schemeClr val="tx1"/>
                </a:solidFill>
                <a:effectLst/>
                <a:latin typeface="+mn-lt"/>
                <a:ea typeface="+mn-ea"/>
                <a:cs typeface="+mn-cs"/>
              </a:defRPr>
            </a:lvl2pPr>
            <a:lvl3pPr marL="2286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200" kern="1200">
                <a:solidFill>
                  <a:schemeClr val="tx1"/>
                </a:solidFill>
                <a:effectLst/>
                <a:latin typeface="+mn-lt"/>
                <a:ea typeface="+mn-ea"/>
                <a:cs typeface="+mn-cs"/>
              </a:defRPr>
            </a:lvl3pPr>
            <a:lvl4pPr marL="3200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800" kern="1200" cap="none" baseline="0">
                <a:solidFill>
                  <a:schemeClr val="tx1"/>
                </a:solidFill>
                <a:effectLst/>
                <a:latin typeface="+mn-lt"/>
                <a:ea typeface="+mn-ea"/>
                <a:cs typeface="+mn-cs"/>
              </a:defRPr>
            </a:lvl4pPr>
            <a:lvl5pPr marL="41148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5pPr>
            <a:lvl6pPr marL="50292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6pPr>
            <a:lvl7pPr marL="5943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7pPr>
            <a:lvl8pPr marL="6858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8pPr>
            <a:lvl9pPr marL="7772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9pPr>
          </a:lstStyle>
          <a:p>
            <a:pPr>
              <a:defRPr sz="4800"/>
            </a:pPr>
            <a:r>
              <a:rPr lang="zh-CN" altLang="en-US" sz="2000" b="1" dirty="0"/>
              <a:t>用户认证和安全性</a:t>
            </a:r>
            <a:endParaRPr lang="en-US" altLang="zh-CN" sz="2000" dirty="0"/>
          </a:p>
          <a:p>
            <a:pPr lvl="1">
              <a:defRPr sz="4800"/>
            </a:pPr>
            <a:r>
              <a:rPr lang="zh-CN" altLang="en-US" sz="2000" dirty="0"/>
              <a:t>确保用户的敏感信息（如密码）在传输和存储时受到保护，以防止数据泄露和未经授权的访问</a:t>
            </a:r>
            <a:endParaRPr lang="en-US" altLang="zh-CN" sz="2000" dirty="0"/>
          </a:p>
          <a:p>
            <a:pPr lvl="1">
              <a:defRPr sz="4800"/>
            </a:pPr>
            <a:r>
              <a:rPr lang="zh-CN" altLang="en-US" sz="2000" dirty="0"/>
              <a:t>所有消息以密文的方式传输，特别敏感的信息内容，以加盐哈希的方式储存在数据库中</a:t>
            </a:r>
            <a:endParaRPr lang="en-US" altLang="zh-CN" sz="2000" dirty="0"/>
          </a:p>
          <a:p>
            <a:pPr>
              <a:defRPr sz="4800"/>
            </a:pPr>
            <a:r>
              <a:rPr lang="zh-CN" altLang="en-US" sz="2000" b="1" dirty="0"/>
              <a:t>防止跨站请求伪造（</a:t>
            </a:r>
            <a:r>
              <a:rPr lang="en-US" altLang="zh-CN" sz="2000" b="1" dirty="0"/>
              <a:t>CSRF</a:t>
            </a:r>
            <a:r>
              <a:rPr lang="zh-CN" altLang="en-US" sz="2000" b="1" dirty="0"/>
              <a:t>）</a:t>
            </a:r>
            <a:endParaRPr lang="zh-CN" altLang="en-US" sz="2200" dirty="0"/>
          </a:p>
          <a:p>
            <a:pPr lvl="1">
              <a:defRPr sz="4800"/>
            </a:pPr>
            <a:r>
              <a:rPr lang="zh-CN" altLang="en-US" sz="2000" dirty="0"/>
              <a:t>防止攻击者伪造用户的身份发起恶意请求。</a:t>
            </a:r>
          </a:p>
          <a:p>
            <a:pPr lvl="1">
              <a:defRPr sz="4800"/>
            </a:pPr>
            <a:r>
              <a:rPr lang="zh-CN" altLang="en-US" sz="2000" dirty="0"/>
              <a:t>使用 </a:t>
            </a:r>
            <a:r>
              <a:rPr lang="en-US" altLang="zh-CN" sz="2000" dirty="0"/>
              <a:t>CSRF </a:t>
            </a:r>
            <a:r>
              <a:rPr lang="zh-CN" altLang="en-US" sz="2000" dirty="0"/>
              <a:t>令牌（</a:t>
            </a:r>
            <a:r>
              <a:rPr lang="en-US" altLang="zh-CN" sz="2000" dirty="0"/>
              <a:t>token</a:t>
            </a:r>
            <a:r>
              <a:rPr lang="zh-CN" altLang="en-US" sz="2000" dirty="0"/>
              <a:t>），验证每个请求是否包含有效的令牌，以防止未经授权的请求。</a:t>
            </a:r>
            <a:endParaRPr lang="en-US" altLang="zh-CN" sz="2000" dirty="0"/>
          </a:p>
          <a:p>
            <a:pPr>
              <a:defRPr sz="4800"/>
            </a:pPr>
            <a:r>
              <a:rPr lang="en-US" altLang="zh-CN" sz="2000" b="1" dirty="0"/>
              <a:t>token</a:t>
            </a:r>
            <a:r>
              <a:rPr lang="zh-CN" altLang="en-US" sz="2000" b="1" dirty="0"/>
              <a:t>管理</a:t>
            </a:r>
            <a:endParaRPr lang="en-US" altLang="zh-CN" sz="2000" b="1" dirty="0"/>
          </a:p>
          <a:p>
            <a:pPr lvl="1">
              <a:defRPr sz="4800"/>
            </a:pPr>
            <a:r>
              <a:rPr lang="zh-CN" altLang="en-US" sz="2200" dirty="0"/>
              <a:t>防止会话劫持和会话固定等攻击</a:t>
            </a:r>
            <a:endParaRPr lang="en-US" altLang="zh-CN" sz="2200" dirty="0"/>
          </a:p>
          <a:p>
            <a:pPr lvl="1">
              <a:defRPr sz="4800"/>
            </a:pPr>
            <a:r>
              <a:rPr lang="zh-CN" altLang="en-US" sz="2000" dirty="0"/>
              <a:t>设置适当的</a:t>
            </a:r>
            <a:r>
              <a:rPr lang="en-US" altLang="zh-CN" sz="2000" dirty="0"/>
              <a:t>token</a:t>
            </a:r>
            <a:r>
              <a:rPr lang="zh-CN" altLang="en-US" sz="2000" dirty="0"/>
              <a:t>过期时间及定时更新</a:t>
            </a:r>
            <a:r>
              <a:rPr lang="en-US" altLang="zh-CN" sz="2000" dirty="0"/>
              <a:t>token</a:t>
            </a:r>
            <a:r>
              <a:rPr lang="zh-CN" altLang="en-US" sz="2000" dirty="0"/>
              <a:t>密钥，降低会话劫持攻击的成功</a:t>
            </a:r>
            <a:endParaRPr lang="en-US" altLang="zh-CN" sz="2000" dirty="0"/>
          </a:p>
        </p:txBody>
      </p:sp>
      <p:sp>
        <p:nvSpPr>
          <p:cNvPr id="5" name="Title 1">
            <a:extLst>
              <a:ext uri="{FF2B5EF4-FFF2-40B4-BE49-F238E27FC236}">
                <a16:creationId xmlns:a16="http://schemas.microsoft.com/office/drawing/2014/main" id="{580765DC-B07F-8875-AE14-51C80EEBA9B8}"/>
              </a:ext>
            </a:extLst>
          </p:cNvPr>
          <p:cNvSpPr txBox="1">
            <a:spLocks/>
          </p:cNvSpPr>
          <p:nvPr/>
        </p:nvSpPr>
        <p:spPr>
          <a:xfrm>
            <a:off x="2197099" y="3158439"/>
            <a:ext cx="1943101" cy="537261"/>
          </a:xfrm>
          <a:prstGeom prst="rect">
            <a:avLst/>
          </a:prstGeom>
        </p:spPr>
        <p:txBody>
          <a:bodyPr vert="horz" lIns="91440" tIns="45720" rIns="91440" bIns="45720" rtlCol="0" anchor="t">
            <a:normAutofit/>
          </a:bodyPr>
          <a:lstStyle>
            <a:lvl1pPr algn="l" defTabSz="1828800" rtl="0" eaLnBrk="1" latinLnBrk="0" hangingPunct="1">
              <a:lnSpc>
                <a:spcPct val="90000"/>
              </a:lnSpc>
              <a:spcBef>
                <a:spcPct val="0"/>
              </a:spcBef>
              <a:buNone/>
              <a:defRPr sz="6400" b="0" i="0" kern="1200" cap="all">
                <a:solidFill>
                  <a:schemeClr val="tx1"/>
                </a:solidFill>
                <a:effectLst/>
                <a:latin typeface="+mj-lt"/>
                <a:ea typeface="+mj-ea"/>
                <a:cs typeface="+mj-cs"/>
              </a:defRPr>
            </a:lvl1pPr>
          </a:lstStyle>
          <a:p>
            <a:r>
              <a:rPr lang="zh-CN" altLang="en-US" sz="2800" b="1" dirty="0"/>
              <a:t>性能优化</a:t>
            </a:r>
            <a:endParaRPr lang="en-US" sz="2800" b="1" dirty="0"/>
          </a:p>
        </p:txBody>
      </p:sp>
      <p:sp>
        <p:nvSpPr>
          <p:cNvPr id="6" name="Title 1">
            <a:extLst>
              <a:ext uri="{FF2B5EF4-FFF2-40B4-BE49-F238E27FC236}">
                <a16:creationId xmlns:a16="http://schemas.microsoft.com/office/drawing/2014/main" id="{2CAD6DCC-ADC1-9361-6C08-28B65BAC1745}"/>
              </a:ext>
            </a:extLst>
          </p:cNvPr>
          <p:cNvSpPr txBox="1">
            <a:spLocks/>
          </p:cNvSpPr>
          <p:nvPr/>
        </p:nvSpPr>
        <p:spPr>
          <a:xfrm>
            <a:off x="12506434" y="3158439"/>
            <a:ext cx="1943101" cy="537261"/>
          </a:xfrm>
          <a:prstGeom prst="rect">
            <a:avLst/>
          </a:prstGeom>
        </p:spPr>
        <p:txBody>
          <a:bodyPr vert="horz" lIns="91440" tIns="45720" rIns="91440" bIns="45720" rtlCol="0" anchor="t">
            <a:normAutofit/>
          </a:bodyPr>
          <a:lstStyle>
            <a:lvl1pPr algn="l" defTabSz="1828800" rtl="0" eaLnBrk="1" latinLnBrk="0" hangingPunct="1">
              <a:lnSpc>
                <a:spcPct val="90000"/>
              </a:lnSpc>
              <a:spcBef>
                <a:spcPct val="0"/>
              </a:spcBef>
              <a:buNone/>
              <a:defRPr sz="6400" b="0" i="0" kern="1200" cap="all">
                <a:solidFill>
                  <a:schemeClr val="tx1"/>
                </a:solidFill>
                <a:effectLst/>
                <a:latin typeface="+mj-lt"/>
                <a:ea typeface="+mj-ea"/>
                <a:cs typeface="+mj-cs"/>
              </a:defRPr>
            </a:lvl1pPr>
          </a:lstStyle>
          <a:p>
            <a:r>
              <a:rPr lang="zh-CN" altLang="en-US" sz="2800" b="1" dirty="0"/>
              <a:t>信息安全</a:t>
            </a:r>
            <a:endParaRPr lang="en-US" sz="2800" b="1" dirty="0"/>
          </a:p>
        </p:txBody>
      </p:sp>
    </p:spTree>
    <p:extLst>
      <p:ext uri="{BB962C8B-B14F-4D97-AF65-F5344CB8AC3E}">
        <p14:creationId xmlns:p14="http://schemas.microsoft.com/office/powerpoint/2010/main" val="38821426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未来展望"/>
          <p:cNvSpPr txBox="1">
            <a:spLocks noGrp="1"/>
          </p:cNvSpPr>
          <p:nvPr>
            <p:ph type="title"/>
          </p:nvPr>
        </p:nvSpPr>
        <p:spPr>
          <a:xfrm>
            <a:off x="2903159" y="1609039"/>
            <a:ext cx="19206550" cy="1049235"/>
          </a:xfrm>
          <a:prstGeom prst="rect">
            <a:avLst/>
          </a:prstGeom>
        </p:spPr>
        <p:txBody>
          <a:bodyPr/>
          <a:lstStyle/>
          <a:p>
            <a:r>
              <a:rPr dirty="0" err="1"/>
              <a:t>未来展望</a:t>
            </a:r>
            <a:endParaRPr dirty="0"/>
          </a:p>
        </p:txBody>
      </p:sp>
      <p:sp>
        <p:nvSpPr>
          <p:cNvPr id="2" name="设计的基本理念（针对项目需求，提出的解决方案）…">
            <a:extLst>
              <a:ext uri="{FF2B5EF4-FFF2-40B4-BE49-F238E27FC236}">
                <a16:creationId xmlns:a16="http://schemas.microsoft.com/office/drawing/2014/main" id="{D184BAA7-0655-DA17-EF55-3FD21D88AD61}"/>
              </a:ext>
            </a:extLst>
          </p:cNvPr>
          <p:cNvSpPr txBox="1">
            <a:spLocks/>
          </p:cNvSpPr>
          <p:nvPr/>
        </p:nvSpPr>
        <p:spPr>
          <a:xfrm>
            <a:off x="2003534" y="2658274"/>
            <a:ext cx="21005800" cy="8581226"/>
          </a:xfrm>
          <a:prstGeom prst="rect">
            <a:avLst/>
          </a:prstGeom>
        </p:spPr>
        <p:txBody>
          <a:bodyPr vert="horz" lIns="91440" tIns="45720" rIns="91440" bIns="45720" rtlCol="0">
            <a:normAutofit/>
          </a:bodyPr>
          <a:lstStyle>
            <a:lvl1pPr marL="457200" indent="-457200" algn="l" defTabSz="1828800" rtl="0" eaLnBrk="1" latinLnBrk="0" hangingPunct="1">
              <a:lnSpc>
                <a:spcPct val="120000"/>
              </a:lnSpc>
              <a:spcBef>
                <a:spcPts val="2000"/>
              </a:spcBef>
              <a:buClr>
                <a:schemeClr val="accent1"/>
              </a:buClr>
              <a:buSzPct val="100000"/>
              <a:buFont typeface="Arial" panose="020B0604020202020204" pitchFamily="34" charset="0"/>
              <a:buChar char="•"/>
              <a:defRPr sz="4000" kern="1200">
                <a:solidFill>
                  <a:schemeClr val="tx1"/>
                </a:solidFill>
                <a:effectLst/>
                <a:latin typeface="+mn-lt"/>
                <a:ea typeface="+mn-ea"/>
                <a:cs typeface="+mn-cs"/>
              </a:defRPr>
            </a:lvl1pPr>
            <a:lvl2pPr marL="1371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600" kern="1200" cap="none" baseline="0">
                <a:solidFill>
                  <a:schemeClr val="tx1"/>
                </a:solidFill>
                <a:effectLst/>
                <a:latin typeface="+mn-lt"/>
                <a:ea typeface="+mn-ea"/>
                <a:cs typeface="+mn-cs"/>
              </a:defRPr>
            </a:lvl2pPr>
            <a:lvl3pPr marL="2286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200" kern="1200">
                <a:solidFill>
                  <a:schemeClr val="tx1"/>
                </a:solidFill>
                <a:effectLst/>
                <a:latin typeface="+mn-lt"/>
                <a:ea typeface="+mn-ea"/>
                <a:cs typeface="+mn-cs"/>
              </a:defRPr>
            </a:lvl3pPr>
            <a:lvl4pPr marL="3200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800" kern="1200" cap="none" baseline="0">
                <a:solidFill>
                  <a:schemeClr val="tx1"/>
                </a:solidFill>
                <a:effectLst/>
                <a:latin typeface="+mn-lt"/>
                <a:ea typeface="+mn-ea"/>
                <a:cs typeface="+mn-cs"/>
              </a:defRPr>
            </a:lvl4pPr>
            <a:lvl5pPr marL="41148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5pPr>
            <a:lvl6pPr marL="50292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6pPr>
            <a:lvl7pPr marL="5943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7pPr>
            <a:lvl8pPr marL="6858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8pPr>
            <a:lvl9pPr marL="7772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9pPr>
          </a:lstStyle>
          <a:p>
            <a:pPr>
              <a:defRPr sz="4800"/>
            </a:pPr>
            <a:r>
              <a:rPr lang="zh-CN" altLang="en-US" sz="2000" b="1" dirty="0"/>
              <a:t>现有缺陷</a:t>
            </a:r>
            <a:endParaRPr lang="en-US" altLang="zh-CN" sz="2000" b="1" dirty="0"/>
          </a:p>
          <a:p>
            <a:pPr lvl="1">
              <a:defRPr sz="4800"/>
            </a:pPr>
            <a:r>
              <a:rPr lang="zh-CN" altLang="en-US" sz="2000" dirty="0"/>
              <a:t>股票的信息不够全面，需要更详细的个股信息供投资者参考</a:t>
            </a:r>
            <a:endParaRPr lang="en-US" altLang="zh-CN" sz="2000" dirty="0"/>
          </a:p>
          <a:p>
            <a:pPr lvl="1">
              <a:defRPr sz="4800"/>
            </a:pPr>
            <a:r>
              <a:rPr lang="zh-CN" altLang="en-US" sz="2000" dirty="0"/>
              <a:t>买卖操作不够智能化，操作结果不够清晰明确</a:t>
            </a:r>
            <a:endParaRPr lang="en-US" altLang="zh-CN" sz="2000" dirty="0"/>
          </a:p>
          <a:p>
            <a:pPr lvl="1">
              <a:defRPr sz="4800"/>
            </a:pPr>
            <a:r>
              <a:rPr lang="zh-CN" altLang="en-US" sz="2000" dirty="0"/>
              <a:t>选股的交易策略设计工具不够完善</a:t>
            </a:r>
            <a:endParaRPr lang="en-US" altLang="zh-CN" sz="2000" dirty="0"/>
          </a:p>
          <a:p>
            <a:pPr lvl="1">
              <a:defRPr sz="4800"/>
            </a:pPr>
            <a:r>
              <a:rPr lang="zh-CN" altLang="en-US" sz="2000" dirty="0"/>
              <a:t>股票信息更新不能即时</a:t>
            </a:r>
            <a:endParaRPr lang="en-US" altLang="zh-CN" sz="2000" dirty="0"/>
          </a:p>
          <a:p>
            <a:pPr lvl="1">
              <a:defRPr sz="4800"/>
            </a:pPr>
            <a:endParaRPr lang="en-US" altLang="zh-CN" sz="2000" dirty="0"/>
          </a:p>
          <a:p>
            <a:pPr>
              <a:defRPr sz="4800"/>
            </a:pPr>
            <a:r>
              <a:rPr lang="zh-CN" altLang="en-US" sz="2000" b="1" dirty="0"/>
              <a:t>迭代目标（解决上述缺陷）</a:t>
            </a:r>
            <a:endParaRPr lang="en-US" altLang="zh-CN" sz="2000" b="1" dirty="0"/>
          </a:p>
          <a:p>
            <a:pPr lvl="1">
              <a:defRPr sz="4800"/>
            </a:pPr>
            <a:r>
              <a:rPr lang="zh-CN" altLang="en-US" sz="2000" dirty="0"/>
              <a:t>提供个股详情功能，包括更详细的股票信息和图表（</a:t>
            </a:r>
            <a:r>
              <a:rPr lang="zh-CN" altLang="en-US" sz="2000" b="1" dirty="0"/>
              <a:t>提供</a:t>
            </a:r>
            <a:r>
              <a:rPr lang="en-US" altLang="zh-CN" sz="2000" b="1" dirty="0"/>
              <a:t>K</a:t>
            </a:r>
            <a:r>
              <a:rPr lang="zh-CN" altLang="en-US" sz="2000" b="1" dirty="0"/>
              <a:t>线图，</a:t>
            </a:r>
            <a:r>
              <a:rPr lang="en-US" altLang="zh-CN" sz="2000" b="1" dirty="0"/>
              <a:t>BOLL</a:t>
            </a:r>
            <a:r>
              <a:rPr lang="zh-CN" altLang="en-US" sz="2000" b="1" dirty="0"/>
              <a:t>图，日周月线图等</a:t>
            </a:r>
            <a:r>
              <a:rPr lang="zh-CN" altLang="en-US" sz="2000" dirty="0"/>
              <a:t>）</a:t>
            </a:r>
            <a:endParaRPr lang="en-US" altLang="zh-CN" sz="2000" dirty="0"/>
          </a:p>
          <a:p>
            <a:pPr lvl="1">
              <a:defRPr sz="4800"/>
            </a:pPr>
            <a:r>
              <a:rPr lang="zh-CN" altLang="en-US" sz="2000" dirty="0"/>
              <a:t>给每个操作步骤提供更清晰明了的操作结果提示（</a:t>
            </a:r>
            <a:r>
              <a:rPr lang="zh-CN" altLang="en-US" sz="2000" b="1" dirty="0"/>
              <a:t>如弹窗，气泡等</a:t>
            </a:r>
            <a:r>
              <a:rPr lang="zh-CN" altLang="en-US" sz="2000" dirty="0"/>
              <a:t>）</a:t>
            </a:r>
            <a:endParaRPr lang="en-US" altLang="zh-CN" sz="2000" dirty="0"/>
          </a:p>
          <a:p>
            <a:pPr lvl="1">
              <a:defRPr sz="4800"/>
            </a:pPr>
            <a:r>
              <a:rPr lang="zh-CN" altLang="en-US" sz="2000" dirty="0"/>
              <a:t>提供更细化的筛选功能（</a:t>
            </a:r>
            <a:r>
              <a:rPr lang="zh-CN" altLang="en-US" sz="2000" b="1" dirty="0"/>
              <a:t>如根据市盈率，特定时间周期内的数据情况等进行筛选）</a:t>
            </a:r>
            <a:endParaRPr lang="en-US" altLang="zh-CN" sz="2000" b="1" dirty="0"/>
          </a:p>
          <a:p>
            <a:pPr lvl="1">
              <a:defRPr sz="4800"/>
            </a:pPr>
            <a:r>
              <a:rPr lang="zh-CN" altLang="en-US" sz="2000" dirty="0"/>
              <a:t>提供更全面的策略设计工具（</a:t>
            </a:r>
            <a:r>
              <a:rPr lang="zh-CN" altLang="en-US" sz="2000" b="1" dirty="0"/>
              <a:t>如设置根据股价自动买卖，按照相对个人活动资金比例买卖股票等</a:t>
            </a:r>
            <a:r>
              <a:rPr lang="zh-CN" altLang="en-US" sz="2000" dirty="0"/>
              <a:t>）</a:t>
            </a:r>
            <a:endParaRPr lang="en-US" altLang="zh-CN" sz="2000" dirty="0"/>
          </a:p>
          <a:p>
            <a:pPr lvl="1">
              <a:defRPr sz="4800"/>
            </a:pPr>
            <a:r>
              <a:rPr lang="zh-CN" altLang="en-US" sz="2000" dirty="0"/>
              <a:t>寻找更全面及时的股票数据来源</a:t>
            </a:r>
            <a:r>
              <a:rPr lang="en-US" altLang="zh-CN" sz="2000" dirty="0"/>
              <a:t>API</a:t>
            </a:r>
            <a:r>
              <a:rPr lang="zh-CN" altLang="en-US" sz="2000" dirty="0"/>
              <a:t>，并优化对股票数据的拉取效率</a:t>
            </a:r>
            <a:endParaRPr lang="en-US" altLang="zh-CN" sz="2000" dirty="0"/>
          </a:p>
          <a:p>
            <a:pPr lvl="1">
              <a:defRPr sz="4800"/>
            </a:pPr>
            <a:endParaRPr lang="en-US" altLang="zh-CN" sz="20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Q&amp;A"/>
          <p:cNvSpPr txBox="1">
            <a:spLocks noGrp="1"/>
          </p:cNvSpPr>
          <p:nvPr>
            <p:ph type="title"/>
          </p:nvPr>
        </p:nvSpPr>
        <p:spPr>
          <a:prstGeom prst="rect">
            <a:avLst/>
          </a:prstGeom>
        </p:spPr>
        <p:txBody>
          <a:bodyPr/>
          <a:lstStyle/>
          <a:p>
            <a:r>
              <a:t>Q&amp;A</a:t>
            </a:r>
          </a:p>
        </p:txBody>
      </p:sp>
    </p:spTree>
  </p:cSld>
  <p:clrMapOvr>
    <a:masterClrMapping/>
  </p:clrMapOvr>
  <p:transition spd="med"/>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1929</TotalTime>
  <Words>1449</Words>
  <Application>Microsoft Office PowerPoint</Application>
  <PresentationFormat>Custom</PresentationFormat>
  <Paragraphs>75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Helvetica Neue</vt:lpstr>
      <vt:lpstr>Arial</vt:lpstr>
      <vt:lpstr>Gill Sans MT</vt:lpstr>
      <vt:lpstr>Gallery</vt:lpstr>
      <vt:lpstr>股票交易模拟器</vt:lpstr>
      <vt:lpstr>项目背景</vt:lpstr>
      <vt:lpstr>需求分析</vt:lpstr>
      <vt:lpstr>系统设计</vt:lpstr>
      <vt:lpstr>流程图</vt:lpstr>
      <vt:lpstr>系统设计</vt:lpstr>
      <vt:lpstr>技术难点及解决方法</vt:lpstr>
      <vt:lpstr>未来展望</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股票交易模拟器</dc:title>
  <cp:lastModifiedBy>XijunHuang</cp:lastModifiedBy>
  <cp:revision>18</cp:revision>
  <dcterms:modified xsi:type="dcterms:W3CDTF">2023-10-01T15:04:37Z</dcterms:modified>
</cp:coreProperties>
</file>