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7" r:id="rId2"/>
    <p:sldId id="258" r:id="rId3"/>
    <p:sldId id="259" r:id="rId4"/>
    <p:sldId id="260" r:id="rId5"/>
    <p:sldId id="303" r:id="rId6"/>
    <p:sldId id="304" r:id="rId7"/>
    <p:sldId id="284" r:id="rId8"/>
    <p:sldId id="285" r:id="rId9"/>
    <p:sldId id="286"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 id="302" r:id="rId25"/>
    <p:sldId id="267" r:id="rId26"/>
    <p:sldId id="268" r:id="rId27"/>
    <p:sldId id="269" r:id="rId28"/>
    <p:sldId id="270" r:id="rId29"/>
    <p:sldId id="271" r:id="rId30"/>
    <p:sldId id="272" r:id="rId31"/>
    <p:sldId id="273" r:id="rId32"/>
    <p:sldId id="306" r:id="rId33"/>
    <p:sldId id="307" r:id="rId34"/>
    <p:sldId id="305" r:id="rId35"/>
    <p:sldId id="308" r:id="rId36"/>
    <p:sldId id="312" r:id="rId37"/>
    <p:sldId id="309" r:id="rId38"/>
    <p:sldId id="310" r:id="rId39"/>
    <p:sldId id="31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102"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26250D-EF69-4488-9032-0D515465356E}" type="datetimeFigureOut">
              <a:rPr lang="en-US" smtClean="0"/>
              <a:t>9/12/2016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94292-F123-4316-AAB0-0FD47858BD04}" type="slidenum">
              <a:rPr lang="en-US" smtClean="0"/>
              <a:t>‹#›</a:t>
            </a:fld>
            <a:endParaRPr lang="en-US"/>
          </a:p>
        </p:txBody>
      </p:sp>
    </p:spTree>
    <p:extLst>
      <p:ext uri="{BB962C8B-B14F-4D97-AF65-F5344CB8AC3E}">
        <p14:creationId xmlns:p14="http://schemas.microsoft.com/office/powerpoint/2010/main" val="267986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D362740-FC33-4B4D-8A09-8D3DB05FB4AD}" type="slidenum">
              <a:rPr lang="en-US" altLang="en-US">
                <a:latin typeface="Times New Roman" panose="02020603050405020304" pitchFamily="18" charset="0"/>
              </a:rPr>
              <a:pPr/>
              <a:t>1</a:t>
            </a:fld>
            <a:endParaRPr lang="en-US" altLang="en-US">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875047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IN">
              <a:latin typeface="Arial" charset="0"/>
            </a:endParaRPr>
          </a:p>
        </p:txBody>
      </p:sp>
      <p:sp>
        <p:nvSpPr>
          <p:cNvPr id="75780" name="Slide Number Placeholder 3"/>
          <p:cNvSpPr>
            <a:spLocks noGrp="1"/>
          </p:cNvSpPr>
          <p:nvPr>
            <p:ph type="sldNum" sz="quarter" idx="5"/>
          </p:nvPr>
        </p:nvSpPr>
        <p:spPr>
          <a:noFill/>
        </p:spPr>
        <p:txBody>
          <a:bodyPr/>
          <a:lstStyle/>
          <a:p>
            <a:fld id="{D68DA239-74EA-4623-93C9-8B5393BC9623}" type="slidenum">
              <a:rPr lang="en-US" smtClean="0">
                <a:latin typeface="Arial" charset="0"/>
              </a:rPr>
              <a:pPr/>
              <a:t>19</a:t>
            </a:fld>
            <a:endParaRPr lang="en-US">
              <a:latin typeface="Arial" charset="0"/>
            </a:endParaRPr>
          </a:p>
        </p:txBody>
      </p:sp>
    </p:spTree>
    <p:extLst>
      <p:ext uri="{BB962C8B-B14F-4D97-AF65-F5344CB8AC3E}">
        <p14:creationId xmlns:p14="http://schemas.microsoft.com/office/powerpoint/2010/main" val="23154208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IN">
              <a:latin typeface="Arial" charset="0"/>
            </a:endParaRPr>
          </a:p>
        </p:txBody>
      </p:sp>
      <p:sp>
        <p:nvSpPr>
          <p:cNvPr id="78852" name="Slide Number Placeholder 3"/>
          <p:cNvSpPr>
            <a:spLocks noGrp="1"/>
          </p:cNvSpPr>
          <p:nvPr>
            <p:ph type="sldNum" sz="quarter" idx="5"/>
          </p:nvPr>
        </p:nvSpPr>
        <p:spPr>
          <a:noFill/>
        </p:spPr>
        <p:txBody>
          <a:bodyPr/>
          <a:lstStyle/>
          <a:p>
            <a:fld id="{7BC52970-0E7C-4E4F-8254-9E150B6AAE07}" type="slidenum">
              <a:rPr lang="en-US" smtClean="0">
                <a:latin typeface="Arial" charset="0"/>
              </a:rPr>
              <a:pPr/>
              <a:t>22</a:t>
            </a:fld>
            <a:endParaRPr lang="en-US">
              <a:latin typeface="Arial" charset="0"/>
            </a:endParaRPr>
          </a:p>
        </p:txBody>
      </p:sp>
    </p:spTree>
    <p:extLst>
      <p:ext uri="{BB962C8B-B14F-4D97-AF65-F5344CB8AC3E}">
        <p14:creationId xmlns:p14="http://schemas.microsoft.com/office/powerpoint/2010/main" val="3085147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CBA18F4F-69E5-4931-9A68-175A0CD9EEE0}" type="slidenum">
              <a:rPr lang="en-US" smtClean="0">
                <a:latin typeface="Arial" charset="0"/>
              </a:rPr>
              <a:pPr/>
              <a:t>23</a:t>
            </a:fld>
            <a:endParaRPr lang="en-US">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n-US">
              <a:latin typeface="Arial" charset="0"/>
            </a:endParaRPr>
          </a:p>
        </p:txBody>
      </p:sp>
    </p:spTree>
    <p:extLst>
      <p:ext uri="{BB962C8B-B14F-4D97-AF65-F5344CB8AC3E}">
        <p14:creationId xmlns:p14="http://schemas.microsoft.com/office/powerpoint/2010/main" val="1495290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p:spPr>
        <p:txBody>
          <a:bodyPr/>
          <a:lstStyle/>
          <a:p>
            <a:endParaRPr lang="en-IN">
              <a:latin typeface="Arial" charset="0"/>
            </a:endParaRPr>
          </a:p>
        </p:txBody>
      </p:sp>
      <p:sp>
        <p:nvSpPr>
          <p:cNvPr id="80900" name="Slide Number Placeholder 3"/>
          <p:cNvSpPr>
            <a:spLocks noGrp="1"/>
          </p:cNvSpPr>
          <p:nvPr>
            <p:ph type="sldNum" sz="quarter" idx="5"/>
          </p:nvPr>
        </p:nvSpPr>
        <p:spPr>
          <a:noFill/>
        </p:spPr>
        <p:txBody>
          <a:bodyPr/>
          <a:lstStyle/>
          <a:p>
            <a:fld id="{92D914B2-8CAD-4A4C-A68D-0AE0446767B3}" type="slidenum">
              <a:rPr lang="en-US" smtClean="0">
                <a:latin typeface="Arial" charset="0"/>
              </a:rPr>
              <a:pPr/>
              <a:t>24</a:t>
            </a:fld>
            <a:endParaRPr lang="en-US">
              <a:latin typeface="Arial" charset="0"/>
            </a:endParaRPr>
          </a:p>
        </p:txBody>
      </p:sp>
    </p:spTree>
    <p:extLst>
      <p:ext uri="{BB962C8B-B14F-4D97-AF65-F5344CB8AC3E}">
        <p14:creationId xmlns:p14="http://schemas.microsoft.com/office/powerpoint/2010/main" val="1221095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3E5A46DC-857A-42FE-B884-7305248EF516}" type="slidenum">
              <a:rPr lang="en-US" altLang="en-US">
                <a:latin typeface="Times New Roman" panose="02020603050405020304" pitchFamily="18" charset="0"/>
              </a:rPr>
              <a:pPr/>
              <a:t>27</a:t>
            </a:fld>
            <a:endParaRPr lang="en-US" altLang="en-US">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55215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Arial" panose="020B0604020202020204" pitchFamily="34" charset="0"/>
              </a:defRPr>
            </a:lvl9pPr>
          </a:lstStyle>
          <a:p>
            <a:fld id="{140D6F58-0FAF-4462-AAB5-324BC78B39F2}"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97061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latin typeface="Arial" charset="0"/>
            </a:endParaRPr>
          </a:p>
        </p:txBody>
      </p:sp>
      <p:sp>
        <p:nvSpPr>
          <p:cNvPr id="55300" name="Slide Number Placeholder 3"/>
          <p:cNvSpPr>
            <a:spLocks noGrp="1"/>
          </p:cNvSpPr>
          <p:nvPr>
            <p:ph type="sldNum" sz="quarter" idx="5"/>
          </p:nvPr>
        </p:nvSpPr>
        <p:spPr>
          <a:noFill/>
        </p:spPr>
        <p:txBody>
          <a:bodyPr/>
          <a:lstStyle/>
          <a:p>
            <a:fld id="{FF5A305D-ABD2-40EB-8B3A-6DDF5E52336B}" type="slidenum">
              <a:rPr lang="en-US" smtClean="0">
                <a:latin typeface="Arial" charset="0"/>
              </a:rPr>
              <a:pPr/>
              <a:t>11</a:t>
            </a:fld>
            <a:endParaRPr lang="en-US">
              <a:latin typeface="Arial" charset="0"/>
            </a:endParaRPr>
          </a:p>
        </p:txBody>
      </p:sp>
    </p:spTree>
    <p:extLst>
      <p:ext uri="{BB962C8B-B14F-4D97-AF65-F5344CB8AC3E}">
        <p14:creationId xmlns:p14="http://schemas.microsoft.com/office/powerpoint/2010/main" val="424540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95AFAC65-6DE8-4CDE-B34F-C14F2F6E0158}" type="slidenum">
              <a:rPr lang="en-US" smtClean="0">
                <a:latin typeface="Arial" charset="0"/>
              </a:rPr>
              <a:pPr/>
              <a:t>12</a:t>
            </a:fld>
            <a:endParaRPr lang="en-US">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marL="228600" indent="-228600"/>
            <a:endParaRPr lang="en-US">
              <a:latin typeface="Arial" charset="0"/>
            </a:endParaRPr>
          </a:p>
        </p:txBody>
      </p:sp>
    </p:spTree>
    <p:extLst>
      <p:ext uri="{BB962C8B-B14F-4D97-AF65-F5344CB8AC3E}">
        <p14:creationId xmlns:p14="http://schemas.microsoft.com/office/powerpoint/2010/main" val="1525280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C06253BE-43CF-465B-9632-65929A300CD5}" type="slidenum">
              <a:rPr lang="en-US" smtClean="0">
                <a:latin typeface="Arial" charset="0"/>
              </a:rPr>
              <a:pPr/>
              <a:t>13</a:t>
            </a:fld>
            <a:endParaRPr lang="en-US">
              <a:latin typeface="Arial"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235147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066BCCF-86B3-4DC8-8C1D-3522456210CD}" type="slidenum">
              <a:rPr lang="en-US" smtClean="0">
                <a:latin typeface="Arial" charset="0"/>
              </a:rPr>
              <a:pPr/>
              <a:t>14</a:t>
            </a:fld>
            <a:endParaRPr lang="en-US">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a:p>
            <a:pPr marL="228600" indent="-228600" eaLnBrk="1" hangingPunct="1"/>
            <a:endParaRPr lang="en-US">
              <a:latin typeface="Arial" charset="0"/>
            </a:endParaRPr>
          </a:p>
        </p:txBody>
      </p:sp>
    </p:spTree>
    <p:extLst>
      <p:ext uri="{BB962C8B-B14F-4D97-AF65-F5344CB8AC3E}">
        <p14:creationId xmlns:p14="http://schemas.microsoft.com/office/powerpoint/2010/main" val="3474214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DA6B18D-6B91-4184-858B-FA2C3E8E99F8}" type="slidenum">
              <a:rPr lang="en-US" smtClean="0">
                <a:latin typeface="Arial" charset="0"/>
              </a:rPr>
              <a:pPr/>
              <a:t>15</a:t>
            </a:fld>
            <a:endParaRPr lang="en-US">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marL="228600" indent="-228600" eaLnBrk="1" hangingPunct="1"/>
            <a:endParaRPr lang="en-US">
              <a:latin typeface="Arial" charset="0"/>
            </a:endParaRPr>
          </a:p>
        </p:txBody>
      </p:sp>
    </p:spTree>
    <p:extLst>
      <p:ext uri="{BB962C8B-B14F-4D97-AF65-F5344CB8AC3E}">
        <p14:creationId xmlns:p14="http://schemas.microsoft.com/office/powerpoint/2010/main" val="1280056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EEC1AB15-5A1A-4862-8E65-7234D18A6BF3}" type="slidenum">
              <a:rPr lang="en-US" smtClean="0">
                <a:latin typeface="Arial" charset="0"/>
              </a:rPr>
              <a:pPr/>
              <a:t>17</a:t>
            </a:fld>
            <a:endParaRPr lang="en-US">
              <a:latin typeface="Arial"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marL="228600" indent="-228600" eaLnBrk="1" hangingPunct="1">
              <a:buFontTx/>
              <a:buAutoNum type="arabicPeriod"/>
            </a:pPr>
            <a:endParaRPr lang="en-US">
              <a:latin typeface="Arial" charset="0"/>
            </a:endParaRPr>
          </a:p>
        </p:txBody>
      </p:sp>
    </p:spTree>
    <p:extLst>
      <p:ext uri="{BB962C8B-B14F-4D97-AF65-F5344CB8AC3E}">
        <p14:creationId xmlns:p14="http://schemas.microsoft.com/office/powerpoint/2010/main" val="1615929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3011578-7F18-44D9-840C-DEC871C94DC8}" type="slidenum">
              <a:rPr lang="en-US" smtClean="0">
                <a:latin typeface="Arial" charset="0"/>
              </a:rPr>
              <a:pPr/>
              <a:t>18</a:t>
            </a:fld>
            <a:endParaRPr lang="en-US">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marL="228600" indent="-228600"/>
            <a:endParaRPr lang="en-US">
              <a:latin typeface="Arial" charset="0"/>
            </a:endParaRPr>
          </a:p>
        </p:txBody>
      </p:sp>
    </p:spTree>
    <p:extLst>
      <p:ext uri="{BB962C8B-B14F-4D97-AF65-F5344CB8AC3E}">
        <p14:creationId xmlns:p14="http://schemas.microsoft.com/office/powerpoint/2010/main" val="3651534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152728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3741734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34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83000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7075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2109110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4205455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3102864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154657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DC0768-33F0-4708-867D-70B95670B164}" type="datetimeFigureOut">
              <a:rPr lang="en-US" smtClean="0"/>
              <a:t>9/12/2016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1186344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DC0768-33F0-4708-867D-70B95670B164}" type="datetimeFigureOut">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1480917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DC0768-33F0-4708-867D-70B95670B164}" type="datetimeFigureOut">
              <a:rPr lang="en-US" smtClean="0"/>
              <a:t>9/12/2016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4198845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DC0768-33F0-4708-867D-70B95670B164}" type="datetimeFigureOut">
              <a:rPr lang="en-US" smtClean="0"/>
              <a:t>9/12/2016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581733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DC0768-33F0-4708-867D-70B95670B164}" type="datetimeFigureOut">
              <a:rPr lang="en-US" smtClean="0"/>
              <a:t>9/12/2016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2938954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DC0768-33F0-4708-867D-70B95670B164}" type="datetimeFigureOut">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415137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DC0768-33F0-4708-867D-70B95670B164}" type="datetimeFigureOut">
              <a:rPr lang="en-US" smtClean="0"/>
              <a:t>9/12/2016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32EB1C-84CC-4534-837C-C93E3B4DF5A6}" type="slidenum">
              <a:rPr lang="en-US" smtClean="0"/>
              <a:t>‹#›</a:t>
            </a:fld>
            <a:endParaRPr lang="en-US"/>
          </a:p>
        </p:txBody>
      </p:sp>
    </p:spTree>
    <p:extLst>
      <p:ext uri="{BB962C8B-B14F-4D97-AF65-F5344CB8AC3E}">
        <p14:creationId xmlns:p14="http://schemas.microsoft.com/office/powerpoint/2010/main" val="336470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DC0768-33F0-4708-867D-70B95670B164}" type="datetimeFigureOut">
              <a:rPr lang="en-US" smtClean="0"/>
              <a:t>9/12/2016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32EB1C-84CC-4534-837C-C93E3B4DF5A6}" type="slidenum">
              <a:rPr lang="en-US" smtClean="0"/>
              <a:t>‹#›</a:t>
            </a:fld>
            <a:endParaRPr lang="en-US"/>
          </a:p>
        </p:txBody>
      </p:sp>
    </p:spTree>
    <p:extLst>
      <p:ext uri="{BB962C8B-B14F-4D97-AF65-F5344CB8AC3E}">
        <p14:creationId xmlns:p14="http://schemas.microsoft.com/office/powerpoint/2010/main" val="2783511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66562" name="Rectangle 2"/>
          <p:cNvSpPr>
            <a:spLocks noGrp="1" noChangeArrowheads="1"/>
          </p:cNvSpPr>
          <p:nvPr>
            <p:ph type="ctrTitle"/>
          </p:nvPr>
        </p:nvSpPr>
        <p:spPr>
          <a:xfrm>
            <a:off x="2514600" y="1981200"/>
            <a:ext cx="6934200" cy="3200400"/>
          </a:xfrm>
        </p:spPr>
        <p:txBody>
          <a:bodyPr/>
          <a:lstStyle/>
          <a:p>
            <a:pPr eaLnBrk="1" hangingPunct="1"/>
            <a:br>
              <a:rPr lang="en-US" altLang="en-US" sz="3800" b="1"/>
            </a:br>
            <a:br>
              <a:rPr lang="en-US" altLang="en-US" sz="3800" b="1"/>
            </a:br>
            <a:r>
              <a:rPr lang="en-US" altLang="en-US" sz="3800" b="1"/>
              <a:t> </a:t>
            </a:r>
            <a:r>
              <a:rPr lang="en-US" altLang="en-US" sz="3600" b="1"/>
              <a:t>Files &amp; IO</a:t>
            </a:r>
          </a:p>
        </p:txBody>
      </p:sp>
    </p:spTree>
    <p:extLst>
      <p:ext uri="{BB962C8B-B14F-4D97-AF65-F5344CB8AC3E}">
        <p14:creationId xmlns:p14="http://schemas.microsoft.com/office/powerpoint/2010/main" val="310366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sz="4000" dirty="0"/>
              <a:t>Character stream</a:t>
            </a:r>
          </a:p>
        </p:txBody>
      </p:sp>
      <p:sp>
        <p:nvSpPr>
          <p:cNvPr id="3" name="Content Placeholder 2"/>
          <p:cNvSpPr>
            <a:spLocks noGrp="1"/>
          </p:cNvSpPr>
          <p:nvPr>
            <p:ph idx="1"/>
          </p:nvPr>
        </p:nvSpPr>
        <p:spPr>
          <a:xfrm>
            <a:off x="1981200" y="1295401"/>
            <a:ext cx="8229600" cy="4952999"/>
          </a:xfrm>
        </p:spPr>
        <p:txBody>
          <a:bodyPr/>
          <a:lstStyle/>
          <a:p>
            <a:r>
              <a:rPr lang="en-US" dirty="0"/>
              <a:t>As we are aware, the character in java is in the form of </a:t>
            </a:r>
            <a:r>
              <a:rPr lang="en-US" dirty="0" err="1"/>
              <a:t>unicode</a:t>
            </a:r>
            <a:r>
              <a:rPr lang="en-US" dirty="0"/>
              <a:t>.</a:t>
            </a:r>
          </a:p>
          <a:p>
            <a:r>
              <a:rPr lang="en-US" dirty="0"/>
              <a:t>Character stream I/O automatically translates </a:t>
            </a:r>
            <a:r>
              <a:rPr lang="en-US" dirty="0" err="1"/>
              <a:t>unicode</a:t>
            </a:r>
            <a:r>
              <a:rPr lang="en-US" dirty="0"/>
              <a:t> to the local character set.</a:t>
            </a:r>
          </a:p>
          <a:p>
            <a:r>
              <a:rPr lang="en-US" dirty="0"/>
              <a:t>At the top of the hierarchy we have </a:t>
            </a:r>
            <a:r>
              <a:rPr lang="en-US" b="1" dirty="0">
                <a:latin typeface="Courier New" pitchFamily="49" charset="0"/>
                <a:cs typeface="Courier New" pitchFamily="49" charset="0"/>
              </a:rPr>
              <a:t>Reader</a:t>
            </a:r>
            <a:r>
              <a:rPr lang="en-US" dirty="0"/>
              <a:t> and </a:t>
            </a:r>
            <a:r>
              <a:rPr lang="en-US" b="1" dirty="0">
                <a:latin typeface="Courier New" pitchFamily="49" charset="0"/>
                <a:cs typeface="Courier New" pitchFamily="49" charset="0"/>
              </a:rPr>
              <a:t>Writer</a:t>
            </a:r>
            <a:r>
              <a:rPr lang="en-US" dirty="0"/>
              <a:t> abstract classes are provided</a:t>
            </a:r>
          </a:p>
          <a:p>
            <a:endParaRPr lang="en-US" dirty="0"/>
          </a:p>
          <a:p>
            <a:r>
              <a:rPr lang="en-US" i="1" dirty="0"/>
              <a:t>First we will explore Writer classes</a:t>
            </a:r>
          </a:p>
          <a:p>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10</a:t>
            </a:fld>
            <a:endParaRPr lang="en-US"/>
          </a:p>
        </p:txBody>
      </p:sp>
    </p:spTree>
    <p:extLst>
      <p:ext uri="{BB962C8B-B14F-4D97-AF65-F5344CB8AC3E}">
        <p14:creationId xmlns:p14="http://schemas.microsoft.com/office/powerpoint/2010/main" val="1103857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7170" name="Slide Number Placeholder 3"/>
          <p:cNvSpPr>
            <a:spLocks noGrp="1"/>
          </p:cNvSpPr>
          <p:nvPr>
            <p:ph type="sldNum" sz="quarter" idx="12"/>
          </p:nvPr>
        </p:nvSpPr>
        <p:spPr>
          <a:xfrm>
            <a:off x="8229600" y="6096000"/>
            <a:ext cx="2133600" cy="476250"/>
          </a:xfrm>
          <a:noFill/>
        </p:spPr>
        <p:txBody>
          <a:bodyPr/>
          <a:lstStyle/>
          <a:p>
            <a:fld id="{3D37302A-36D7-4F97-9B74-A4D76035C428}" type="slidenum">
              <a:rPr lang="en-US" smtClean="0">
                <a:latin typeface="Arial" charset="0"/>
              </a:rPr>
              <a:pPr/>
              <a:t>11</a:t>
            </a:fld>
            <a:endParaRPr lang="en-US">
              <a:latin typeface="Arial" charset="0"/>
            </a:endParaRPr>
          </a:p>
        </p:txBody>
      </p:sp>
      <p:sp>
        <p:nvSpPr>
          <p:cNvPr id="7171" name="Text Box 2"/>
          <p:cNvSpPr txBox="1">
            <a:spLocks noChangeArrowheads="1"/>
          </p:cNvSpPr>
          <p:nvPr/>
        </p:nvSpPr>
        <p:spPr bwMode="auto">
          <a:xfrm>
            <a:off x="1989138" y="1447800"/>
            <a:ext cx="1107996" cy="400110"/>
          </a:xfrm>
          <a:prstGeom prst="rect">
            <a:avLst/>
          </a:prstGeom>
          <a:noFill/>
          <a:ln w="9525">
            <a:solidFill>
              <a:schemeClr val="tx1"/>
            </a:solidFill>
            <a:miter lim="800000"/>
            <a:headEnd/>
            <a:tailEnd/>
          </a:ln>
        </p:spPr>
        <p:txBody>
          <a:bodyPr wrap="none">
            <a:spAutoFit/>
          </a:bodyPr>
          <a:lstStyle/>
          <a:p>
            <a:r>
              <a:rPr lang="en-US" sz="2000" b="1" i="1">
                <a:solidFill>
                  <a:srgbClr val="C00000"/>
                </a:solidFill>
                <a:latin typeface="Courier New" pitchFamily="49" charset="0"/>
              </a:rPr>
              <a:t>Writer</a:t>
            </a:r>
          </a:p>
        </p:txBody>
      </p:sp>
      <p:grpSp>
        <p:nvGrpSpPr>
          <p:cNvPr id="7172" name="Group 3"/>
          <p:cNvGrpSpPr>
            <a:grpSpLocks/>
          </p:cNvGrpSpPr>
          <p:nvPr/>
        </p:nvGrpSpPr>
        <p:grpSpPr bwMode="auto">
          <a:xfrm>
            <a:off x="2438400" y="1905000"/>
            <a:ext cx="304800" cy="228600"/>
            <a:chOff x="2640" y="1344"/>
            <a:chExt cx="192" cy="144"/>
          </a:xfrm>
        </p:grpSpPr>
        <p:sp>
          <p:nvSpPr>
            <p:cNvPr id="7191" name="Line 4"/>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7192" name="Line 5"/>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7193" name="Line 6"/>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7173" name="Text Box 7"/>
          <p:cNvSpPr txBox="1">
            <a:spLocks noChangeArrowheads="1"/>
          </p:cNvSpPr>
          <p:nvPr/>
        </p:nvSpPr>
        <p:spPr bwMode="auto">
          <a:xfrm>
            <a:off x="2895600" y="4479925"/>
            <a:ext cx="2339102"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BufferedWriter</a:t>
            </a:r>
          </a:p>
        </p:txBody>
      </p:sp>
      <p:sp>
        <p:nvSpPr>
          <p:cNvPr id="7174" name="Line 9"/>
          <p:cNvSpPr>
            <a:spLocks noChangeShapeType="1"/>
          </p:cNvSpPr>
          <p:nvPr/>
        </p:nvSpPr>
        <p:spPr bwMode="auto">
          <a:xfrm>
            <a:off x="2590800" y="2514600"/>
            <a:ext cx="304800" cy="0"/>
          </a:xfrm>
          <a:prstGeom prst="line">
            <a:avLst/>
          </a:prstGeom>
          <a:noFill/>
          <a:ln w="9525">
            <a:solidFill>
              <a:schemeClr val="tx1"/>
            </a:solidFill>
            <a:round/>
            <a:headEnd/>
            <a:tailEnd/>
          </a:ln>
        </p:spPr>
        <p:txBody>
          <a:bodyPr>
            <a:spAutoFit/>
          </a:bodyPr>
          <a:lstStyle/>
          <a:p>
            <a:endParaRPr lang="en-US" sz="2000"/>
          </a:p>
        </p:txBody>
      </p:sp>
      <p:sp>
        <p:nvSpPr>
          <p:cNvPr id="7175" name="Text Box 12"/>
          <p:cNvSpPr txBox="1">
            <a:spLocks noChangeArrowheads="1"/>
          </p:cNvSpPr>
          <p:nvPr/>
        </p:nvSpPr>
        <p:spPr bwMode="auto">
          <a:xfrm>
            <a:off x="2895600" y="3794125"/>
            <a:ext cx="3513138" cy="400110"/>
          </a:xfrm>
          <a:prstGeom prst="rect">
            <a:avLst/>
          </a:prstGeom>
          <a:noFill/>
          <a:ln w="9525">
            <a:solidFill>
              <a:schemeClr val="tx1"/>
            </a:solidFill>
            <a:miter lim="800000"/>
            <a:headEnd/>
            <a:tailEnd/>
          </a:ln>
        </p:spPr>
        <p:txBody>
          <a:bodyPr>
            <a:spAutoFit/>
          </a:bodyPr>
          <a:lstStyle/>
          <a:p>
            <a:r>
              <a:rPr lang="en-US" sz="2000" b="1">
                <a:latin typeface="Courier New" pitchFamily="49" charset="0"/>
              </a:rPr>
              <a:t>OutputStreamWriter</a:t>
            </a:r>
          </a:p>
        </p:txBody>
      </p:sp>
      <p:sp>
        <p:nvSpPr>
          <p:cNvPr id="7176" name="Text Box 13"/>
          <p:cNvSpPr txBox="1">
            <a:spLocks noChangeArrowheads="1"/>
          </p:cNvSpPr>
          <p:nvPr/>
        </p:nvSpPr>
        <p:spPr bwMode="auto">
          <a:xfrm>
            <a:off x="7315200" y="3794125"/>
            <a:ext cx="2057400" cy="400110"/>
          </a:xfrm>
          <a:prstGeom prst="rect">
            <a:avLst/>
          </a:prstGeom>
          <a:noFill/>
          <a:ln w="9525">
            <a:solidFill>
              <a:schemeClr val="tx1"/>
            </a:solidFill>
            <a:miter lim="800000"/>
            <a:headEnd/>
            <a:tailEnd/>
          </a:ln>
        </p:spPr>
        <p:txBody>
          <a:bodyPr>
            <a:spAutoFit/>
          </a:bodyPr>
          <a:lstStyle/>
          <a:p>
            <a:r>
              <a:rPr lang="en-US" sz="2000" b="1">
                <a:latin typeface="Courier New" pitchFamily="49" charset="0"/>
              </a:rPr>
              <a:t>FileWriter</a:t>
            </a:r>
          </a:p>
        </p:txBody>
      </p:sp>
      <p:grpSp>
        <p:nvGrpSpPr>
          <p:cNvPr id="7177" name="Group 14"/>
          <p:cNvGrpSpPr>
            <a:grpSpLocks/>
          </p:cNvGrpSpPr>
          <p:nvPr/>
        </p:nvGrpSpPr>
        <p:grpSpPr bwMode="auto">
          <a:xfrm>
            <a:off x="6400800" y="3956050"/>
            <a:ext cx="228600" cy="152400"/>
            <a:chOff x="2352" y="1728"/>
            <a:chExt cx="144" cy="96"/>
          </a:xfrm>
        </p:grpSpPr>
        <p:sp>
          <p:nvSpPr>
            <p:cNvPr id="7188" name="Line 15"/>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7189" name="Line 16"/>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7190" name="Line 17"/>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7178" name="Line 18"/>
          <p:cNvSpPr>
            <a:spLocks noChangeShapeType="1"/>
          </p:cNvSpPr>
          <p:nvPr/>
        </p:nvSpPr>
        <p:spPr bwMode="auto">
          <a:xfrm>
            <a:off x="6629401" y="4022725"/>
            <a:ext cx="677863" cy="0"/>
          </a:xfrm>
          <a:prstGeom prst="line">
            <a:avLst/>
          </a:prstGeom>
          <a:noFill/>
          <a:ln w="9525">
            <a:solidFill>
              <a:schemeClr val="tx1"/>
            </a:solidFill>
            <a:round/>
            <a:headEnd/>
            <a:tailEnd/>
          </a:ln>
        </p:spPr>
        <p:txBody>
          <a:bodyPr>
            <a:spAutoFit/>
          </a:bodyPr>
          <a:lstStyle/>
          <a:p>
            <a:endParaRPr lang="en-US" sz="2000"/>
          </a:p>
        </p:txBody>
      </p:sp>
      <p:sp>
        <p:nvSpPr>
          <p:cNvPr id="7179" name="Line 19"/>
          <p:cNvSpPr>
            <a:spLocks noChangeShapeType="1"/>
          </p:cNvSpPr>
          <p:nvPr/>
        </p:nvSpPr>
        <p:spPr bwMode="auto">
          <a:xfrm>
            <a:off x="2590800" y="3962400"/>
            <a:ext cx="304800" cy="0"/>
          </a:xfrm>
          <a:prstGeom prst="line">
            <a:avLst/>
          </a:prstGeom>
          <a:noFill/>
          <a:ln w="9525">
            <a:solidFill>
              <a:schemeClr val="tx1"/>
            </a:solidFill>
            <a:round/>
            <a:headEnd/>
            <a:tailEnd/>
          </a:ln>
        </p:spPr>
        <p:txBody>
          <a:bodyPr>
            <a:spAutoFit/>
          </a:bodyPr>
          <a:lstStyle/>
          <a:p>
            <a:endParaRPr lang="en-US" sz="2000"/>
          </a:p>
        </p:txBody>
      </p:sp>
      <p:sp>
        <p:nvSpPr>
          <p:cNvPr id="7180" name="Rectangle 20"/>
          <p:cNvSpPr>
            <a:spLocks noChangeArrowheads="1"/>
          </p:cNvSpPr>
          <p:nvPr/>
        </p:nvSpPr>
        <p:spPr bwMode="auto">
          <a:xfrm>
            <a:off x="1828800" y="-152400"/>
            <a:ext cx="8305800" cy="1143000"/>
          </a:xfrm>
          <a:prstGeom prst="rect">
            <a:avLst/>
          </a:prstGeom>
          <a:noFill/>
          <a:ln w="9525">
            <a:noFill/>
            <a:miter lim="800000"/>
            <a:headEnd/>
            <a:tailEnd/>
          </a:ln>
        </p:spPr>
        <p:txBody>
          <a:bodyPr anchor="ctr"/>
          <a:lstStyle/>
          <a:p>
            <a:r>
              <a:rPr lang="en-US" sz="3600" b="1" dirty="0">
                <a:solidFill>
                  <a:schemeClr val="bg1"/>
                </a:solidFill>
              </a:rPr>
              <a:t>Hierarchy of character stream writer</a:t>
            </a:r>
          </a:p>
        </p:txBody>
      </p:sp>
      <p:cxnSp>
        <p:nvCxnSpPr>
          <p:cNvPr id="7181" name="Straight Connector 22"/>
          <p:cNvCxnSpPr>
            <a:cxnSpLocks noChangeShapeType="1"/>
          </p:cNvCxnSpPr>
          <p:nvPr/>
        </p:nvCxnSpPr>
        <p:spPr bwMode="auto">
          <a:xfrm rot="5400000">
            <a:off x="1068388" y="3657600"/>
            <a:ext cx="3046412" cy="1588"/>
          </a:xfrm>
          <a:prstGeom prst="line">
            <a:avLst/>
          </a:prstGeom>
          <a:noFill/>
          <a:ln w="9525" algn="ctr">
            <a:solidFill>
              <a:schemeClr val="tx1"/>
            </a:solidFill>
            <a:round/>
            <a:headEnd/>
            <a:tailEnd/>
          </a:ln>
        </p:spPr>
      </p:cxnSp>
      <p:sp>
        <p:nvSpPr>
          <p:cNvPr id="7182" name="Line 19"/>
          <p:cNvSpPr>
            <a:spLocks noChangeShapeType="1"/>
          </p:cNvSpPr>
          <p:nvPr/>
        </p:nvSpPr>
        <p:spPr bwMode="auto">
          <a:xfrm>
            <a:off x="2590800" y="5197475"/>
            <a:ext cx="304800" cy="0"/>
          </a:xfrm>
          <a:prstGeom prst="line">
            <a:avLst/>
          </a:prstGeom>
          <a:noFill/>
          <a:ln w="9525">
            <a:solidFill>
              <a:schemeClr val="tx1"/>
            </a:solidFill>
            <a:round/>
            <a:headEnd/>
            <a:tailEnd/>
          </a:ln>
        </p:spPr>
        <p:txBody>
          <a:bodyPr>
            <a:spAutoFit/>
          </a:bodyPr>
          <a:lstStyle/>
          <a:p>
            <a:endParaRPr lang="en-US" sz="2000"/>
          </a:p>
        </p:txBody>
      </p:sp>
      <p:sp>
        <p:nvSpPr>
          <p:cNvPr id="7183" name="TextBox 25"/>
          <p:cNvSpPr txBox="1">
            <a:spLocks noChangeArrowheads="1"/>
          </p:cNvSpPr>
          <p:nvPr/>
        </p:nvSpPr>
        <p:spPr bwMode="auto">
          <a:xfrm>
            <a:off x="2895600" y="5029200"/>
            <a:ext cx="360996" cy="400110"/>
          </a:xfrm>
          <a:prstGeom prst="rect">
            <a:avLst/>
          </a:prstGeom>
          <a:noFill/>
          <a:ln w="9525">
            <a:noFill/>
            <a:miter lim="800000"/>
            <a:headEnd/>
            <a:tailEnd/>
          </a:ln>
        </p:spPr>
        <p:txBody>
          <a:bodyPr wrap="none">
            <a:spAutoFit/>
          </a:bodyPr>
          <a:lstStyle/>
          <a:p>
            <a:r>
              <a:rPr lang="en-US" sz="2000"/>
              <a:t>…</a:t>
            </a:r>
            <a:endParaRPr lang="en-IN" sz="2000"/>
          </a:p>
        </p:txBody>
      </p:sp>
      <p:sp>
        <p:nvSpPr>
          <p:cNvPr id="7184" name="Text Box 10"/>
          <p:cNvSpPr txBox="1">
            <a:spLocks noChangeArrowheads="1"/>
          </p:cNvSpPr>
          <p:nvPr/>
        </p:nvSpPr>
        <p:spPr bwMode="auto">
          <a:xfrm>
            <a:off x="2895600" y="2438400"/>
            <a:ext cx="2492990"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CharArrayWriter</a:t>
            </a:r>
            <a:endParaRPr lang="en-US" sz="2000" b="1" dirty="0">
              <a:latin typeface="Courier New" pitchFamily="49" charset="0"/>
            </a:endParaRPr>
          </a:p>
        </p:txBody>
      </p:sp>
      <p:sp>
        <p:nvSpPr>
          <p:cNvPr id="7185" name="Line 19"/>
          <p:cNvSpPr>
            <a:spLocks noChangeShapeType="1"/>
          </p:cNvSpPr>
          <p:nvPr/>
        </p:nvSpPr>
        <p:spPr bwMode="auto">
          <a:xfrm>
            <a:off x="2590800" y="4648200"/>
            <a:ext cx="304800" cy="0"/>
          </a:xfrm>
          <a:prstGeom prst="line">
            <a:avLst/>
          </a:prstGeom>
          <a:noFill/>
          <a:ln w="9525">
            <a:solidFill>
              <a:schemeClr val="tx1"/>
            </a:solidFill>
            <a:round/>
            <a:headEnd/>
            <a:tailEnd/>
          </a:ln>
        </p:spPr>
        <p:txBody>
          <a:bodyPr>
            <a:spAutoFit/>
          </a:bodyPr>
          <a:lstStyle/>
          <a:p>
            <a:endParaRPr lang="en-US" sz="2000"/>
          </a:p>
        </p:txBody>
      </p:sp>
      <p:sp>
        <p:nvSpPr>
          <p:cNvPr id="7186" name="Line 9"/>
          <p:cNvSpPr>
            <a:spLocks noChangeShapeType="1"/>
          </p:cNvSpPr>
          <p:nvPr/>
        </p:nvSpPr>
        <p:spPr bwMode="auto">
          <a:xfrm>
            <a:off x="2590800" y="3276600"/>
            <a:ext cx="381000" cy="0"/>
          </a:xfrm>
          <a:prstGeom prst="line">
            <a:avLst/>
          </a:prstGeom>
          <a:noFill/>
          <a:ln w="9525">
            <a:solidFill>
              <a:schemeClr val="tx1"/>
            </a:solidFill>
            <a:round/>
            <a:headEnd/>
            <a:tailEnd/>
          </a:ln>
        </p:spPr>
        <p:txBody>
          <a:bodyPr wrap="square">
            <a:spAutoFit/>
          </a:bodyPr>
          <a:lstStyle/>
          <a:p>
            <a:endParaRPr lang="en-US" sz="2000"/>
          </a:p>
        </p:txBody>
      </p:sp>
      <p:sp>
        <p:nvSpPr>
          <p:cNvPr id="7187" name="Text Box 10"/>
          <p:cNvSpPr txBox="1">
            <a:spLocks noChangeArrowheads="1"/>
          </p:cNvSpPr>
          <p:nvPr/>
        </p:nvSpPr>
        <p:spPr bwMode="auto">
          <a:xfrm>
            <a:off x="2971801" y="3038475"/>
            <a:ext cx="2031325" cy="400110"/>
          </a:xfrm>
          <a:prstGeom prst="rect">
            <a:avLst/>
          </a:prstGeom>
          <a:noFill/>
          <a:ln w="9525">
            <a:solidFill>
              <a:schemeClr val="tx1"/>
            </a:solidFill>
            <a:miter lim="800000"/>
            <a:headEnd/>
            <a:tailEnd/>
          </a:ln>
        </p:spPr>
        <p:txBody>
          <a:bodyPr wrap="none">
            <a:spAutoFit/>
          </a:bodyPr>
          <a:lstStyle/>
          <a:p>
            <a:r>
              <a:rPr lang="en-US" sz="2000" b="1" dirty="0">
                <a:latin typeface="Courier New" pitchFamily="49" charset="0"/>
              </a:rPr>
              <a:t>StringWriter</a:t>
            </a:r>
          </a:p>
        </p:txBody>
      </p:sp>
    </p:spTree>
    <p:extLst>
      <p:ext uri="{BB962C8B-B14F-4D97-AF65-F5344CB8AC3E}">
        <p14:creationId xmlns:p14="http://schemas.microsoft.com/office/powerpoint/2010/main" val="3200714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8195" name="Rectangle 2"/>
          <p:cNvSpPr>
            <a:spLocks noGrp="1" noChangeArrowheads="1"/>
          </p:cNvSpPr>
          <p:nvPr>
            <p:ph type="title"/>
          </p:nvPr>
        </p:nvSpPr>
        <p:spPr>
          <a:xfrm>
            <a:off x="1828800" y="0"/>
            <a:ext cx="7772400" cy="1143000"/>
          </a:xfrm>
        </p:spPr>
        <p:txBody>
          <a:bodyPr/>
          <a:lstStyle/>
          <a:p>
            <a:r>
              <a:rPr lang="en-US" sz="4000" dirty="0">
                <a:latin typeface="Courier New" pitchFamily="49" charset="0"/>
                <a:cs typeface="Courier New" pitchFamily="49" charset="0"/>
              </a:rPr>
              <a:t>Writer</a:t>
            </a:r>
          </a:p>
        </p:txBody>
      </p:sp>
      <p:sp>
        <p:nvSpPr>
          <p:cNvPr id="8196" name="Rectangle 3"/>
          <p:cNvSpPr>
            <a:spLocks noGrp="1" noChangeArrowheads="1"/>
          </p:cNvSpPr>
          <p:nvPr>
            <p:ph idx="1"/>
          </p:nvPr>
        </p:nvSpPr>
        <p:spPr>
          <a:xfrm>
            <a:off x="1600200" y="1143000"/>
            <a:ext cx="8915400" cy="4800600"/>
          </a:xfrm>
        </p:spPr>
        <p:txBody>
          <a:bodyPr>
            <a:normAutofit/>
          </a:bodyPr>
          <a:lstStyle/>
          <a:p>
            <a:pPr>
              <a:lnSpc>
                <a:spcPct val="90000"/>
              </a:lnSpc>
              <a:buFontTx/>
              <a:buNone/>
            </a:pPr>
            <a:r>
              <a:rPr lang="en-US" b="1" dirty="0">
                <a:solidFill>
                  <a:srgbClr val="000000"/>
                </a:solidFill>
                <a:latin typeface="Courier New" pitchFamily="49" charset="0"/>
              </a:rPr>
              <a:t>void write(char[] </a:t>
            </a:r>
            <a:r>
              <a:rPr lang="en-US" b="1" dirty="0" err="1">
                <a:solidFill>
                  <a:srgbClr val="000000"/>
                </a:solidFill>
                <a:latin typeface="Courier New" pitchFamily="49" charset="0"/>
              </a:rPr>
              <a:t>cbuf</a:t>
            </a:r>
            <a:r>
              <a:rPr lang="en-US" b="1" dirty="0">
                <a:solidFill>
                  <a:srgbClr val="000000"/>
                </a:solidFill>
                <a:latin typeface="Courier New" pitchFamily="49" charset="0"/>
              </a:rPr>
              <a:t>) </a:t>
            </a:r>
          </a:p>
          <a:p>
            <a:pPr>
              <a:lnSpc>
                <a:spcPct val="90000"/>
              </a:lnSpc>
              <a:buFontTx/>
              <a:buNone/>
            </a:pPr>
            <a:r>
              <a:rPr lang="en-US" b="1" dirty="0">
                <a:solidFill>
                  <a:srgbClr val="000000"/>
                </a:solidFill>
                <a:latin typeface="Courier New" pitchFamily="49" charset="0"/>
              </a:rPr>
              <a:t>void write(char[] </a:t>
            </a:r>
            <a:r>
              <a:rPr lang="en-US" b="1" dirty="0" err="1">
                <a:solidFill>
                  <a:srgbClr val="000000"/>
                </a:solidFill>
                <a:latin typeface="Courier New" pitchFamily="49" charset="0"/>
              </a:rPr>
              <a:t>cbuf</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off,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len</a:t>
            </a:r>
            <a:r>
              <a:rPr lang="en-US" b="1" dirty="0">
                <a:solidFill>
                  <a:srgbClr val="000000"/>
                </a:solidFill>
                <a:latin typeface="Courier New" pitchFamily="49" charset="0"/>
              </a:rPr>
              <a:t>)</a:t>
            </a:r>
          </a:p>
          <a:p>
            <a:pPr>
              <a:lnSpc>
                <a:spcPct val="90000"/>
              </a:lnSpc>
              <a:buFontTx/>
              <a:buNone/>
            </a:pPr>
            <a:r>
              <a:rPr lang="en-US" b="1" dirty="0">
                <a:solidFill>
                  <a:srgbClr val="000000"/>
                </a:solidFill>
                <a:latin typeface="Courier New" pitchFamily="49" charset="0"/>
              </a:rPr>
              <a:t>void write(String </a:t>
            </a:r>
            <a:r>
              <a:rPr lang="en-US" b="1" dirty="0" err="1">
                <a:solidFill>
                  <a:srgbClr val="000000"/>
                </a:solidFill>
                <a:latin typeface="Courier New" pitchFamily="49" charset="0"/>
              </a:rPr>
              <a:t>str</a:t>
            </a:r>
            <a:r>
              <a:rPr lang="en-US" b="1" dirty="0">
                <a:solidFill>
                  <a:srgbClr val="000000"/>
                </a:solidFill>
                <a:latin typeface="Courier New" pitchFamily="49" charset="0"/>
              </a:rPr>
              <a:t>)  </a:t>
            </a:r>
          </a:p>
          <a:p>
            <a:pPr>
              <a:lnSpc>
                <a:spcPct val="90000"/>
              </a:lnSpc>
              <a:buFontTx/>
              <a:buNone/>
            </a:pPr>
            <a:r>
              <a:rPr lang="en-US" b="1" dirty="0">
                <a:solidFill>
                  <a:srgbClr val="000000"/>
                </a:solidFill>
                <a:latin typeface="Courier New" pitchFamily="49" charset="0"/>
              </a:rPr>
              <a:t>void write(String </a:t>
            </a:r>
            <a:r>
              <a:rPr lang="en-US" b="1" dirty="0" err="1">
                <a:solidFill>
                  <a:srgbClr val="000000"/>
                </a:solidFill>
                <a:latin typeface="Courier New" pitchFamily="49" charset="0"/>
              </a:rPr>
              <a:t>str</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off,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len</a:t>
            </a:r>
            <a:r>
              <a:rPr lang="en-US" b="1" dirty="0">
                <a:solidFill>
                  <a:srgbClr val="000000"/>
                </a:solidFill>
                <a:latin typeface="Courier New" pitchFamily="49" charset="0"/>
              </a:rPr>
              <a:t>)</a:t>
            </a:r>
          </a:p>
          <a:p>
            <a:pPr>
              <a:lnSpc>
                <a:spcPct val="90000"/>
              </a:lnSpc>
              <a:buFontTx/>
              <a:buNone/>
            </a:pPr>
            <a:r>
              <a:rPr lang="en-US" b="1" dirty="0">
                <a:solidFill>
                  <a:srgbClr val="000000"/>
                </a:solidFill>
                <a:latin typeface="Courier New" pitchFamily="49" charset="0"/>
              </a:rPr>
              <a:t>void write(</a:t>
            </a:r>
            <a:r>
              <a:rPr lang="en-US" b="1" dirty="0" err="1">
                <a:solidFill>
                  <a:srgbClr val="000000"/>
                </a:solidFill>
                <a:latin typeface="Courier New" pitchFamily="49" charset="0"/>
              </a:rPr>
              <a:t>int</a:t>
            </a:r>
            <a:r>
              <a:rPr lang="en-US" b="1" dirty="0">
                <a:solidFill>
                  <a:srgbClr val="000000"/>
                </a:solidFill>
                <a:latin typeface="Courier New" pitchFamily="49" charset="0"/>
              </a:rPr>
              <a:t> c) </a:t>
            </a:r>
          </a:p>
          <a:p>
            <a:pPr>
              <a:lnSpc>
                <a:spcPct val="90000"/>
              </a:lnSpc>
              <a:buFontTx/>
              <a:buNone/>
            </a:pPr>
            <a:r>
              <a:rPr lang="en-US" b="1" dirty="0">
                <a:solidFill>
                  <a:srgbClr val="000000"/>
                </a:solidFill>
                <a:latin typeface="Courier New" pitchFamily="49" charset="0"/>
              </a:rPr>
              <a:t>void close() </a:t>
            </a:r>
          </a:p>
          <a:p>
            <a:pPr>
              <a:lnSpc>
                <a:spcPct val="90000"/>
              </a:lnSpc>
              <a:buFontTx/>
              <a:buNone/>
            </a:pPr>
            <a:r>
              <a:rPr lang="en-US" b="1" dirty="0">
                <a:solidFill>
                  <a:srgbClr val="000000"/>
                </a:solidFill>
                <a:latin typeface="Courier New" pitchFamily="49" charset="0"/>
              </a:rPr>
              <a:t>void flush()</a:t>
            </a:r>
            <a:r>
              <a:rPr lang="en-US" dirty="0">
                <a:solidFill>
                  <a:srgbClr val="000000"/>
                </a:solidFill>
                <a:latin typeface="Courier New" pitchFamily="49" charset="0"/>
              </a:rPr>
              <a:t> </a:t>
            </a:r>
          </a:p>
          <a:p>
            <a:pPr>
              <a:lnSpc>
                <a:spcPct val="90000"/>
              </a:lnSpc>
              <a:buFontTx/>
              <a:buNone/>
            </a:pPr>
            <a:endParaRPr lang="en-US" dirty="0">
              <a:solidFill>
                <a:srgbClr val="000000"/>
              </a:solidFill>
              <a:latin typeface="Courier New" pitchFamily="49" charset="0"/>
            </a:endParaRPr>
          </a:p>
          <a:p>
            <a:r>
              <a:rPr lang="en-US" dirty="0"/>
              <a:t>It is an abstract class for writing to character streams. Methods are to write or append a character or character array or strings and flush.</a:t>
            </a:r>
          </a:p>
          <a:p>
            <a:r>
              <a:rPr lang="en-US" dirty="0"/>
              <a:t>All the methods throw </a:t>
            </a:r>
            <a:r>
              <a:rPr lang="en-US" b="1" dirty="0">
                <a:solidFill>
                  <a:srgbClr val="000000"/>
                </a:solidFill>
                <a:latin typeface="Courier New" pitchFamily="49" charset="0"/>
              </a:rPr>
              <a:t>IOException</a:t>
            </a:r>
            <a:r>
              <a:rPr lang="en-US" dirty="0"/>
              <a:t>.</a:t>
            </a:r>
          </a:p>
          <a:p>
            <a:pPr>
              <a:lnSpc>
                <a:spcPct val="90000"/>
              </a:lnSpc>
              <a:buFontTx/>
              <a:buNone/>
            </a:pPr>
            <a:endParaRPr lang="en-US" dirty="0">
              <a:solidFill>
                <a:srgbClr val="000000"/>
              </a:solidFill>
              <a:latin typeface="Courier New" pitchFamily="49" charset="0"/>
            </a:endParaRPr>
          </a:p>
        </p:txBody>
      </p:sp>
      <p:sp>
        <p:nvSpPr>
          <p:cNvPr id="8194" name="Slide Number Placeholder 5"/>
          <p:cNvSpPr>
            <a:spLocks noGrp="1"/>
          </p:cNvSpPr>
          <p:nvPr>
            <p:ph type="sldNum" sz="quarter" idx="12"/>
          </p:nvPr>
        </p:nvSpPr>
        <p:spPr>
          <a:xfrm>
            <a:off x="8077200" y="6245225"/>
            <a:ext cx="2133600" cy="476250"/>
          </a:xfrm>
          <a:noFill/>
        </p:spPr>
        <p:txBody>
          <a:bodyPr/>
          <a:lstStyle/>
          <a:p>
            <a:fld id="{ADAD43BC-870D-45E5-98D6-B84AED97E4AA}" type="slidenum">
              <a:rPr lang="en-US" smtClean="0">
                <a:latin typeface="Arial" charset="0"/>
              </a:rPr>
              <a:pPr/>
              <a:t>12</a:t>
            </a:fld>
            <a:endParaRPr lang="en-US">
              <a:latin typeface="Arial" charset="0"/>
            </a:endParaRPr>
          </a:p>
        </p:txBody>
      </p:sp>
    </p:spTree>
    <p:extLst>
      <p:ext uri="{BB962C8B-B14F-4D97-AF65-F5344CB8AC3E}">
        <p14:creationId xmlns:p14="http://schemas.microsoft.com/office/powerpoint/2010/main" val="42942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11268" name="Rectangle 2"/>
          <p:cNvSpPr>
            <a:spLocks noGrp="1" noChangeArrowheads="1"/>
          </p:cNvSpPr>
          <p:nvPr>
            <p:ph type="title"/>
          </p:nvPr>
        </p:nvSpPr>
        <p:spPr>
          <a:xfrm>
            <a:off x="1981200" y="0"/>
            <a:ext cx="8229600" cy="838200"/>
          </a:xfrm>
        </p:spPr>
        <p:txBody>
          <a:bodyPr/>
          <a:lstStyle/>
          <a:p>
            <a:pPr eaLnBrk="1" hangingPunct="1"/>
            <a:r>
              <a:rPr lang="en-US" sz="4000" dirty="0" err="1">
                <a:latin typeface="Courier New" pitchFamily="49" charset="0"/>
                <a:cs typeface="Courier New" pitchFamily="49" charset="0"/>
              </a:rPr>
              <a:t>FileWriter</a:t>
            </a:r>
            <a:endParaRPr lang="en-US" sz="4000" dirty="0">
              <a:latin typeface="Courier New" pitchFamily="49" charset="0"/>
              <a:cs typeface="Courier New" pitchFamily="49" charset="0"/>
            </a:endParaRPr>
          </a:p>
        </p:txBody>
      </p:sp>
      <p:sp>
        <p:nvSpPr>
          <p:cNvPr id="11266" name="Rectangle 3"/>
          <p:cNvSpPr>
            <a:spLocks noGrp="1" noChangeArrowheads="1"/>
          </p:cNvSpPr>
          <p:nvPr>
            <p:ph idx="1"/>
          </p:nvPr>
        </p:nvSpPr>
        <p:spPr>
          <a:xfrm>
            <a:off x="1828800" y="1066800"/>
            <a:ext cx="8534400" cy="5181600"/>
          </a:xfrm>
        </p:spPr>
        <p:txBody>
          <a:bodyPr>
            <a:normAutofit lnSpcReduction="10000"/>
          </a:bodyPr>
          <a:lstStyle/>
          <a:p>
            <a:pPr marL="0" indent="0">
              <a:buNone/>
            </a:pPr>
            <a:r>
              <a:rPr lang="en-US" b="1" dirty="0" err="1">
                <a:solidFill>
                  <a:srgbClr val="000000"/>
                </a:solidFill>
                <a:latin typeface="Courier New" pitchFamily="49" charset="0"/>
              </a:rPr>
              <a:t>FileWriter</a:t>
            </a:r>
            <a:r>
              <a:rPr lang="en-US" dirty="0"/>
              <a:t> inherits from </a:t>
            </a:r>
            <a:r>
              <a:rPr lang="en-US" b="1" dirty="0" err="1">
                <a:solidFill>
                  <a:srgbClr val="000000"/>
                </a:solidFill>
                <a:latin typeface="Courier New" pitchFamily="49" charset="0"/>
              </a:rPr>
              <a:t>OutputStreamWriter</a:t>
            </a:r>
            <a:r>
              <a:rPr lang="en-US" b="1" dirty="0">
                <a:solidFill>
                  <a:srgbClr val="000000"/>
                </a:solidFill>
                <a:latin typeface="Courier New" pitchFamily="49" charset="0"/>
              </a:rPr>
              <a:t>.</a:t>
            </a:r>
          </a:p>
          <a:p>
            <a:pPr marL="0" indent="0">
              <a:buNone/>
            </a:pPr>
            <a:r>
              <a:rPr lang="en-US" dirty="0"/>
              <a:t>Constructors:</a:t>
            </a:r>
          </a:p>
          <a:p>
            <a:pPr marL="0" indent="0"/>
            <a:r>
              <a:rPr lang="en-US" b="1" dirty="0" err="1">
                <a:solidFill>
                  <a:srgbClr val="000000"/>
                </a:solidFill>
                <a:latin typeface="Courier New" pitchFamily="49" charset="0"/>
              </a:rPr>
              <a:t>FileWriter</a:t>
            </a:r>
            <a:r>
              <a:rPr lang="en-US" b="1" dirty="0">
                <a:solidFill>
                  <a:srgbClr val="000000"/>
                </a:solidFill>
                <a:latin typeface="Courier New" pitchFamily="49" charset="0"/>
              </a:rPr>
              <a:t>(File </a:t>
            </a:r>
            <a:r>
              <a:rPr lang="en-US" b="1" dirty="0" err="1">
                <a:solidFill>
                  <a:srgbClr val="000000"/>
                </a:solidFill>
                <a:latin typeface="Courier New" pitchFamily="49" charset="0"/>
              </a:rPr>
              <a:t>file</a:t>
            </a:r>
            <a:r>
              <a:rPr lang="en-US" b="1" dirty="0">
                <a:solidFill>
                  <a:srgbClr val="000000"/>
                </a:solidFill>
                <a:latin typeface="Courier New" pitchFamily="49" charset="0"/>
              </a:rPr>
              <a:t>) </a:t>
            </a:r>
          </a:p>
          <a:p>
            <a:pPr marL="0" indent="0"/>
            <a:r>
              <a:rPr lang="en-US" b="1" dirty="0" err="1">
                <a:solidFill>
                  <a:srgbClr val="000000"/>
                </a:solidFill>
                <a:latin typeface="Courier New" pitchFamily="49" charset="0"/>
              </a:rPr>
              <a:t>FileWriter</a:t>
            </a:r>
            <a:r>
              <a:rPr lang="en-US" b="1" dirty="0">
                <a:solidFill>
                  <a:srgbClr val="000000"/>
                </a:solidFill>
                <a:latin typeface="Courier New" pitchFamily="49" charset="0"/>
              </a:rPr>
              <a:t>(String </a:t>
            </a:r>
            <a:r>
              <a:rPr lang="en-US" b="1" dirty="0" err="1">
                <a:solidFill>
                  <a:srgbClr val="000000"/>
                </a:solidFill>
                <a:latin typeface="Courier New" pitchFamily="49" charset="0"/>
              </a:rPr>
              <a:t>fileName</a:t>
            </a:r>
            <a:r>
              <a:rPr lang="en-US" b="1" dirty="0">
                <a:solidFill>
                  <a:srgbClr val="000000"/>
                </a:solidFill>
                <a:latin typeface="Courier New" pitchFamily="49" charset="0"/>
              </a:rPr>
              <a:t>)</a:t>
            </a:r>
          </a:p>
          <a:p>
            <a:pPr marL="0" indent="0">
              <a:buNone/>
            </a:pPr>
            <a:r>
              <a:rPr lang="en-US" dirty="0"/>
              <a:t>Creates an instance of </a:t>
            </a:r>
            <a:r>
              <a:rPr lang="en-US" b="1" dirty="0" err="1">
                <a:solidFill>
                  <a:srgbClr val="000000"/>
                </a:solidFill>
                <a:latin typeface="Courier New" pitchFamily="49" charset="0"/>
              </a:rPr>
              <a:t>FileWriter</a:t>
            </a:r>
            <a:r>
              <a:rPr lang="en-US" b="1" dirty="0">
                <a:solidFill>
                  <a:srgbClr val="000000"/>
                </a:solidFill>
                <a:latin typeface="Courier New" pitchFamily="49" charset="0"/>
              </a:rPr>
              <a:t> </a:t>
            </a:r>
            <a:r>
              <a:rPr lang="en-US" dirty="0"/>
              <a:t>and also the file if it does not exist. If it exists it overwrites. </a:t>
            </a:r>
          </a:p>
          <a:p>
            <a:pPr marL="0" indent="0">
              <a:buNone/>
            </a:pPr>
            <a:r>
              <a:rPr lang="en-US" dirty="0"/>
              <a:t>If the file exists but is a directory rather than a regular file </a:t>
            </a:r>
            <a:r>
              <a:rPr lang="en-US" b="1" dirty="0">
                <a:solidFill>
                  <a:srgbClr val="000000"/>
                </a:solidFill>
                <a:latin typeface="Courier New" pitchFamily="49" charset="0"/>
              </a:rPr>
              <a:t>IOException</a:t>
            </a:r>
            <a:r>
              <a:rPr lang="en-US" dirty="0"/>
              <a:t> is thrown</a:t>
            </a:r>
          </a:p>
          <a:p>
            <a:pPr marL="457200" indent="-457200"/>
            <a:r>
              <a:rPr lang="en-US" b="1" dirty="0" err="1">
                <a:solidFill>
                  <a:srgbClr val="000000"/>
                </a:solidFill>
                <a:latin typeface="Courier New" pitchFamily="49" charset="0"/>
              </a:rPr>
              <a:t>FileWriter</a:t>
            </a:r>
            <a:r>
              <a:rPr lang="en-US" b="1" dirty="0">
                <a:solidFill>
                  <a:srgbClr val="000000"/>
                </a:solidFill>
                <a:latin typeface="Courier New" pitchFamily="49" charset="0"/>
              </a:rPr>
              <a:t>(File </a:t>
            </a:r>
            <a:r>
              <a:rPr lang="en-US" b="1" dirty="0" err="1">
                <a:solidFill>
                  <a:srgbClr val="000000"/>
                </a:solidFill>
                <a:latin typeface="Courier New" pitchFamily="49" charset="0"/>
              </a:rPr>
              <a:t>file</a:t>
            </a:r>
            <a:r>
              <a:rPr lang="en-US" b="1" dirty="0">
                <a:solidFill>
                  <a:srgbClr val="000000"/>
                </a:solidFill>
                <a:latin typeface="Courier New" pitchFamily="49" charset="0"/>
              </a:rPr>
              <a:t>, boolean append) </a:t>
            </a:r>
          </a:p>
          <a:p>
            <a:pPr marL="457200" indent="-457200"/>
            <a:r>
              <a:rPr lang="en-US" b="1" dirty="0" err="1">
                <a:solidFill>
                  <a:srgbClr val="000000"/>
                </a:solidFill>
                <a:latin typeface="Courier New" pitchFamily="49" charset="0"/>
              </a:rPr>
              <a:t>FileWriter</a:t>
            </a:r>
            <a:r>
              <a:rPr lang="en-US" b="1" dirty="0">
                <a:solidFill>
                  <a:srgbClr val="000000"/>
                </a:solidFill>
                <a:latin typeface="Courier New" pitchFamily="49" charset="0"/>
              </a:rPr>
              <a:t>(String </a:t>
            </a:r>
            <a:r>
              <a:rPr lang="en-US" b="1" dirty="0" err="1">
                <a:solidFill>
                  <a:srgbClr val="000000"/>
                </a:solidFill>
                <a:latin typeface="Courier New" pitchFamily="49" charset="0"/>
              </a:rPr>
              <a:t>fileName</a:t>
            </a:r>
            <a:r>
              <a:rPr lang="en-US" b="1" dirty="0">
                <a:solidFill>
                  <a:srgbClr val="000000"/>
                </a:solidFill>
                <a:latin typeface="Courier New" pitchFamily="49" charset="0"/>
              </a:rPr>
              <a:t>, boolean append)</a:t>
            </a:r>
          </a:p>
          <a:p>
            <a:pPr marL="0" indent="0">
              <a:buNone/>
            </a:pPr>
            <a:r>
              <a:rPr lang="en-US" dirty="0"/>
              <a:t>Provide same functionalities as that of the previous constructor, if </a:t>
            </a:r>
            <a:r>
              <a:rPr lang="en-US" b="1" dirty="0">
                <a:solidFill>
                  <a:srgbClr val="000000"/>
                </a:solidFill>
                <a:latin typeface="Courier New" pitchFamily="49" charset="0"/>
              </a:rPr>
              <a:t>append </a:t>
            </a:r>
            <a:r>
              <a:rPr lang="en-US" dirty="0"/>
              <a:t>is</a:t>
            </a:r>
            <a:r>
              <a:rPr lang="en-US" b="1" dirty="0">
                <a:solidFill>
                  <a:srgbClr val="000000"/>
                </a:solidFill>
                <a:latin typeface="Courier New" pitchFamily="49" charset="0"/>
              </a:rPr>
              <a:t> true</a:t>
            </a:r>
            <a:r>
              <a:rPr lang="en-US" dirty="0"/>
              <a:t>, then data will be written to the end of the file rather than the beginning.</a:t>
            </a:r>
          </a:p>
          <a:p>
            <a:pPr marL="0" indent="0">
              <a:buNone/>
            </a:pPr>
            <a:endParaRPr lang="en-US" dirty="0"/>
          </a:p>
          <a:p>
            <a:pPr marL="0" indent="0">
              <a:buNone/>
            </a:pPr>
            <a:r>
              <a:rPr lang="en-US" dirty="0"/>
              <a:t>All constructors throw </a:t>
            </a:r>
            <a:r>
              <a:rPr lang="en-US" b="1" dirty="0">
                <a:solidFill>
                  <a:srgbClr val="000000"/>
                </a:solidFill>
                <a:latin typeface="Courier New" pitchFamily="49" charset="0"/>
              </a:rPr>
              <a:t>IOException</a:t>
            </a:r>
            <a:endParaRPr lang="en-US" sz="2400" b="1" dirty="0">
              <a:solidFill>
                <a:srgbClr val="000000"/>
              </a:solidFill>
              <a:latin typeface="Courier New" pitchFamily="49" charset="0"/>
            </a:endParaRPr>
          </a:p>
        </p:txBody>
      </p:sp>
      <p:sp>
        <p:nvSpPr>
          <p:cNvPr id="11267" name="Slide Number Placeholder 5"/>
          <p:cNvSpPr>
            <a:spLocks noGrp="1"/>
          </p:cNvSpPr>
          <p:nvPr>
            <p:ph type="sldNum" sz="quarter" idx="12"/>
          </p:nvPr>
        </p:nvSpPr>
        <p:spPr>
          <a:xfrm>
            <a:off x="8077200" y="6245225"/>
            <a:ext cx="2133600" cy="476250"/>
          </a:xfrm>
          <a:noFill/>
        </p:spPr>
        <p:txBody>
          <a:bodyPr/>
          <a:lstStyle/>
          <a:p>
            <a:fld id="{92147382-66C4-490E-B98B-9EDF9C75685E}" type="slidenum">
              <a:rPr lang="en-US" smtClean="0">
                <a:latin typeface="Arial" charset="0"/>
              </a:rPr>
              <a:pPr/>
              <a:t>13</a:t>
            </a:fld>
            <a:endParaRPr lang="en-US">
              <a:latin typeface="Arial" charset="0"/>
            </a:endParaRPr>
          </a:p>
        </p:txBody>
      </p:sp>
    </p:spTree>
    <p:extLst>
      <p:ext uri="{BB962C8B-B14F-4D97-AF65-F5344CB8AC3E}">
        <p14:creationId xmlns:p14="http://schemas.microsoft.com/office/powerpoint/2010/main" val="3249910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16387" name="Rectangle 2"/>
          <p:cNvSpPr>
            <a:spLocks noGrp="1" noChangeArrowheads="1"/>
          </p:cNvSpPr>
          <p:nvPr>
            <p:ph type="title"/>
          </p:nvPr>
        </p:nvSpPr>
        <p:spPr>
          <a:xfrm>
            <a:off x="1828800" y="-76200"/>
            <a:ext cx="7772400" cy="1143000"/>
          </a:xfrm>
        </p:spPr>
        <p:txBody>
          <a:bodyPr>
            <a:normAutofit fontScale="90000"/>
          </a:bodyPr>
          <a:lstStyle/>
          <a:p>
            <a:pPr eaLnBrk="1" hangingPunct="1"/>
            <a:r>
              <a:rPr lang="en-US"/>
              <a:t>Hierarchy of character stream reader</a:t>
            </a:r>
          </a:p>
        </p:txBody>
      </p:sp>
      <p:sp>
        <p:nvSpPr>
          <p:cNvPr id="16386" name="Slide Number Placeholder 5"/>
          <p:cNvSpPr>
            <a:spLocks noGrp="1"/>
          </p:cNvSpPr>
          <p:nvPr>
            <p:ph type="sldNum" sz="quarter" idx="12"/>
          </p:nvPr>
        </p:nvSpPr>
        <p:spPr>
          <a:xfrm>
            <a:off x="8153400" y="6096000"/>
            <a:ext cx="2133600" cy="476250"/>
          </a:xfrm>
          <a:noFill/>
        </p:spPr>
        <p:txBody>
          <a:bodyPr/>
          <a:lstStyle/>
          <a:p>
            <a:fld id="{703595C4-3876-4D92-821B-06D8458CE555}" type="slidenum">
              <a:rPr lang="en-US" smtClean="0">
                <a:latin typeface="Arial" charset="0"/>
              </a:rPr>
              <a:pPr/>
              <a:t>14</a:t>
            </a:fld>
            <a:endParaRPr lang="en-US">
              <a:latin typeface="Arial" charset="0"/>
            </a:endParaRPr>
          </a:p>
        </p:txBody>
      </p:sp>
      <p:sp>
        <p:nvSpPr>
          <p:cNvPr id="16388" name="Line 34"/>
          <p:cNvSpPr>
            <a:spLocks noChangeShapeType="1"/>
          </p:cNvSpPr>
          <p:nvPr/>
        </p:nvSpPr>
        <p:spPr bwMode="auto">
          <a:xfrm>
            <a:off x="2514600" y="6686490"/>
            <a:ext cx="304800" cy="0"/>
          </a:xfrm>
          <a:prstGeom prst="line">
            <a:avLst/>
          </a:prstGeom>
          <a:noFill/>
          <a:ln w="9525">
            <a:solidFill>
              <a:schemeClr val="tx1"/>
            </a:solidFill>
            <a:round/>
            <a:headEnd/>
            <a:tailEnd/>
          </a:ln>
        </p:spPr>
        <p:txBody>
          <a:bodyPr>
            <a:spAutoFit/>
          </a:bodyPr>
          <a:lstStyle/>
          <a:p>
            <a:endParaRPr lang="en-US" sz="2000"/>
          </a:p>
        </p:txBody>
      </p:sp>
      <p:sp>
        <p:nvSpPr>
          <p:cNvPr id="16389" name="TextBox 36"/>
          <p:cNvSpPr txBox="1">
            <a:spLocks noChangeArrowheads="1"/>
          </p:cNvSpPr>
          <p:nvPr/>
        </p:nvSpPr>
        <p:spPr bwMode="auto">
          <a:xfrm>
            <a:off x="2819400" y="6457890"/>
            <a:ext cx="1143000" cy="400110"/>
          </a:xfrm>
          <a:prstGeom prst="rect">
            <a:avLst/>
          </a:prstGeom>
          <a:noFill/>
          <a:ln w="9525">
            <a:noFill/>
            <a:miter lim="800000"/>
            <a:headEnd/>
            <a:tailEnd/>
          </a:ln>
        </p:spPr>
        <p:txBody>
          <a:bodyPr>
            <a:spAutoFit/>
          </a:bodyPr>
          <a:lstStyle/>
          <a:p>
            <a:r>
              <a:rPr lang="en-US" sz="2000"/>
              <a:t>…</a:t>
            </a:r>
            <a:endParaRPr lang="en-IN" sz="2000"/>
          </a:p>
        </p:txBody>
      </p:sp>
      <p:sp>
        <p:nvSpPr>
          <p:cNvPr id="16390" name="Text Box 3"/>
          <p:cNvSpPr txBox="1">
            <a:spLocks noChangeArrowheads="1"/>
          </p:cNvSpPr>
          <p:nvPr/>
        </p:nvSpPr>
        <p:spPr bwMode="auto">
          <a:xfrm>
            <a:off x="1912938" y="2114490"/>
            <a:ext cx="1107996" cy="400110"/>
          </a:xfrm>
          <a:prstGeom prst="rect">
            <a:avLst/>
          </a:prstGeom>
          <a:noFill/>
          <a:ln w="9525">
            <a:solidFill>
              <a:schemeClr val="tx1"/>
            </a:solidFill>
            <a:miter lim="800000"/>
            <a:headEnd/>
            <a:tailEnd/>
          </a:ln>
        </p:spPr>
        <p:txBody>
          <a:bodyPr wrap="none">
            <a:spAutoFit/>
          </a:bodyPr>
          <a:lstStyle/>
          <a:p>
            <a:r>
              <a:rPr lang="en-US" sz="2000" b="1" i="1">
                <a:solidFill>
                  <a:srgbClr val="000000"/>
                </a:solidFill>
                <a:latin typeface="Courier New" pitchFamily="49" charset="0"/>
              </a:rPr>
              <a:t>Reader</a:t>
            </a:r>
          </a:p>
        </p:txBody>
      </p:sp>
      <p:grpSp>
        <p:nvGrpSpPr>
          <p:cNvPr id="16391" name="Group 4"/>
          <p:cNvGrpSpPr>
            <a:grpSpLocks/>
          </p:cNvGrpSpPr>
          <p:nvPr/>
        </p:nvGrpSpPr>
        <p:grpSpPr bwMode="auto">
          <a:xfrm>
            <a:off x="2362200" y="2571690"/>
            <a:ext cx="304800" cy="228600"/>
            <a:chOff x="2640" y="1344"/>
            <a:chExt cx="192" cy="144"/>
          </a:xfrm>
        </p:grpSpPr>
        <p:sp>
          <p:nvSpPr>
            <p:cNvPr id="16419" name="Line 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16420" name="Line 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16421" name="Line 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16392" name="Text Box 8"/>
          <p:cNvSpPr txBox="1">
            <a:spLocks noChangeArrowheads="1"/>
          </p:cNvSpPr>
          <p:nvPr/>
        </p:nvSpPr>
        <p:spPr bwMode="auto">
          <a:xfrm>
            <a:off x="2819400" y="3790890"/>
            <a:ext cx="2339102" cy="400110"/>
          </a:xfrm>
          <a:prstGeom prst="rect">
            <a:avLst/>
          </a:prstGeom>
          <a:noFill/>
          <a:ln w="9525">
            <a:solidFill>
              <a:schemeClr val="tx1"/>
            </a:solidFill>
            <a:miter lim="800000"/>
            <a:headEnd/>
            <a:tailEnd/>
          </a:ln>
        </p:spPr>
        <p:txBody>
          <a:bodyPr wrap="none">
            <a:spAutoFit/>
          </a:bodyPr>
          <a:lstStyle/>
          <a:p>
            <a:r>
              <a:rPr lang="en-US" sz="2000" b="1">
                <a:solidFill>
                  <a:srgbClr val="000000"/>
                </a:solidFill>
                <a:latin typeface="Courier New" pitchFamily="49" charset="0"/>
              </a:rPr>
              <a:t>BufferedReader</a:t>
            </a:r>
          </a:p>
        </p:txBody>
      </p:sp>
      <p:sp>
        <p:nvSpPr>
          <p:cNvPr id="16393" name="Text Box 9"/>
          <p:cNvSpPr txBox="1">
            <a:spLocks noChangeArrowheads="1"/>
          </p:cNvSpPr>
          <p:nvPr/>
        </p:nvSpPr>
        <p:spPr bwMode="auto">
          <a:xfrm>
            <a:off x="2819400" y="4629090"/>
            <a:ext cx="2185214" cy="400110"/>
          </a:xfrm>
          <a:prstGeom prst="rect">
            <a:avLst/>
          </a:prstGeom>
          <a:noFill/>
          <a:ln w="9525">
            <a:solidFill>
              <a:schemeClr val="tx1"/>
            </a:solidFill>
            <a:miter lim="800000"/>
            <a:headEnd/>
            <a:tailEnd/>
          </a:ln>
        </p:spPr>
        <p:txBody>
          <a:bodyPr wrap="none">
            <a:spAutoFit/>
          </a:bodyPr>
          <a:lstStyle/>
          <a:p>
            <a:r>
              <a:rPr lang="en-US" sz="2000" b="1" i="1">
                <a:solidFill>
                  <a:srgbClr val="000000"/>
                </a:solidFill>
                <a:latin typeface="Courier New" pitchFamily="49" charset="0"/>
              </a:rPr>
              <a:t>FilterReader </a:t>
            </a:r>
          </a:p>
        </p:txBody>
      </p:sp>
      <p:sp>
        <p:nvSpPr>
          <p:cNvPr id="16394" name="Text Box 10"/>
          <p:cNvSpPr txBox="1">
            <a:spLocks noChangeArrowheads="1"/>
          </p:cNvSpPr>
          <p:nvPr/>
        </p:nvSpPr>
        <p:spPr bwMode="auto">
          <a:xfrm>
            <a:off x="6172200" y="3781365"/>
            <a:ext cx="4038600" cy="400110"/>
          </a:xfrm>
          <a:prstGeom prst="rect">
            <a:avLst/>
          </a:prstGeom>
          <a:noFill/>
          <a:ln w="9525">
            <a:solidFill>
              <a:schemeClr val="tx1"/>
            </a:solidFill>
            <a:miter lim="800000"/>
            <a:headEnd/>
            <a:tailEnd/>
          </a:ln>
        </p:spPr>
        <p:txBody>
          <a:bodyPr>
            <a:spAutoFit/>
          </a:bodyPr>
          <a:lstStyle/>
          <a:p>
            <a:r>
              <a:rPr lang="en-US" sz="2000" b="1" dirty="0" err="1">
                <a:solidFill>
                  <a:srgbClr val="000000"/>
                </a:solidFill>
                <a:latin typeface="Courier New" pitchFamily="49" charset="0"/>
              </a:rPr>
              <a:t>LineNumberInputStream</a:t>
            </a:r>
            <a:r>
              <a:rPr lang="en-US" sz="2000" b="1" dirty="0">
                <a:solidFill>
                  <a:srgbClr val="000000"/>
                </a:solidFill>
                <a:latin typeface="Courier New" pitchFamily="49" charset="0"/>
              </a:rPr>
              <a:t> </a:t>
            </a:r>
          </a:p>
        </p:txBody>
      </p:sp>
      <p:sp>
        <p:nvSpPr>
          <p:cNvPr id="16395" name="Text Box 11"/>
          <p:cNvSpPr txBox="1">
            <a:spLocks noChangeArrowheads="1"/>
          </p:cNvSpPr>
          <p:nvPr/>
        </p:nvSpPr>
        <p:spPr bwMode="auto">
          <a:xfrm>
            <a:off x="6172200" y="4695765"/>
            <a:ext cx="2895600" cy="400110"/>
          </a:xfrm>
          <a:prstGeom prst="rect">
            <a:avLst/>
          </a:prstGeom>
          <a:noFill/>
          <a:ln w="9525">
            <a:solidFill>
              <a:schemeClr val="tx1"/>
            </a:solidFill>
            <a:miter lim="800000"/>
            <a:headEnd/>
            <a:tailEnd/>
          </a:ln>
        </p:spPr>
        <p:txBody>
          <a:bodyPr>
            <a:spAutoFit/>
          </a:bodyPr>
          <a:lstStyle/>
          <a:p>
            <a:r>
              <a:rPr lang="en-US" sz="2000" b="1">
                <a:solidFill>
                  <a:srgbClr val="000000"/>
                </a:solidFill>
                <a:latin typeface="Courier New" pitchFamily="49" charset="0"/>
              </a:rPr>
              <a:t>PushbackReader </a:t>
            </a:r>
          </a:p>
        </p:txBody>
      </p:sp>
      <p:sp>
        <p:nvSpPr>
          <p:cNvPr id="16396" name="Line 12"/>
          <p:cNvSpPr>
            <a:spLocks noChangeShapeType="1"/>
          </p:cNvSpPr>
          <p:nvPr/>
        </p:nvSpPr>
        <p:spPr bwMode="auto">
          <a:xfrm>
            <a:off x="2514600" y="2800290"/>
            <a:ext cx="0" cy="3886200"/>
          </a:xfrm>
          <a:prstGeom prst="line">
            <a:avLst/>
          </a:prstGeom>
          <a:noFill/>
          <a:ln w="9525">
            <a:solidFill>
              <a:schemeClr val="tx1"/>
            </a:solidFill>
            <a:round/>
            <a:headEnd/>
            <a:tailEnd/>
          </a:ln>
        </p:spPr>
        <p:txBody>
          <a:bodyPr>
            <a:spAutoFit/>
          </a:bodyPr>
          <a:lstStyle/>
          <a:p>
            <a:endParaRPr lang="en-US" sz="2000"/>
          </a:p>
        </p:txBody>
      </p:sp>
      <p:sp>
        <p:nvSpPr>
          <p:cNvPr id="16397" name="Line 13"/>
          <p:cNvSpPr>
            <a:spLocks noChangeShapeType="1"/>
          </p:cNvSpPr>
          <p:nvPr/>
        </p:nvSpPr>
        <p:spPr bwMode="auto">
          <a:xfrm>
            <a:off x="2514600" y="4857690"/>
            <a:ext cx="304800" cy="0"/>
          </a:xfrm>
          <a:prstGeom prst="line">
            <a:avLst/>
          </a:prstGeom>
          <a:noFill/>
          <a:ln w="9525">
            <a:solidFill>
              <a:schemeClr val="tx1"/>
            </a:solidFill>
            <a:round/>
            <a:headEnd/>
            <a:tailEnd/>
          </a:ln>
        </p:spPr>
        <p:txBody>
          <a:bodyPr>
            <a:spAutoFit/>
          </a:bodyPr>
          <a:lstStyle/>
          <a:p>
            <a:endParaRPr lang="en-US" sz="2000"/>
          </a:p>
        </p:txBody>
      </p:sp>
      <p:sp>
        <p:nvSpPr>
          <p:cNvPr id="16398" name="Line 14"/>
          <p:cNvSpPr>
            <a:spLocks noChangeShapeType="1"/>
          </p:cNvSpPr>
          <p:nvPr/>
        </p:nvSpPr>
        <p:spPr bwMode="auto">
          <a:xfrm>
            <a:off x="2514600" y="4019490"/>
            <a:ext cx="304800" cy="0"/>
          </a:xfrm>
          <a:prstGeom prst="line">
            <a:avLst/>
          </a:prstGeom>
          <a:noFill/>
          <a:ln w="9525">
            <a:solidFill>
              <a:schemeClr val="tx1"/>
            </a:solidFill>
            <a:round/>
            <a:headEnd/>
            <a:tailEnd/>
          </a:ln>
        </p:spPr>
        <p:txBody>
          <a:bodyPr>
            <a:spAutoFit/>
          </a:bodyPr>
          <a:lstStyle/>
          <a:p>
            <a:endParaRPr lang="en-US" sz="2000"/>
          </a:p>
        </p:txBody>
      </p:sp>
      <p:sp>
        <p:nvSpPr>
          <p:cNvPr id="16399" name="Text Box 15"/>
          <p:cNvSpPr txBox="1">
            <a:spLocks noChangeArrowheads="1"/>
          </p:cNvSpPr>
          <p:nvPr/>
        </p:nvSpPr>
        <p:spPr bwMode="auto">
          <a:xfrm>
            <a:off x="2819400" y="3105090"/>
            <a:ext cx="2492990" cy="400110"/>
          </a:xfrm>
          <a:prstGeom prst="rect">
            <a:avLst/>
          </a:prstGeom>
          <a:noFill/>
          <a:ln w="9525">
            <a:solidFill>
              <a:schemeClr val="tx1"/>
            </a:solidFill>
            <a:miter lim="800000"/>
            <a:headEnd/>
            <a:tailEnd/>
          </a:ln>
        </p:spPr>
        <p:txBody>
          <a:bodyPr wrap="none">
            <a:spAutoFit/>
          </a:bodyPr>
          <a:lstStyle/>
          <a:p>
            <a:r>
              <a:rPr lang="en-US" sz="2000" b="1" dirty="0" err="1">
                <a:solidFill>
                  <a:srgbClr val="000000"/>
                </a:solidFill>
                <a:latin typeface="Courier New" pitchFamily="49" charset="0"/>
              </a:rPr>
              <a:t>CharArrayReader</a:t>
            </a:r>
            <a:endParaRPr lang="en-US" sz="2000" b="1" dirty="0">
              <a:solidFill>
                <a:srgbClr val="000000"/>
              </a:solidFill>
              <a:latin typeface="Courier New" pitchFamily="49" charset="0"/>
            </a:endParaRPr>
          </a:p>
        </p:txBody>
      </p:sp>
      <p:sp>
        <p:nvSpPr>
          <p:cNvPr id="16400" name="Line 16"/>
          <p:cNvSpPr>
            <a:spLocks noChangeShapeType="1"/>
          </p:cNvSpPr>
          <p:nvPr/>
        </p:nvSpPr>
        <p:spPr bwMode="auto">
          <a:xfrm>
            <a:off x="2514600" y="3257490"/>
            <a:ext cx="304800" cy="0"/>
          </a:xfrm>
          <a:prstGeom prst="line">
            <a:avLst/>
          </a:prstGeom>
          <a:noFill/>
          <a:ln w="9525">
            <a:solidFill>
              <a:schemeClr val="tx1"/>
            </a:solidFill>
            <a:round/>
            <a:headEnd/>
            <a:tailEnd/>
          </a:ln>
        </p:spPr>
        <p:txBody>
          <a:bodyPr>
            <a:spAutoFit/>
          </a:bodyPr>
          <a:lstStyle/>
          <a:p>
            <a:endParaRPr lang="en-US" sz="2000"/>
          </a:p>
        </p:txBody>
      </p:sp>
      <p:grpSp>
        <p:nvGrpSpPr>
          <p:cNvPr id="16401" name="Group 17"/>
          <p:cNvGrpSpPr>
            <a:grpSpLocks/>
          </p:cNvGrpSpPr>
          <p:nvPr/>
        </p:nvGrpSpPr>
        <p:grpSpPr bwMode="auto">
          <a:xfrm>
            <a:off x="5181600" y="3943290"/>
            <a:ext cx="228600" cy="152400"/>
            <a:chOff x="2352" y="1728"/>
            <a:chExt cx="144" cy="96"/>
          </a:xfrm>
        </p:grpSpPr>
        <p:sp>
          <p:nvSpPr>
            <p:cNvPr id="16416" name="Line 18"/>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7" name="Line 19"/>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8" name="Line 20"/>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2" name="Line 21"/>
          <p:cNvSpPr>
            <a:spLocks noChangeShapeType="1"/>
          </p:cNvSpPr>
          <p:nvPr/>
        </p:nvSpPr>
        <p:spPr bwMode="auto">
          <a:xfrm>
            <a:off x="5410200" y="4019490"/>
            <a:ext cx="762000" cy="0"/>
          </a:xfrm>
          <a:prstGeom prst="line">
            <a:avLst/>
          </a:prstGeom>
          <a:noFill/>
          <a:ln w="9525">
            <a:solidFill>
              <a:schemeClr val="tx1"/>
            </a:solidFill>
            <a:round/>
            <a:headEnd/>
            <a:tailEnd/>
          </a:ln>
        </p:spPr>
        <p:txBody>
          <a:bodyPr>
            <a:spAutoFit/>
          </a:bodyPr>
          <a:lstStyle/>
          <a:p>
            <a:endParaRPr lang="en-US" sz="2000"/>
          </a:p>
        </p:txBody>
      </p:sp>
      <p:grpSp>
        <p:nvGrpSpPr>
          <p:cNvPr id="16403" name="Group 22"/>
          <p:cNvGrpSpPr>
            <a:grpSpLocks/>
          </p:cNvGrpSpPr>
          <p:nvPr/>
        </p:nvGrpSpPr>
        <p:grpSpPr bwMode="auto">
          <a:xfrm>
            <a:off x="5029200" y="4857690"/>
            <a:ext cx="228600" cy="152400"/>
            <a:chOff x="2352" y="1728"/>
            <a:chExt cx="144" cy="96"/>
          </a:xfrm>
        </p:grpSpPr>
        <p:sp>
          <p:nvSpPr>
            <p:cNvPr id="16413" name="Line 23"/>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4" name="Line 24"/>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5" name="Line 25"/>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4" name="Line 26"/>
          <p:cNvSpPr>
            <a:spLocks noChangeShapeType="1"/>
          </p:cNvSpPr>
          <p:nvPr/>
        </p:nvSpPr>
        <p:spPr bwMode="auto">
          <a:xfrm>
            <a:off x="5257800" y="4933890"/>
            <a:ext cx="914400" cy="0"/>
          </a:xfrm>
          <a:prstGeom prst="line">
            <a:avLst/>
          </a:prstGeom>
          <a:noFill/>
          <a:ln w="9525">
            <a:solidFill>
              <a:schemeClr val="tx1"/>
            </a:solidFill>
            <a:round/>
            <a:headEnd/>
            <a:tailEnd/>
          </a:ln>
        </p:spPr>
        <p:txBody>
          <a:bodyPr>
            <a:spAutoFit/>
          </a:bodyPr>
          <a:lstStyle/>
          <a:p>
            <a:endParaRPr lang="en-US" sz="2000"/>
          </a:p>
        </p:txBody>
      </p:sp>
      <p:sp>
        <p:nvSpPr>
          <p:cNvPr id="16405" name="Text Box 27"/>
          <p:cNvSpPr txBox="1">
            <a:spLocks noChangeArrowheads="1"/>
          </p:cNvSpPr>
          <p:nvPr/>
        </p:nvSpPr>
        <p:spPr bwMode="auto">
          <a:xfrm>
            <a:off x="2819400" y="5619690"/>
            <a:ext cx="3352800" cy="400110"/>
          </a:xfrm>
          <a:prstGeom prst="rect">
            <a:avLst/>
          </a:prstGeom>
          <a:noFill/>
          <a:ln w="9525">
            <a:solidFill>
              <a:schemeClr val="tx1"/>
            </a:solidFill>
            <a:miter lim="800000"/>
            <a:headEnd/>
            <a:tailEnd/>
          </a:ln>
        </p:spPr>
        <p:txBody>
          <a:bodyPr>
            <a:spAutoFit/>
          </a:bodyPr>
          <a:lstStyle/>
          <a:p>
            <a:r>
              <a:rPr lang="en-US" sz="2000" b="1" dirty="0" err="1">
                <a:solidFill>
                  <a:srgbClr val="000000"/>
                </a:solidFill>
                <a:latin typeface="Courier New" pitchFamily="49" charset="0"/>
              </a:rPr>
              <a:t>InputStreamReader</a:t>
            </a:r>
            <a:endParaRPr lang="en-US" sz="2000" b="1" dirty="0">
              <a:solidFill>
                <a:srgbClr val="000000"/>
              </a:solidFill>
              <a:latin typeface="Courier New" pitchFamily="49" charset="0"/>
            </a:endParaRPr>
          </a:p>
        </p:txBody>
      </p:sp>
      <p:sp>
        <p:nvSpPr>
          <p:cNvPr id="16406" name="Text Box 28"/>
          <p:cNvSpPr txBox="1">
            <a:spLocks noChangeArrowheads="1"/>
          </p:cNvSpPr>
          <p:nvPr/>
        </p:nvSpPr>
        <p:spPr bwMode="auto">
          <a:xfrm>
            <a:off x="7315200" y="5619690"/>
            <a:ext cx="2057400" cy="400110"/>
          </a:xfrm>
          <a:prstGeom prst="rect">
            <a:avLst/>
          </a:prstGeom>
          <a:noFill/>
          <a:ln w="9525">
            <a:solidFill>
              <a:schemeClr val="tx1"/>
            </a:solidFill>
            <a:miter lim="800000"/>
            <a:headEnd/>
            <a:tailEnd/>
          </a:ln>
        </p:spPr>
        <p:txBody>
          <a:bodyPr>
            <a:spAutoFit/>
          </a:bodyPr>
          <a:lstStyle/>
          <a:p>
            <a:r>
              <a:rPr lang="en-US" sz="2000" b="1">
                <a:solidFill>
                  <a:srgbClr val="000000"/>
                </a:solidFill>
                <a:latin typeface="Courier New" pitchFamily="49" charset="0"/>
              </a:rPr>
              <a:t>FileReader</a:t>
            </a:r>
          </a:p>
        </p:txBody>
      </p:sp>
      <p:grpSp>
        <p:nvGrpSpPr>
          <p:cNvPr id="16407" name="Group 29"/>
          <p:cNvGrpSpPr>
            <a:grpSpLocks/>
          </p:cNvGrpSpPr>
          <p:nvPr/>
        </p:nvGrpSpPr>
        <p:grpSpPr bwMode="auto">
          <a:xfrm>
            <a:off x="6172200" y="5781615"/>
            <a:ext cx="228600" cy="152400"/>
            <a:chOff x="2352" y="1728"/>
            <a:chExt cx="144" cy="96"/>
          </a:xfrm>
        </p:grpSpPr>
        <p:sp>
          <p:nvSpPr>
            <p:cNvPr id="16410" name="Line 30"/>
            <p:cNvSpPr>
              <a:spLocks noChangeShapeType="1"/>
            </p:cNvSpPr>
            <p:nvPr/>
          </p:nvSpPr>
          <p:spPr bwMode="auto">
            <a:xfrm flipV="1">
              <a:off x="2352" y="1728"/>
              <a:ext cx="144" cy="48"/>
            </a:xfrm>
            <a:prstGeom prst="line">
              <a:avLst/>
            </a:prstGeom>
            <a:noFill/>
            <a:ln w="9525">
              <a:solidFill>
                <a:schemeClr val="tx1"/>
              </a:solidFill>
              <a:round/>
              <a:headEnd/>
              <a:tailEnd/>
            </a:ln>
          </p:spPr>
          <p:txBody>
            <a:bodyPr>
              <a:spAutoFit/>
            </a:bodyPr>
            <a:lstStyle/>
            <a:p>
              <a:endParaRPr lang="en-US" sz="2000"/>
            </a:p>
          </p:txBody>
        </p:sp>
        <p:sp>
          <p:nvSpPr>
            <p:cNvPr id="16411" name="Line 31"/>
            <p:cNvSpPr>
              <a:spLocks noChangeShapeType="1"/>
            </p:cNvSpPr>
            <p:nvPr/>
          </p:nvSpPr>
          <p:spPr bwMode="auto">
            <a:xfrm>
              <a:off x="2352" y="1776"/>
              <a:ext cx="144" cy="48"/>
            </a:xfrm>
            <a:prstGeom prst="line">
              <a:avLst/>
            </a:prstGeom>
            <a:noFill/>
            <a:ln w="9525">
              <a:solidFill>
                <a:schemeClr val="tx1"/>
              </a:solidFill>
              <a:round/>
              <a:headEnd/>
              <a:tailEnd/>
            </a:ln>
          </p:spPr>
          <p:txBody>
            <a:bodyPr>
              <a:spAutoFit/>
            </a:bodyPr>
            <a:lstStyle/>
            <a:p>
              <a:endParaRPr lang="en-US" sz="2000"/>
            </a:p>
          </p:txBody>
        </p:sp>
        <p:sp>
          <p:nvSpPr>
            <p:cNvPr id="16412" name="Line 32"/>
            <p:cNvSpPr>
              <a:spLocks noChangeShapeType="1"/>
            </p:cNvSpPr>
            <p:nvPr/>
          </p:nvSpPr>
          <p:spPr bwMode="auto">
            <a:xfrm>
              <a:off x="2496" y="1728"/>
              <a:ext cx="0" cy="96"/>
            </a:xfrm>
            <a:prstGeom prst="line">
              <a:avLst/>
            </a:prstGeom>
            <a:noFill/>
            <a:ln w="9525">
              <a:solidFill>
                <a:schemeClr val="tx1"/>
              </a:solidFill>
              <a:round/>
              <a:headEnd/>
              <a:tailEnd/>
            </a:ln>
          </p:spPr>
          <p:txBody>
            <a:bodyPr>
              <a:spAutoFit/>
            </a:bodyPr>
            <a:lstStyle/>
            <a:p>
              <a:endParaRPr lang="en-US" sz="2000"/>
            </a:p>
          </p:txBody>
        </p:sp>
      </p:grpSp>
      <p:sp>
        <p:nvSpPr>
          <p:cNvPr id="16408" name="Line 33"/>
          <p:cNvSpPr>
            <a:spLocks noChangeShapeType="1"/>
          </p:cNvSpPr>
          <p:nvPr/>
        </p:nvSpPr>
        <p:spPr bwMode="auto">
          <a:xfrm>
            <a:off x="6400800" y="5848290"/>
            <a:ext cx="914400" cy="0"/>
          </a:xfrm>
          <a:prstGeom prst="line">
            <a:avLst/>
          </a:prstGeom>
          <a:noFill/>
          <a:ln w="9525">
            <a:solidFill>
              <a:schemeClr val="tx1"/>
            </a:solidFill>
            <a:round/>
            <a:headEnd/>
            <a:tailEnd/>
          </a:ln>
        </p:spPr>
        <p:txBody>
          <a:bodyPr>
            <a:spAutoFit/>
          </a:bodyPr>
          <a:lstStyle/>
          <a:p>
            <a:endParaRPr lang="en-US" sz="2000"/>
          </a:p>
        </p:txBody>
      </p:sp>
      <p:sp>
        <p:nvSpPr>
          <p:cNvPr id="16409" name="Line 34"/>
          <p:cNvSpPr>
            <a:spLocks noChangeShapeType="1"/>
          </p:cNvSpPr>
          <p:nvPr/>
        </p:nvSpPr>
        <p:spPr bwMode="auto">
          <a:xfrm>
            <a:off x="2514600" y="5848290"/>
            <a:ext cx="304800" cy="0"/>
          </a:xfrm>
          <a:prstGeom prst="line">
            <a:avLst/>
          </a:prstGeom>
          <a:noFill/>
          <a:ln w="9525">
            <a:solidFill>
              <a:schemeClr val="tx1"/>
            </a:solidFill>
            <a:round/>
            <a:headEnd/>
            <a:tailEnd/>
          </a:ln>
        </p:spPr>
        <p:txBody>
          <a:bodyPr>
            <a:spAutoFit/>
          </a:bodyPr>
          <a:lstStyle/>
          <a:p>
            <a:endParaRPr lang="en-US" sz="2000"/>
          </a:p>
        </p:txBody>
      </p:sp>
      <p:sp>
        <p:nvSpPr>
          <p:cNvPr id="38" name="TextBox 37"/>
          <p:cNvSpPr txBox="1"/>
          <p:nvPr/>
        </p:nvSpPr>
        <p:spPr>
          <a:xfrm>
            <a:off x="3429000" y="990601"/>
            <a:ext cx="7239000" cy="2031325"/>
          </a:xfrm>
          <a:prstGeom prst="rect">
            <a:avLst/>
          </a:prstGeom>
          <a:noFill/>
        </p:spPr>
        <p:txBody>
          <a:bodyPr wrap="square" rtlCol="0">
            <a:spAutoFit/>
          </a:bodyPr>
          <a:lstStyle/>
          <a:p>
            <a:r>
              <a:rPr lang="en-US" dirty="0"/>
              <a:t>Reader class hierarchy is very similar to that of the Writer hierarchy. </a:t>
            </a:r>
          </a:p>
          <a:p>
            <a:r>
              <a:rPr lang="en-US" b="1" dirty="0" err="1">
                <a:solidFill>
                  <a:srgbClr val="000000"/>
                </a:solidFill>
                <a:latin typeface="Courier New" pitchFamily="49" charset="0"/>
              </a:rPr>
              <a:t>FileReader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solidFill>
                  <a:srgbClr val="000000"/>
                </a:solidFill>
                <a:latin typeface="Courier New" pitchFamily="49" charset="0"/>
              </a:rPr>
              <a:t>FileWriter</a:t>
            </a:r>
            <a:r>
              <a:rPr lang="en-US" b="1" dirty="0">
                <a:solidFill>
                  <a:srgbClr val="000000"/>
                </a:solidFill>
                <a:latin typeface="Courier New" pitchFamily="49" charset="0"/>
              </a:rPr>
              <a:t> </a:t>
            </a:r>
            <a:r>
              <a:rPr lang="en-US" dirty="0"/>
              <a:t>form pairs where one can be used for reading the text which other has written. Similarly we have </a:t>
            </a:r>
            <a:r>
              <a:rPr lang="en-US" b="1" dirty="0" err="1">
                <a:solidFill>
                  <a:srgbClr val="000000"/>
                </a:solidFill>
                <a:latin typeface="Courier New" pitchFamily="49" charset="0"/>
              </a:rPr>
              <a:t>CharArrayReader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solidFill>
                  <a:srgbClr val="000000"/>
                </a:solidFill>
                <a:latin typeface="Courier New" pitchFamily="49" charset="0"/>
              </a:rPr>
              <a:t>CharArrayWriter</a:t>
            </a:r>
            <a:r>
              <a:rPr lang="en-US" b="1" dirty="0">
                <a:solidFill>
                  <a:srgbClr val="000000"/>
                </a:solidFill>
                <a:latin typeface="Courier New" pitchFamily="49" charset="0"/>
              </a:rPr>
              <a:t>, </a:t>
            </a:r>
            <a:r>
              <a:rPr lang="en-US" b="1" dirty="0" err="1">
                <a:solidFill>
                  <a:srgbClr val="000000"/>
                </a:solidFill>
                <a:latin typeface="Courier New" pitchFamily="49" charset="0"/>
              </a:rPr>
              <a:t>InputStreamReader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latin typeface="Courier New" pitchFamily="49" charset="0"/>
                <a:cs typeface="Courier New" pitchFamily="49" charset="0"/>
              </a:rPr>
              <a:t>OutputStreamWriter</a:t>
            </a:r>
            <a:r>
              <a:rPr lang="en-US" b="1" dirty="0">
                <a:solidFill>
                  <a:srgbClr val="000000"/>
                </a:solidFill>
                <a:latin typeface="Courier New" pitchFamily="49" charset="0"/>
              </a:rPr>
              <a:t>, </a:t>
            </a:r>
            <a:r>
              <a:rPr lang="en-US" b="1" dirty="0" err="1">
                <a:solidFill>
                  <a:srgbClr val="000000"/>
                </a:solidFill>
                <a:latin typeface="Courier New" pitchFamily="49" charset="0"/>
              </a:rPr>
              <a:t>BufferedReader</a:t>
            </a:r>
            <a:r>
              <a:rPr lang="en-US" b="1" dirty="0">
                <a:solidFill>
                  <a:srgbClr val="000000"/>
                </a:solidFill>
                <a:latin typeface="Courier New" pitchFamily="49" charset="0"/>
              </a:rPr>
              <a:t> </a:t>
            </a:r>
            <a:r>
              <a:rPr lang="en-US" dirty="0"/>
              <a:t>and</a:t>
            </a:r>
            <a:r>
              <a:rPr lang="en-US" b="1" dirty="0">
                <a:solidFill>
                  <a:srgbClr val="000000"/>
                </a:solidFill>
                <a:latin typeface="Courier New" pitchFamily="49" charset="0"/>
              </a:rPr>
              <a:t> </a:t>
            </a:r>
            <a:r>
              <a:rPr lang="en-US" b="1" dirty="0" err="1">
                <a:solidFill>
                  <a:srgbClr val="000000"/>
                </a:solidFill>
                <a:latin typeface="Courier New" pitchFamily="49" charset="0"/>
              </a:rPr>
              <a:t>BufferedWriter</a:t>
            </a:r>
            <a:endParaRPr lang="en-US" dirty="0"/>
          </a:p>
          <a:p>
            <a:endParaRPr lang="en-US" dirty="0"/>
          </a:p>
        </p:txBody>
      </p:sp>
    </p:spTree>
    <p:extLst>
      <p:ext uri="{BB962C8B-B14F-4D97-AF65-F5344CB8AC3E}">
        <p14:creationId xmlns:p14="http://schemas.microsoft.com/office/powerpoint/2010/main" val="146523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17411" name="Rectangle 2"/>
          <p:cNvSpPr>
            <a:spLocks noGrp="1" noChangeArrowheads="1"/>
          </p:cNvSpPr>
          <p:nvPr>
            <p:ph type="title"/>
          </p:nvPr>
        </p:nvSpPr>
        <p:spPr>
          <a:xfrm>
            <a:off x="2133600" y="-76200"/>
            <a:ext cx="7772400" cy="990600"/>
          </a:xfrm>
        </p:spPr>
        <p:txBody>
          <a:bodyPr/>
          <a:lstStyle/>
          <a:p>
            <a:pPr eaLnBrk="1" hangingPunct="1"/>
            <a:r>
              <a:rPr lang="en-US" sz="4000" dirty="0">
                <a:latin typeface="Courier New" pitchFamily="49" charset="0"/>
                <a:cs typeface="Courier New" pitchFamily="49" charset="0"/>
              </a:rPr>
              <a:t>Reader</a:t>
            </a:r>
          </a:p>
        </p:txBody>
      </p:sp>
      <p:sp>
        <p:nvSpPr>
          <p:cNvPr id="17412" name="Rectangle 3"/>
          <p:cNvSpPr>
            <a:spLocks noGrp="1" noChangeArrowheads="1"/>
          </p:cNvSpPr>
          <p:nvPr>
            <p:ph idx="1"/>
          </p:nvPr>
        </p:nvSpPr>
        <p:spPr>
          <a:xfrm>
            <a:off x="1600200" y="914400"/>
            <a:ext cx="8991600" cy="4495800"/>
          </a:xfrm>
        </p:spPr>
        <p:txBody>
          <a:bodyPr>
            <a:normAutofit/>
          </a:bodyPr>
          <a:lstStyle/>
          <a:p>
            <a:pPr eaLnBrk="1" hangingPunct="1">
              <a:spcBef>
                <a:spcPct val="0"/>
              </a:spcBef>
              <a:buFontTx/>
              <a:buNone/>
            </a:pPr>
            <a:r>
              <a:rPr lang="en-US" b="1" dirty="0">
                <a:solidFill>
                  <a:srgbClr val="000000"/>
                </a:solidFill>
                <a:latin typeface="Courier New" pitchFamily="49" charset="0"/>
              </a:rPr>
              <a:t>Reader</a:t>
            </a:r>
            <a:r>
              <a:rPr lang="en-US" dirty="0"/>
              <a:t> is an abstract class for reading character streams.</a:t>
            </a:r>
            <a:endParaRPr lang="en-US" b="1" dirty="0">
              <a:solidFill>
                <a:srgbClr val="000000"/>
              </a:solidFill>
              <a:latin typeface="Courier New" pitchFamily="49" charset="0"/>
            </a:endParaRPr>
          </a:p>
          <a:p>
            <a:pPr eaLnBrk="1" hangingPunct="1">
              <a:spcBef>
                <a:spcPct val="0"/>
              </a:spcBef>
              <a:buFontTx/>
              <a:buNone/>
            </a:pPr>
            <a:r>
              <a:rPr lang="en-US" dirty="0"/>
              <a:t>Methods:</a:t>
            </a:r>
          </a:p>
          <a:p>
            <a:pPr eaLnBrk="1" hangingPunct="1">
              <a:spcBef>
                <a:spcPct val="0"/>
              </a:spcBef>
              <a:buFontTx/>
              <a:buNone/>
            </a:pPr>
            <a:r>
              <a:rPr lang="en-US" b="1" dirty="0">
                <a:solidFill>
                  <a:srgbClr val="000000"/>
                </a:solidFill>
                <a:latin typeface="Courier New" pitchFamily="49" charset="0"/>
              </a:rPr>
              <a:t>void close() </a:t>
            </a:r>
          </a:p>
          <a:p>
            <a:pPr eaLnBrk="1" hangingPunct="1">
              <a:spcBef>
                <a:spcPct val="0"/>
              </a:spcBef>
              <a:buFontTx/>
              <a:buNone/>
            </a:pPr>
            <a:r>
              <a:rPr lang="en-US" b="1" dirty="0" err="1">
                <a:solidFill>
                  <a:srgbClr val="000000"/>
                </a:solidFill>
                <a:latin typeface="Courier New" pitchFamily="49" charset="0"/>
              </a:rPr>
              <a:t>int</a:t>
            </a:r>
            <a:r>
              <a:rPr lang="en-US" b="1" dirty="0">
                <a:solidFill>
                  <a:srgbClr val="000000"/>
                </a:solidFill>
                <a:latin typeface="Courier New" pitchFamily="49" charset="0"/>
              </a:rPr>
              <a:t> read() </a:t>
            </a:r>
          </a:p>
          <a:p>
            <a:pPr eaLnBrk="1" hangingPunct="1">
              <a:spcBef>
                <a:spcPct val="0"/>
              </a:spcBef>
              <a:buFontTx/>
              <a:buNone/>
            </a:pPr>
            <a:r>
              <a:rPr lang="en-US" b="1" dirty="0" err="1">
                <a:solidFill>
                  <a:srgbClr val="000000"/>
                </a:solidFill>
                <a:latin typeface="Courier New" pitchFamily="49" charset="0"/>
              </a:rPr>
              <a:t>int</a:t>
            </a:r>
            <a:r>
              <a:rPr lang="en-US" b="1" dirty="0">
                <a:solidFill>
                  <a:srgbClr val="000000"/>
                </a:solidFill>
                <a:latin typeface="Courier New" pitchFamily="49" charset="0"/>
              </a:rPr>
              <a:t> read(char[] </a:t>
            </a:r>
            <a:r>
              <a:rPr lang="en-US" b="1" dirty="0" err="1">
                <a:solidFill>
                  <a:srgbClr val="000000"/>
                </a:solidFill>
                <a:latin typeface="Courier New" pitchFamily="49" charset="0"/>
              </a:rPr>
              <a:t>cbuf</a:t>
            </a:r>
            <a:r>
              <a:rPr lang="en-US" b="1" dirty="0">
                <a:solidFill>
                  <a:srgbClr val="000000"/>
                </a:solidFill>
                <a:latin typeface="Courier New" pitchFamily="49" charset="0"/>
              </a:rPr>
              <a:t>, </a:t>
            </a:r>
            <a:r>
              <a:rPr lang="en-US" b="1" dirty="0" err="1">
                <a:solidFill>
                  <a:srgbClr val="000000"/>
                </a:solidFill>
                <a:latin typeface="Courier New" pitchFamily="49" charset="0"/>
              </a:rPr>
              <a:t>int</a:t>
            </a:r>
            <a:r>
              <a:rPr lang="en-US" b="1" dirty="0">
                <a:solidFill>
                  <a:srgbClr val="000000"/>
                </a:solidFill>
                <a:latin typeface="Courier New" pitchFamily="49" charset="0"/>
              </a:rPr>
              <a:t> off, </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len</a:t>
            </a:r>
            <a:r>
              <a:rPr lang="en-US" b="1" dirty="0">
                <a:solidFill>
                  <a:srgbClr val="000000"/>
                </a:solidFill>
                <a:latin typeface="Courier New" pitchFamily="49" charset="0"/>
              </a:rPr>
              <a:t>) </a:t>
            </a:r>
          </a:p>
          <a:p>
            <a:pPr eaLnBrk="1" hangingPunct="1">
              <a:spcBef>
                <a:spcPct val="0"/>
              </a:spcBef>
              <a:buFontTx/>
              <a:buNone/>
            </a:pPr>
            <a:r>
              <a:rPr lang="en-US" b="1" dirty="0">
                <a:solidFill>
                  <a:srgbClr val="000000"/>
                </a:solidFill>
                <a:latin typeface="Courier New" pitchFamily="49" charset="0"/>
              </a:rPr>
              <a:t>void mark(</a:t>
            </a:r>
            <a:r>
              <a:rPr lang="en-US" b="1" dirty="0" err="1">
                <a:solidFill>
                  <a:srgbClr val="000000"/>
                </a:solidFill>
                <a:latin typeface="Courier New" pitchFamily="49" charset="0"/>
              </a:rPr>
              <a:t>int</a:t>
            </a:r>
            <a:r>
              <a:rPr lang="en-US" b="1" dirty="0">
                <a:solidFill>
                  <a:srgbClr val="000000"/>
                </a:solidFill>
                <a:latin typeface="Courier New" pitchFamily="49" charset="0"/>
              </a:rPr>
              <a:t> </a:t>
            </a:r>
            <a:r>
              <a:rPr lang="en-US" b="1" dirty="0" err="1">
                <a:solidFill>
                  <a:srgbClr val="000000"/>
                </a:solidFill>
                <a:latin typeface="Courier New" pitchFamily="49" charset="0"/>
              </a:rPr>
              <a:t>readAheadLimit</a:t>
            </a:r>
            <a:r>
              <a:rPr lang="en-US" b="1" dirty="0">
                <a:solidFill>
                  <a:srgbClr val="000000"/>
                </a:solidFill>
                <a:latin typeface="Courier New" pitchFamily="49" charset="0"/>
              </a:rPr>
              <a:t>) </a:t>
            </a:r>
          </a:p>
          <a:p>
            <a:pPr eaLnBrk="1" hangingPunct="1">
              <a:spcBef>
                <a:spcPct val="0"/>
              </a:spcBef>
              <a:buNone/>
            </a:pPr>
            <a:r>
              <a:rPr lang="en-US" b="1" dirty="0">
                <a:solidFill>
                  <a:srgbClr val="000000"/>
                </a:solidFill>
                <a:latin typeface="Courier New" pitchFamily="49" charset="0"/>
              </a:rPr>
              <a:t>void reset() </a:t>
            </a:r>
          </a:p>
          <a:p>
            <a:pPr eaLnBrk="1" hangingPunct="1">
              <a:spcBef>
                <a:spcPct val="0"/>
              </a:spcBef>
            </a:pPr>
            <a:r>
              <a:rPr lang="en-US" dirty="0"/>
              <a:t>Marks the current position in the stream. When </a:t>
            </a:r>
            <a:r>
              <a:rPr lang="en-US" b="1" dirty="0">
                <a:solidFill>
                  <a:srgbClr val="000000"/>
                </a:solidFill>
                <a:latin typeface="Courier New" pitchFamily="49" charset="0"/>
              </a:rPr>
              <a:t>reset() </a:t>
            </a:r>
            <a:r>
              <a:rPr lang="en-US" dirty="0"/>
              <a:t>is called after </a:t>
            </a:r>
            <a:r>
              <a:rPr lang="en-US" b="1" dirty="0">
                <a:solidFill>
                  <a:srgbClr val="000000"/>
                </a:solidFill>
                <a:latin typeface="Courier New" pitchFamily="49" charset="0"/>
              </a:rPr>
              <a:t>mark() </a:t>
            </a:r>
            <a:r>
              <a:rPr lang="en-US" dirty="0"/>
              <a:t>the file pointer is positioned to the marked position.</a:t>
            </a:r>
          </a:p>
          <a:p>
            <a:pPr eaLnBrk="1" hangingPunct="1">
              <a:spcBef>
                <a:spcPct val="0"/>
              </a:spcBef>
            </a:pPr>
            <a:r>
              <a:rPr lang="en-US" b="1" dirty="0" err="1">
                <a:solidFill>
                  <a:srgbClr val="000000"/>
                </a:solidFill>
                <a:latin typeface="Courier New" pitchFamily="49" charset="0"/>
              </a:rPr>
              <a:t>readAheadLimit</a:t>
            </a:r>
            <a:r>
              <a:rPr lang="en-US" b="1" dirty="0">
                <a:solidFill>
                  <a:srgbClr val="000000"/>
                </a:solidFill>
                <a:latin typeface="Courier New" pitchFamily="49" charset="0"/>
              </a:rPr>
              <a:t> </a:t>
            </a:r>
            <a:r>
              <a:rPr lang="en-US" dirty="0"/>
              <a:t>is</a:t>
            </a:r>
            <a:r>
              <a:rPr lang="en-US" b="1" dirty="0">
                <a:solidFill>
                  <a:srgbClr val="000000"/>
                </a:solidFill>
                <a:latin typeface="Courier New" pitchFamily="49" charset="0"/>
              </a:rPr>
              <a:t> </a:t>
            </a:r>
            <a:r>
              <a:rPr lang="en-US" dirty="0"/>
              <a:t>used to specify how many characters can be read further from the marked position so as to retain the marked position. If characters read is greater than what is specified in </a:t>
            </a:r>
            <a:r>
              <a:rPr lang="en-US" b="1" dirty="0" err="1">
                <a:solidFill>
                  <a:srgbClr val="000000"/>
                </a:solidFill>
                <a:latin typeface="Courier New" pitchFamily="49" charset="0"/>
              </a:rPr>
              <a:t>readAheadLimit</a:t>
            </a:r>
            <a:r>
              <a:rPr lang="en-US" b="1" dirty="0">
                <a:solidFill>
                  <a:srgbClr val="000000"/>
                </a:solidFill>
                <a:latin typeface="Courier New" pitchFamily="49" charset="0"/>
              </a:rPr>
              <a:t>, </a:t>
            </a:r>
            <a:r>
              <a:rPr lang="en-US" dirty="0"/>
              <a:t>then calling reset does not position the file pointer in the marked position</a:t>
            </a:r>
            <a:r>
              <a:rPr lang="en-US" b="1" dirty="0">
                <a:solidFill>
                  <a:srgbClr val="000000"/>
                </a:solidFill>
                <a:latin typeface="Courier New" pitchFamily="49" charset="0"/>
              </a:rPr>
              <a:t>.</a:t>
            </a:r>
          </a:p>
        </p:txBody>
      </p:sp>
      <p:sp>
        <p:nvSpPr>
          <p:cNvPr id="17410" name="Slide Number Placeholder 5"/>
          <p:cNvSpPr>
            <a:spLocks noGrp="1"/>
          </p:cNvSpPr>
          <p:nvPr>
            <p:ph type="sldNum" sz="quarter" idx="12"/>
          </p:nvPr>
        </p:nvSpPr>
        <p:spPr>
          <a:xfrm>
            <a:off x="4800600" y="6619875"/>
            <a:ext cx="2133600" cy="476250"/>
          </a:xfrm>
          <a:noFill/>
        </p:spPr>
        <p:txBody>
          <a:bodyPr/>
          <a:lstStyle/>
          <a:p>
            <a:fld id="{8E41C230-7A5A-470D-9045-4BFA5CB35DBD}" type="slidenum">
              <a:rPr lang="en-US" smtClean="0">
                <a:latin typeface="Arial" charset="0"/>
              </a:rPr>
              <a:pPr/>
              <a:t>15</a:t>
            </a:fld>
            <a:endParaRPr lang="en-US" dirty="0">
              <a:latin typeface="Arial" charset="0"/>
            </a:endParaRPr>
          </a:p>
        </p:txBody>
      </p:sp>
    </p:spTree>
    <p:extLst>
      <p:ext uri="{BB962C8B-B14F-4D97-AF65-F5344CB8AC3E}">
        <p14:creationId xmlns:p14="http://schemas.microsoft.com/office/powerpoint/2010/main" val="3570996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a:xfrm>
            <a:off x="1981200" y="1524001"/>
            <a:ext cx="8229600" cy="4525963"/>
          </a:xfrm>
        </p:spPr>
        <p:txBody>
          <a:bodyPr/>
          <a:lstStyle/>
          <a:p>
            <a:pPr eaLnBrk="1" hangingPunct="1">
              <a:spcBef>
                <a:spcPct val="0"/>
              </a:spcBef>
              <a:buFontTx/>
              <a:buNone/>
            </a:pPr>
            <a:r>
              <a:rPr lang="en-US" b="1" dirty="0">
                <a:solidFill>
                  <a:srgbClr val="000000"/>
                </a:solidFill>
                <a:latin typeface="Courier New" pitchFamily="49" charset="0"/>
              </a:rPr>
              <a:t>long skip(long n)</a:t>
            </a:r>
          </a:p>
          <a:p>
            <a:pPr eaLnBrk="1" hangingPunct="1">
              <a:spcBef>
                <a:spcPct val="0"/>
              </a:spcBef>
              <a:buFontTx/>
              <a:buNone/>
            </a:pPr>
            <a:r>
              <a:rPr lang="en-US" b="1" dirty="0">
                <a:solidFill>
                  <a:srgbClr val="000000"/>
                </a:solidFill>
                <a:latin typeface="Courier New" pitchFamily="49" charset="0"/>
              </a:rPr>
              <a:t>boolean </a:t>
            </a:r>
            <a:r>
              <a:rPr lang="en-US" b="1" dirty="0" err="1">
                <a:solidFill>
                  <a:srgbClr val="000000"/>
                </a:solidFill>
                <a:latin typeface="Courier New" pitchFamily="49" charset="0"/>
              </a:rPr>
              <a:t>markSupported</a:t>
            </a:r>
            <a:r>
              <a:rPr lang="en-US" b="1" dirty="0">
                <a:solidFill>
                  <a:srgbClr val="000000"/>
                </a:solidFill>
                <a:latin typeface="Courier New" pitchFamily="49" charset="0"/>
              </a:rPr>
              <a:t>()</a:t>
            </a:r>
          </a:p>
          <a:p>
            <a:pPr eaLnBrk="1" hangingPunct="1">
              <a:spcBef>
                <a:spcPct val="0"/>
              </a:spcBef>
              <a:buFontTx/>
              <a:buNone/>
            </a:pPr>
            <a:r>
              <a:rPr lang="en-US" b="1" dirty="0">
                <a:solidFill>
                  <a:srgbClr val="000000"/>
                </a:solidFill>
                <a:latin typeface="Courier New" pitchFamily="49" charset="0"/>
              </a:rPr>
              <a:t>mark() and reset() </a:t>
            </a:r>
            <a:r>
              <a:rPr lang="en-US" dirty="0"/>
              <a:t>are optional methods that is not all implementing class need to provide the implementation for</a:t>
            </a:r>
            <a:r>
              <a:rPr lang="en-US" b="1" dirty="0">
                <a:solidFill>
                  <a:srgbClr val="000000"/>
                </a:solidFill>
                <a:latin typeface="Courier New" pitchFamily="49" charset="0"/>
              </a:rPr>
              <a:t> mark() </a:t>
            </a:r>
            <a:r>
              <a:rPr lang="en-US" dirty="0"/>
              <a:t>and</a:t>
            </a:r>
            <a:r>
              <a:rPr lang="en-US" b="1" dirty="0">
                <a:solidFill>
                  <a:srgbClr val="000000"/>
                </a:solidFill>
                <a:latin typeface="Courier New" pitchFamily="49" charset="0"/>
              </a:rPr>
              <a:t> reset(). </a:t>
            </a:r>
            <a:r>
              <a:rPr lang="en-US" dirty="0"/>
              <a:t>Therefore</a:t>
            </a:r>
            <a:r>
              <a:rPr lang="en-US" b="1" dirty="0">
                <a:solidFill>
                  <a:srgbClr val="000000"/>
                </a:solidFill>
                <a:latin typeface="Courier New" pitchFamily="49" charset="0"/>
              </a:rPr>
              <a:t> </a:t>
            </a:r>
            <a:r>
              <a:rPr lang="en-US" dirty="0"/>
              <a:t>before they are used we must test if they are supported by the implementing class using </a:t>
            </a:r>
            <a:r>
              <a:rPr lang="en-US" b="1" dirty="0" err="1">
                <a:solidFill>
                  <a:srgbClr val="000000"/>
                </a:solidFill>
                <a:latin typeface="Courier New" pitchFamily="49" charset="0"/>
              </a:rPr>
              <a:t>markSupported</a:t>
            </a:r>
            <a:r>
              <a:rPr lang="en-US" b="1" dirty="0">
                <a:solidFill>
                  <a:srgbClr val="000000"/>
                </a:solidFill>
                <a:latin typeface="Courier New" pitchFamily="49" charset="0"/>
              </a:rPr>
              <a:t>() </a:t>
            </a:r>
          </a:p>
          <a:p>
            <a:pPr eaLnBrk="1" hangingPunct="1">
              <a:spcBef>
                <a:spcPct val="0"/>
              </a:spcBef>
              <a:buFontTx/>
              <a:buNone/>
            </a:pPr>
            <a:endParaRPr lang="en-US" b="1" dirty="0">
              <a:solidFill>
                <a:srgbClr val="000000"/>
              </a:solidFill>
              <a:latin typeface="Courier New" pitchFamily="49" charset="0"/>
            </a:endParaRPr>
          </a:p>
          <a:p>
            <a:pPr eaLnBrk="1" hangingPunct="1">
              <a:spcBef>
                <a:spcPct val="0"/>
              </a:spcBef>
              <a:buNone/>
            </a:pPr>
            <a:r>
              <a:rPr lang="en-US" dirty="0"/>
              <a:t>All of the methods  except </a:t>
            </a:r>
            <a:r>
              <a:rPr lang="en-US" b="1" dirty="0" err="1">
                <a:solidFill>
                  <a:srgbClr val="000000"/>
                </a:solidFill>
                <a:latin typeface="Courier New" pitchFamily="49" charset="0"/>
              </a:rPr>
              <a:t>markSupported</a:t>
            </a:r>
            <a:r>
              <a:rPr lang="en-US" b="1" dirty="0">
                <a:solidFill>
                  <a:srgbClr val="000000"/>
                </a:solidFill>
                <a:latin typeface="Courier New" pitchFamily="49" charset="0"/>
              </a:rPr>
              <a:t>() </a:t>
            </a:r>
            <a:r>
              <a:rPr lang="en-US" dirty="0"/>
              <a:t>throw </a:t>
            </a:r>
            <a:r>
              <a:rPr lang="en-US" b="1" dirty="0">
                <a:solidFill>
                  <a:srgbClr val="000000"/>
                </a:solidFill>
                <a:latin typeface="Courier New" pitchFamily="49" charset="0"/>
              </a:rPr>
              <a:t>IOException</a:t>
            </a:r>
            <a:r>
              <a:rPr lang="en-US" dirty="0"/>
              <a:t>.</a:t>
            </a:r>
            <a:endParaRPr lang="en-US" b="1" dirty="0">
              <a:solidFill>
                <a:srgbClr val="000000"/>
              </a:solidFill>
              <a:latin typeface="Courier New" pitchFamily="49" charset="0"/>
            </a:endParaRPr>
          </a:p>
          <a:p>
            <a:pPr eaLnBrk="1" hangingPunct="1">
              <a:spcBef>
                <a:spcPct val="0"/>
              </a:spcBef>
              <a:buFontTx/>
              <a:buNone/>
            </a:pPr>
            <a:endParaRPr lang="en-US" b="1" dirty="0">
              <a:solidFill>
                <a:srgbClr val="000000"/>
              </a:solidFill>
              <a:latin typeface="Courier New" pitchFamily="49" charset="0"/>
            </a:endParaRPr>
          </a:p>
          <a:p>
            <a:endParaRPr lang="en-US" dirty="0"/>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16</a:t>
            </a:fld>
            <a:endParaRPr lang="en-US"/>
          </a:p>
        </p:txBody>
      </p:sp>
    </p:spTree>
    <p:extLst>
      <p:ext uri="{BB962C8B-B14F-4D97-AF65-F5344CB8AC3E}">
        <p14:creationId xmlns:p14="http://schemas.microsoft.com/office/powerpoint/2010/main" val="4028961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2531" name="Rectangle 2"/>
          <p:cNvSpPr>
            <a:spLocks noGrp="1" noChangeArrowheads="1"/>
          </p:cNvSpPr>
          <p:nvPr>
            <p:ph type="title"/>
          </p:nvPr>
        </p:nvSpPr>
        <p:spPr/>
        <p:txBody>
          <a:bodyPr/>
          <a:lstStyle/>
          <a:p>
            <a:pPr eaLnBrk="1" hangingPunct="1"/>
            <a:r>
              <a:rPr lang="en-US" sz="4000" dirty="0" err="1">
                <a:latin typeface="Courier New" pitchFamily="49" charset="0"/>
                <a:cs typeface="Courier New" pitchFamily="49" charset="0"/>
              </a:rPr>
              <a:t>FileReader</a:t>
            </a:r>
            <a:endParaRPr lang="en-US" sz="4000" dirty="0">
              <a:latin typeface="Courier New" pitchFamily="49" charset="0"/>
              <a:cs typeface="Courier New" pitchFamily="49" charset="0"/>
            </a:endParaRPr>
          </a:p>
        </p:txBody>
      </p:sp>
      <p:sp>
        <p:nvSpPr>
          <p:cNvPr id="22532" name="Rectangle 3"/>
          <p:cNvSpPr>
            <a:spLocks noGrp="1" noChangeArrowheads="1"/>
          </p:cNvSpPr>
          <p:nvPr>
            <p:ph idx="1"/>
          </p:nvPr>
        </p:nvSpPr>
        <p:spPr>
          <a:xfrm>
            <a:off x="1828800" y="1143000"/>
            <a:ext cx="8534400" cy="5334000"/>
          </a:xfrm>
        </p:spPr>
        <p:txBody>
          <a:bodyPr>
            <a:normAutofit/>
          </a:bodyPr>
          <a:lstStyle/>
          <a:p>
            <a:pPr eaLnBrk="1" hangingPunct="1">
              <a:buFontTx/>
              <a:buNone/>
            </a:pPr>
            <a:r>
              <a:rPr lang="en-US" b="1" dirty="0" err="1">
                <a:solidFill>
                  <a:srgbClr val="000000"/>
                </a:solidFill>
                <a:latin typeface="Courier New" pitchFamily="49" charset="0"/>
              </a:rPr>
              <a:t>FileReader</a:t>
            </a:r>
            <a:r>
              <a:rPr lang="en-US" b="1" dirty="0">
                <a:solidFill>
                  <a:srgbClr val="000000"/>
                </a:solidFill>
                <a:latin typeface="Courier New" pitchFamily="49" charset="0"/>
              </a:rPr>
              <a:t> </a:t>
            </a:r>
            <a:r>
              <a:rPr lang="en-US" dirty="0"/>
              <a:t>is subclass of </a:t>
            </a:r>
            <a:r>
              <a:rPr lang="en-US" b="1" dirty="0" err="1">
                <a:solidFill>
                  <a:srgbClr val="000000"/>
                </a:solidFill>
                <a:latin typeface="Courier New" pitchFamily="49" charset="0"/>
              </a:rPr>
              <a:t>InputStreamWriter</a:t>
            </a:r>
            <a:endParaRPr lang="en-US" b="1" dirty="0">
              <a:solidFill>
                <a:srgbClr val="000000"/>
              </a:solidFill>
              <a:latin typeface="Courier New" pitchFamily="49" charset="0"/>
            </a:endParaRPr>
          </a:p>
          <a:p>
            <a:pPr eaLnBrk="1" hangingPunct="1">
              <a:buFontTx/>
              <a:buNone/>
            </a:pPr>
            <a:r>
              <a:rPr lang="en-US" dirty="0"/>
              <a:t>This class is used to read from a text file.</a:t>
            </a:r>
          </a:p>
          <a:p>
            <a:pPr eaLnBrk="1" hangingPunct="1">
              <a:buFontTx/>
              <a:buNone/>
            </a:pPr>
            <a:r>
              <a:rPr lang="en-US" dirty="0"/>
              <a:t>Constructors</a:t>
            </a:r>
            <a:r>
              <a:rPr lang="en-US" b="1" dirty="0">
                <a:latin typeface="Arial Unicode MS" pitchFamily="34" charset="-128"/>
              </a:rPr>
              <a:t>:</a:t>
            </a:r>
          </a:p>
          <a:p>
            <a:pPr eaLnBrk="1" hangingPunct="1">
              <a:buFontTx/>
              <a:buNone/>
            </a:pPr>
            <a:r>
              <a:rPr lang="en-US" b="1" dirty="0" err="1">
                <a:solidFill>
                  <a:srgbClr val="000000"/>
                </a:solidFill>
                <a:latin typeface="Courier New" pitchFamily="49" charset="0"/>
              </a:rPr>
              <a:t>FileReader</a:t>
            </a:r>
            <a:r>
              <a:rPr lang="en-US" b="1" dirty="0">
                <a:solidFill>
                  <a:srgbClr val="000000"/>
                </a:solidFill>
                <a:latin typeface="Courier New" pitchFamily="49" charset="0"/>
              </a:rPr>
              <a:t>(File </a:t>
            </a:r>
            <a:r>
              <a:rPr lang="en-US" b="1" dirty="0" err="1">
                <a:solidFill>
                  <a:srgbClr val="000000"/>
                </a:solidFill>
                <a:latin typeface="Courier New" pitchFamily="49" charset="0"/>
              </a:rPr>
              <a:t>file</a:t>
            </a:r>
            <a:r>
              <a:rPr lang="en-US" b="1" dirty="0">
                <a:solidFill>
                  <a:srgbClr val="000000"/>
                </a:solidFill>
                <a:latin typeface="Courier New" pitchFamily="49" charset="0"/>
              </a:rPr>
              <a:t>) throws </a:t>
            </a: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p>
          <a:p>
            <a:pPr eaLnBrk="1" hangingPunct="1">
              <a:buFontTx/>
              <a:buNone/>
            </a:pPr>
            <a:r>
              <a:rPr lang="en-US" b="1" dirty="0" err="1">
                <a:solidFill>
                  <a:srgbClr val="000000"/>
                </a:solidFill>
                <a:latin typeface="Courier New" pitchFamily="49" charset="0"/>
              </a:rPr>
              <a:t>FileReader</a:t>
            </a:r>
            <a:r>
              <a:rPr lang="en-US" b="1" dirty="0">
                <a:solidFill>
                  <a:srgbClr val="000000"/>
                </a:solidFill>
                <a:latin typeface="Courier New" pitchFamily="49" charset="0"/>
              </a:rPr>
              <a:t>(String </a:t>
            </a:r>
            <a:r>
              <a:rPr lang="en-US" b="1" dirty="0" err="1">
                <a:solidFill>
                  <a:srgbClr val="000000"/>
                </a:solidFill>
                <a:latin typeface="Courier New" pitchFamily="49" charset="0"/>
              </a:rPr>
              <a:t>fileName</a:t>
            </a:r>
            <a:r>
              <a:rPr lang="en-US" b="1" dirty="0">
                <a:solidFill>
                  <a:srgbClr val="000000"/>
                </a:solidFill>
                <a:latin typeface="Courier New" pitchFamily="49" charset="0"/>
              </a:rPr>
              <a:t>) throws </a:t>
            </a: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p>
          <a:p>
            <a:pPr eaLnBrk="1" hangingPunct="1">
              <a:buNone/>
            </a:pPr>
            <a:r>
              <a:rPr lang="en-US" dirty="0"/>
              <a:t>Either filename can be specified as a String or File object is passed to the </a:t>
            </a:r>
            <a:r>
              <a:rPr lang="en-US" b="1" dirty="0" err="1">
                <a:solidFill>
                  <a:srgbClr val="000000"/>
                </a:solidFill>
                <a:latin typeface="Courier New" pitchFamily="49" charset="0"/>
              </a:rPr>
              <a:t>FileReader</a:t>
            </a:r>
            <a:r>
              <a:rPr lang="en-US" dirty="0"/>
              <a:t> constructor.</a:t>
            </a:r>
          </a:p>
          <a:p>
            <a:pPr eaLnBrk="1" hangingPunct="1">
              <a:buNone/>
            </a:pPr>
            <a:r>
              <a:rPr lang="en-US" dirty="0"/>
              <a:t>If the file specified by the name does not exist a </a:t>
            </a: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r>
              <a:rPr lang="en-US" dirty="0"/>
              <a:t>is thrown</a:t>
            </a:r>
          </a:p>
          <a:p>
            <a:pPr eaLnBrk="1" hangingPunct="1">
              <a:buNone/>
            </a:pPr>
            <a:r>
              <a:rPr lang="en-US" b="1" dirty="0" err="1">
                <a:solidFill>
                  <a:srgbClr val="000000"/>
                </a:solidFill>
                <a:latin typeface="Courier New" pitchFamily="49" charset="0"/>
              </a:rPr>
              <a:t>FileNotFoundException</a:t>
            </a:r>
            <a:r>
              <a:rPr lang="en-US" b="1" dirty="0">
                <a:solidFill>
                  <a:srgbClr val="000000"/>
                </a:solidFill>
                <a:latin typeface="Courier New" pitchFamily="49" charset="0"/>
              </a:rPr>
              <a:t> </a:t>
            </a:r>
            <a:r>
              <a:rPr lang="en-US" dirty="0"/>
              <a:t>is a subclass of</a:t>
            </a:r>
            <a:r>
              <a:rPr lang="en-US" b="1" dirty="0">
                <a:solidFill>
                  <a:srgbClr val="000000"/>
                </a:solidFill>
                <a:latin typeface="Courier New" pitchFamily="49" charset="0"/>
              </a:rPr>
              <a:t> IOException</a:t>
            </a:r>
            <a:endParaRPr lang="en-US" dirty="0"/>
          </a:p>
          <a:p>
            <a:pPr eaLnBrk="1" hangingPunct="1">
              <a:buFontTx/>
              <a:buNone/>
            </a:pPr>
            <a:endParaRPr lang="en-US" b="1" dirty="0">
              <a:solidFill>
                <a:srgbClr val="000000"/>
              </a:solidFill>
              <a:latin typeface="Courier New" pitchFamily="49" charset="0"/>
            </a:endParaRPr>
          </a:p>
        </p:txBody>
      </p:sp>
      <p:sp>
        <p:nvSpPr>
          <p:cNvPr id="22530" name="Slide Number Placeholder 5"/>
          <p:cNvSpPr>
            <a:spLocks noGrp="1"/>
          </p:cNvSpPr>
          <p:nvPr>
            <p:ph type="sldNum" sz="quarter" idx="12"/>
          </p:nvPr>
        </p:nvSpPr>
        <p:spPr>
          <a:xfrm>
            <a:off x="8077200" y="6245225"/>
            <a:ext cx="2133600" cy="476250"/>
          </a:xfrm>
          <a:noFill/>
        </p:spPr>
        <p:txBody>
          <a:bodyPr/>
          <a:lstStyle/>
          <a:p>
            <a:fld id="{4156E116-0E27-4A26-9FA9-B6F6C683CCF1}" type="slidenum">
              <a:rPr lang="en-US" smtClean="0">
                <a:latin typeface="Arial" charset="0"/>
              </a:rPr>
              <a:pPr/>
              <a:t>17</a:t>
            </a:fld>
            <a:endParaRPr lang="en-US">
              <a:latin typeface="Arial" charset="0"/>
            </a:endParaRPr>
          </a:p>
        </p:txBody>
      </p:sp>
    </p:spTree>
    <p:extLst>
      <p:ext uri="{BB962C8B-B14F-4D97-AF65-F5344CB8AC3E}">
        <p14:creationId xmlns:p14="http://schemas.microsoft.com/office/powerpoint/2010/main" val="2810186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6627" name="Rectangle 2"/>
          <p:cNvSpPr>
            <a:spLocks noGrp="1" noChangeArrowheads="1"/>
          </p:cNvSpPr>
          <p:nvPr>
            <p:ph type="title"/>
          </p:nvPr>
        </p:nvSpPr>
        <p:spPr>
          <a:xfrm>
            <a:off x="1752600" y="-152400"/>
            <a:ext cx="7772400" cy="1143000"/>
          </a:xfrm>
        </p:spPr>
        <p:txBody>
          <a:bodyPr/>
          <a:lstStyle/>
          <a:p>
            <a:r>
              <a:rPr lang="en-US" dirty="0"/>
              <a:t>Hierarchy of byte stream</a:t>
            </a:r>
          </a:p>
        </p:txBody>
      </p:sp>
      <p:sp>
        <p:nvSpPr>
          <p:cNvPr id="26626" name="Slide Number Placeholder 5"/>
          <p:cNvSpPr>
            <a:spLocks noGrp="1"/>
          </p:cNvSpPr>
          <p:nvPr>
            <p:ph type="sldNum" sz="quarter" idx="12"/>
          </p:nvPr>
        </p:nvSpPr>
        <p:spPr>
          <a:xfrm>
            <a:off x="8077200" y="6610350"/>
            <a:ext cx="2133600" cy="476250"/>
          </a:xfrm>
          <a:noFill/>
        </p:spPr>
        <p:txBody>
          <a:bodyPr/>
          <a:lstStyle/>
          <a:p>
            <a:fld id="{1F81EB2D-5194-475B-98F4-7CB0E542712D}" type="slidenum">
              <a:rPr lang="en-US" smtClean="0">
                <a:latin typeface="Arial" charset="0"/>
              </a:rPr>
              <a:pPr/>
              <a:t>18</a:t>
            </a:fld>
            <a:endParaRPr lang="en-US">
              <a:latin typeface="Arial" charset="0"/>
            </a:endParaRPr>
          </a:p>
        </p:txBody>
      </p:sp>
      <p:sp>
        <p:nvSpPr>
          <p:cNvPr id="26628" name="Text Box 3"/>
          <p:cNvSpPr txBox="1">
            <a:spLocks noChangeArrowheads="1"/>
          </p:cNvSpPr>
          <p:nvPr/>
        </p:nvSpPr>
        <p:spPr bwMode="auto">
          <a:xfrm>
            <a:off x="1752601" y="1127125"/>
            <a:ext cx="1877437" cy="400110"/>
          </a:xfrm>
          <a:prstGeom prst="rect">
            <a:avLst/>
          </a:prstGeom>
          <a:noFill/>
          <a:ln w="9525">
            <a:solidFill>
              <a:schemeClr val="tx1"/>
            </a:solidFill>
            <a:miter lim="800000"/>
            <a:headEnd/>
            <a:tailEnd/>
          </a:ln>
        </p:spPr>
        <p:txBody>
          <a:bodyPr wrap="none">
            <a:spAutoFit/>
          </a:bodyPr>
          <a:lstStyle/>
          <a:p>
            <a:r>
              <a:rPr lang="en-US" sz="2000" b="1" i="1" dirty="0" err="1">
                <a:solidFill>
                  <a:srgbClr val="000000"/>
                </a:solidFill>
                <a:latin typeface="Courier New" pitchFamily="49" charset="0"/>
              </a:rPr>
              <a:t>InputStream</a:t>
            </a:r>
            <a:endParaRPr lang="en-US" sz="2000" b="1" i="1" dirty="0">
              <a:solidFill>
                <a:srgbClr val="000000"/>
              </a:solidFill>
              <a:latin typeface="Courier New" pitchFamily="49" charset="0"/>
            </a:endParaRPr>
          </a:p>
        </p:txBody>
      </p:sp>
      <p:grpSp>
        <p:nvGrpSpPr>
          <p:cNvPr id="26629" name="Group 4"/>
          <p:cNvGrpSpPr>
            <a:grpSpLocks/>
          </p:cNvGrpSpPr>
          <p:nvPr/>
        </p:nvGrpSpPr>
        <p:grpSpPr bwMode="auto">
          <a:xfrm>
            <a:off x="2057400" y="1508125"/>
            <a:ext cx="304800" cy="228600"/>
            <a:chOff x="2640" y="1344"/>
            <a:chExt cx="192" cy="144"/>
          </a:xfrm>
        </p:grpSpPr>
        <p:sp>
          <p:nvSpPr>
            <p:cNvPr id="26653" name="Line 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6654" name="Line 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6655" name="Line 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6630" name="Text Box 8"/>
          <p:cNvSpPr txBox="1">
            <a:spLocks noChangeArrowheads="1"/>
          </p:cNvSpPr>
          <p:nvPr/>
        </p:nvSpPr>
        <p:spPr bwMode="auto">
          <a:xfrm>
            <a:off x="6477001" y="3489325"/>
            <a:ext cx="3108543"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BufferedInputStream</a:t>
            </a:r>
          </a:p>
        </p:txBody>
      </p:sp>
      <p:sp>
        <p:nvSpPr>
          <p:cNvPr id="26631" name="Text Box 9"/>
          <p:cNvSpPr txBox="1">
            <a:spLocks noChangeArrowheads="1"/>
          </p:cNvSpPr>
          <p:nvPr/>
        </p:nvSpPr>
        <p:spPr bwMode="auto">
          <a:xfrm>
            <a:off x="2514600" y="2727325"/>
            <a:ext cx="3262432"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ByteArrayInputStream</a:t>
            </a:r>
            <a:endParaRPr lang="en-US" sz="2000" b="1" dirty="0">
              <a:latin typeface="Courier New" pitchFamily="49" charset="0"/>
            </a:endParaRPr>
          </a:p>
        </p:txBody>
      </p:sp>
      <p:sp>
        <p:nvSpPr>
          <p:cNvPr id="26632" name="Text Box 10"/>
          <p:cNvSpPr txBox="1">
            <a:spLocks noChangeArrowheads="1"/>
          </p:cNvSpPr>
          <p:nvPr/>
        </p:nvSpPr>
        <p:spPr bwMode="auto">
          <a:xfrm>
            <a:off x="2514601" y="3565525"/>
            <a:ext cx="2954655"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FilterInputStream </a:t>
            </a:r>
          </a:p>
        </p:txBody>
      </p:sp>
      <p:sp>
        <p:nvSpPr>
          <p:cNvPr id="26633" name="Text Box 11"/>
          <p:cNvSpPr txBox="1">
            <a:spLocks noChangeArrowheads="1"/>
          </p:cNvSpPr>
          <p:nvPr/>
        </p:nvSpPr>
        <p:spPr bwMode="auto">
          <a:xfrm>
            <a:off x="6400800" y="4394200"/>
            <a:ext cx="3429000" cy="400110"/>
          </a:xfrm>
          <a:prstGeom prst="rect">
            <a:avLst/>
          </a:prstGeom>
          <a:noFill/>
          <a:ln w="9525">
            <a:solidFill>
              <a:schemeClr val="tx1"/>
            </a:solidFill>
            <a:miter lim="800000"/>
            <a:headEnd/>
            <a:tailEnd/>
          </a:ln>
        </p:spPr>
        <p:txBody>
          <a:bodyPr wrap="square">
            <a:spAutoFit/>
          </a:bodyPr>
          <a:lstStyle/>
          <a:p>
            <a:r>
              <a:rPr lang="en-US" sz="2000" b="1">
                <a:latin typeface="Courier New" pitchFamily="49" charset="0"/>
              </a:rPr>
              <a:t>LineNumberInputStream </a:t>
            </a:r>
          </a:p>
        </p:txBody>
      </p:sp>
      <p:sp>
        <p:nvSpPr>
          <p:cNvPr id="26634" name="Text Box 12"/>
          <p:cNvSpPr txBox="1">
            <a:spLocks noChangeArrowheads="1"/>
          </p:cNvSpPr>
          <p:nvPr/>
        </p:nvSpPr>
        <p:spPr bwMode="auto">
          <a:xfrm>
            <a:off x="6400800" y="5013325"/>
            <a:ext cx="3124200" cy="400110"/>
          </a:xfrm>
          <a:prstGeom prst="rect">
            <a:avLst/>
          </a:prstGeom>
          <a:noFill/>
          <a:ln w="9525">
            <a:solidFill>
              <a:schemeClr val="tx1"/>
            </a:solidFill>
            <a:miter lim="800000"/>
            <a:headEnd/>
            <a:tailEnd/>
          </a:ln>
        </p:spPr>
        <p:txBody>
          <a:bodyPr wrap="square">
            <a:spAutoFit/>
          </a:bodyPr>
          <a:lstStyle/>
          <a:p>
            <a:r>
              <a:rPr lang="en-US" sz="2000" b="1">
                <a:latin typeface="Courier New" pitchFamily="49" charset="0"/>
              </a:rPr>
              <a:t>PushbackInputStream </a:t>
            </a:r>
          </a:p>
        </p:txBody>
      </p:sp>
      <p:sp>
        <p:nvSpPr>
          <p:cNvPr id="26635" name="Text Box 13"/>
          <p:cNvSpPr txBox="1">
            <a:spLocks noChangeArrowheads="1"/>
          </p:cNvSpPr>
          <p:nvPr/>
        </p:nvSpPr>
        <p:spPr bwMode="auto">
          <a:xfrm>
            <a:off x="6400800" y="5622925"/>
            <a:ext cx="2590800" cy="400110"/>
          </a:xfrm>
          <a:prstGeom prst="rect">
            <a:avLst/>
          </a:prstGeom>
          <a:noFill/>
          <a:ln w="9525">
            <a:solidFill>
              <a:schemeClr val="tx1"/>
            </a:solidFill>
            <a:miter lim="800000"/>
            <a:headEnd/>
            <a:tailEnd/>
          </a:ln>
        </p:spPr>
        <p:txBody>
          <a:bodyPr wrap="square">
            <a:spAutoFit/>
          </a:bodyPr>
          <a:lstStyle/>
          <a:p>
            <a:r>
              <a:rPr lang="en-US" sz="2000" b="1" dirty="0" err="1">
                <a:solidFill>
                  <a:srgbClr val="C00000"/>
                </a:solidFill>
                <a:latin typeface="Courier New" pitchFamily="49" charset="0"/>
              </a:rPr>
              <a:t>DataInputStream</a:t>
            </a:r>
            <a:r>
              <a:rPr lang="en-US" sz="2000" b="1" dirty="0">
                <a:solidFill>
                  <a:srgbClr val="FF3300"/>
                </a:solidFill>
                <a:latin typeface="Courier New" pitchFamily="49" charset="0"/>
              </a:rPr>
              <a:t> </a:t>
            </a:r>
          </a:p>
        </p:txBody>
      </p:sp>
      <p:sp>
        <p:nvSpPr>
          <p:cNvPr id="26636" name="Line 14"/>
          <p:cNvSpPr>
            <a:spLocks noChangeShapeType="1"/>
          </p:cNvSpPr>
          <p:nvPr/>
        </p:nvSpPr>
        <p:spPr bwMode="auto">
          <a:xfrm>
            <a:off x="2209800" y="1736725"/>
            <a:ext cx="0" cy="2057400"/>
          </a:xfrm>
          <a:prstGeom prst="line">
            <a:avLst/>
          </a:prstGeom>
          <a:noFill/>
          <a:ln w="9525">
            <a:solidFill>
              <a:schemeClr val="tx1"/>
            </a:solidFill>
            <a:round/>
            <a:headEnd/>
            <a:tailEnd/>
          </a:ln>
        </p:spPr>
        <p:txBody>
          <a:bodyPr>
            <a:spAutoFit/>
          </a:bodyPr>
          <a:lstStyle/>
          <a:p>
            <a:endParaRPr lang="en-US" sz="2000"/>
          </a:p>
        </p:txBody>
      </p:sp>
      <p:sp>
        <p:nvSpPr>
          <p:cNvPr id="26637" name="Line 15"/>
          <p:cNvSpPr>
            <a:spLocks noChangeShapeType="1"/>
          </p:cNvSpPr>
          <p:nvPr/>
        </p:nvSpPr>
        <p:spPr bwMode="auto">
          <a:xfrm>
            <a:off x="2209800" y="3794125"/>
            <a:ext cx="304800" cy="0"/>
          </a:xfrm>
          <a:prstGeom prst="line">
            <a:avLst/>
          </a:prstGeom>
          <a:noFill/>
          <a:ln w="9525">
            <a:solidFill>
              <a:schemeClr val="tx1"/>
            </a:solidFill>
            <a:round/>
            <a:headEnd/>
            <a:tailEnd/>
          </a:ln>
        </p:spPr>
        <p:txBody>
          <a:bodyPr>
            <a:spAutoFit/>
          </a:bodyPr>
          <a:lstStyle/>
          <a:p>
            <a:endParaRPr lang="en-US" sz="2000"/>
          </a:p>
        </p:txBody>
      </p:sp>
      <p:sp>
        <p:nvSpPr>
          <p:cNvPr id="26638" name="Line 16"/>
          <p:cNvSpPr>
            <a:spLocks noChangeShapeType="1"/>
          </p:cNvSpPr>
          <p:nvPr/>
        </p:nvSpPr>
        <p:spPr bwMode="auto">
          <a:xfrm>
            <a:off x="2209800" y="2955925"/>
            <a:ext cx="304800" cy="0"/>
          </a:xfrm>
          <a:prstGeom prst="line">
            <a:avLst/>
          </a:prstGeom>
          <a:noFill/>
          <a:ln w="9525">
            <a:solidFill>
              <a:schemeClr val="tx1"/>
            </a:solidFill>
            <a:round/>
            <a:headEnd/>
            <a:tailEnd/>
          </a:ln>
        </p:spPr>
        <p:txBody>
          <a:bodyPr>
            <a:spAutoFit/>
          </a:bodyPr>
          <a:lstStyle/>
          <a:p>
            <a:endParaRPr lang="en-US" sz="2000"/>
          </a:p>
        </p:txBody>
      </p:sp>
      <p:grpSp>
        <p:nvGrpSpPr>
          <p:cNvPr id="26639" name="Group 17"/>
          <p:cNvGrpSpPr>
            <a:grpSpLocks/>
          </p:cNvGrpSpPr>
          <p:nvPr/>
        </p:nvGrpSpPr>
        <p:grpSpPr bwMode="auto">
          <a:xfrm>
            <a:off x="3810000" y="4022725"/>
            <a:ext cx="304800" cy="228600"/>
            <a:chOff x="2640" y="1344"/>
            <a:chExt cx="192" cy="144"/>
          </a:xfrm>
        </p:grpSpPr>
        <p:sp>
          <p:nvSpPr>
            <p:cNvPr id="26650" name="Line 18"/>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6651" name="Line 19"/>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6652" name="Line 20"/>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6640" name="Line 21"/>
          <p:cNvSpPr>
            <a:spLocks noChangeShapeType="1"/>
          </p:cNvSpPr>
          <p:nvPr/>
        </p:nvSpPr>
        <p:spPr bwMode="auto">
          <a:xfrm>
            <a:off x="3962400" y="4251325"/>
            <a:ext cx="0" cy="1600200"/>
          </a:xfrm>
          <a:prstGeom prst="line">
            <a:avLst/>
          </a:prstGeom>
          <a:noFill/>
          <a:ln w="9525">
            <a:solidFill>
              <a:schemeClr val="tx1"/>
            </a:solidFill>
            <a:round/>
            <a:headEnd/>
            <a:tailEnd/>
          </a:ln>
        </p:spPr>
        <p:txBody>
          <a:bodyPr wrap="square">
            <a:spAutoFit/>
          </a:bodyPr>
          <a:lstStyle/>
          <a:p>
            <a:endParaRPr lang="en-US" sz="2000"/>
          </a:p>
        </p:txBody>
      </p:sp>
      <p:sp>
        <p:nvSpPr>
          <p:cNvPr id="26641" name="Line 22"/>
          <p:cNvSpPr>
            <a:spLocks noChangeShapeType="1"/>
          </p:cNvSpPr>
          <p:nvPr/>
        </p:nvSpPr>
        <p:spPr bwMode="auto">
          <a:xfrm>
            <a:off x="3962400" y="5851525"/>
            <a:ext cx="2438400" cy="0"/>
          </a:xfrm>
          <a:prstGeom prst="line">
            <a:avLst/>
          </a:prstGeom>
          <a:noFill/>
          <a:ln w="9525">
            <a:solidFill>
              <a:schemeClr val="tx1"/>
            </a:solidFill>
            <a:round/>
            <a:headEnd/>
            <a:tailEnd/>
          </a:ln>
        </p:spPr>
        <p:txBody>
          <a:bodyPr>
            <a:spAutoFit/>
          </a:bodyPr>
          <a:lstStyle/>
          <a:p>
            <a:endParaRPr lang="en-US" sz="2000"/>
          </a:p>
        </p:txBody>
      </p:sp>
      <p:sp>
        <p:nvSpPr>
          <p:cNvPr id="26642" name="Line 23"/>
          <p:cNvSpPr>
            <a:spLocks noChangeShapeType="1"/>
          </p:cNvSpPr>
          <p:nvPr/>
        </p:nvSpPr>
        <p:spPr bwMode="auto">
          <a:xfrm>
            <a:off x="3962400" y="5241925"/>
            <a:ext cx="2438400" cy="0"/>
          </a:xfrm>
          <a:prstGeom prst="line">
            <a:avLst/>
          </a:prstGeom>
          <a:noFill/>
          <a:ln w="9525">
            <a:solidFill>
              <a:schemeClr val="tx1"/>
            </a:solidFill>
            <a:round/>
            <a:headEnd/>
            <a:tailEnd/>
          </a:ln>
        </p:spPr>
        <p:txBody>
          <a:bodyPr>
            <a:spAutoFit/>
          </a:bodyPr>
          <a:lstStyle/>
          <a:p>
            <a:endParaRPr lang="en-US" sz="2000"/>
          </a:p>
        </p:txBody>
      </p:sp>
      <p:sp>
        <p:nvSpPr>
          <p:cNvPr id="26643" name="Line 24"/>
          <p:cNvSpPr>
            <a:spLocks noChangeShapeType="1"/>
          </p:cNvSpPr>
          <p:nvPr/>
        </p:nvSpPr>
        <p:spPr bwMode="auto">
          <a:xfrm>
            <a:off x="3962400" y="5013325"/>
            <a:ext cx="1981200" cy="0"/>
          </a:xfrm>
          <a:prstGeom prst="line">
            <a:avLst/>
          </a:prstGeom>
          <a:noFill/>
          <a:ln w="9525">
            <a:solidFill>
              <a:schemeClr val="tx1"/>
            </a:solidFill>
            <a:round/>
            <a:headEnd/>
            <a:tailEnd/>
          </a:ln>
        </p:spPr>
        <p:txBody>
          <a:bodyPr>
            <a:spAutoFit/>
          </a:bodyPr>
          <a:lstStyle/>
          <a:p>
            <a:endParaRPr lang="en-US" sz="2000"/>
          </a:p>
        </p:txBody>
      </p:sp>
      <p:sp>
        <p:nvSpPr>
          <p:cNvPr id="26644" name="Line 25"/>
          <p:cNvSpPr>
            <a:spLocks noChangeShapeType="1"/>
          </p:cNvSpPr>
          <p:nvPr/>
        </p:nvSpPr>
        <p:spPr bwMode="auto">
          <a:xfrm flipV="1">
            <a:off x="5943600" y="4632325"/>
            <a:ext cx="457200" cy="381000"/>
          </a:xfrm>
          <a:prstGeom prst="line">
            <a:avLst/>
          </a:prstGeom>
          <a:noFill/>
          <a:ln w="9525">
            <a:solidFill>
              <a:schemeClr val="tx1"/>
            </a:solidFill>
            <a:round/>
            <a:headEnd/>
            <a:tailEnd/>
          </a:ln>
        </p:spPr>
        <p:txBody>
          <a:bodyPr>
            <a:spAutoFit/>
          </a:bodyPr>
          <a:lstStyle/>
          <a:p>
            <a:endParaRPr lang="en-US" sz="2000"/>
          </a:p>
        </p:txBody>
      </p:sp>
      <p:sp>
        <p:nvSpPr>
          <p:cNvPr id="26645" name="Line 26"/>
          <p:cNvSpPr>
            <a:spLocks noChangeShapeType="1"/>
          </p:cNvSpPr>
          <p:nvPr/>
        </p:nvSpPr>
        <p:spPr bwMode="auto">
          <a:xfrm>
            <a:off x="3962400" y="4556125"/>
            <a:ext cx="1981200" cy="0"/>
          </a:xfrm>
          <a:prstGeom prst="line">
            <a:avLst/>
          </a:prstGeom>
          <a:noFill/>
          <a:ln w="9525">
            <a:solidFill>
              <a:schemeClr val="tx1"/>
            </a:solidFill>
            <a:round/>
            <a:headEnd/>
            <a:tailEnd/>
          </a:ln>
        </p:spPr>
        <p:txBody>
          <a:bodyPr>
            <a:spAutoFit/>
          </a:bodyPr>
          <a:lstStyle/>
          <a:p>
            <a:endParaRPr lang="en-US" sz="2000"/>
          </a:p>
        </p:txBody>
      </p:sp>
      <p:sp>
        <p:nvSpPr>
          <p:cNvPr id="26646" name="Line 27"/>
          <p:cNvSpPr>
            <a:spLocks noChangeShapeType="1"/>
          </p:cNvSpPr>
          <p:nvPr/>
        </p:nvSpPr>
        <p:spPr bwMode="auto">
          <a:xfrm flipV="1">
            <a:off x="5943600" y="3794125"/>
            <a:ext cx="533400" cy="762000"/>
          </a:xfrm>
          <a:prstGeom prst="line">
            <a:avLst/>
          </a:prstGeom>
          <a:noFill/>
          <a:ln w="9525">
            <a:solidFill>
              <a:schemeClr val="tx1"/>
            </a:solidFill>
            <a:round/>
            <a:headEnd/>
            <a:tailEnd/>
          </a:ln>
        </p:spPr>
        <p:txBody>
          <a:bodyPr>
            <a:spAutoFit/>
          </a:bodyPr>
          <a:lstStyle/>
          <a:p>
            <a:endParaRPr lang="en-US" sz="2000"/>
          </a:p>
        </p:txBody>
      </p:sp>
      <p:sp>
        <p:nvSpPr>
          <p:cNvPr id="26647" name="Text Box 28"/>
          <p:cNvSpPr txBox="1">
            <a:spLocks noChangeArrowheads="1"/>
          </p:cNvSpPr>
          <p:nvPr/>
        </p:nvSpPr>
        <p:spPr bwMode="auto">
          <a:xfrm>
            <a:off x="2514601" y="2041525"/>
            <a:ext cx="2954655" cy="400110"/>
          </a:xfrm>
          <a:prstGeom prst="rect">
            <a:avLst/>
          </a:prstGeom>
          <a:noFill/>
          <a:ln w="9525">
            <a:solidFill>
              <a:schemeClr val="tx1"/>
            </a:solidFill>
            <a:miter lim="800000"/>
            <a:headEnd/>
            <a:tailEnd/>
          </a:ln>
        </p:spPr>
        <p:txBody>
          <a:bodyPr wrap="none">
            <a:spAutoFit/>
          </a:bodyPr>
          <a:lstStyle/>
          <a:p>
            <a:r>
              <a:rPr lang="en-US" sz="2000" b="1" dirty="0" err="1">
                <a:solidFill>
                  <a:srgbClr val="C00000"/>
                </a:solidFill>
                <a:latin typeface="Courier New" pitchFamily="49" charset="0"/>
              </a:rPr>
              <a:t>ObjectInputStream</a:t>
            </a:r>
            <a:r>
              <a:rPr lang="en-US" sz="2000" b="1" dirty="0">
                <a:solidFill>
                  <a:srgbClr val="FF3300"/>
                </a:solidFill>
                <a:latin typeface="Courier New" pitchFamily="49" charset="0"/>
              </a:rPr>
              <a:t> </a:t>
            </a:r>
          </a:p>
        </p:txBody>
      </p:sp>
      <p:sp>
        <p:nvSpPr>
          <p:cNvPr id="26648" name="Line 29"/>
          <p:cNvSpPr>
            <a:spLocks noChangeShapeType="1"/>
          </p:cNvSpPr>
          <p:nvPr/>
        </p:nvSpPr>
        <p:spPr bwMode="auto">
          <a:xfrm>
            <a:off x="2209800" y="2193925"/>
            <a:ext cx="304800" cy="0"/>
          </a:xfrm>
          <a:prstGeom prst="line">
            <a:avLst/>
          </a:prstGeom>
          <a:noFill/>
          <a:ln w="9525">
            <a:solidFill>
              <a:schemeClr val="tx1"/>
            </a:solidFill>
            <a:round/>
            <a:headEnd/>
            <a:tailEnd/>
          </a:ln>
        </p:spPr>
        <p:txBody>
          <a:bodyPr>
            <a:spAutoFit/>
          </a:bodyPr>
          <a:lstStyle/>
          <a:p>
            <a:endParaRPr lang="en-US" sz="2000"/>
          </a:p>
        </p:txBody>
      </p:sp>
      <p:sp>
        <p:nvSpPr>
          <p:cNvPr id="32" name="TextBox 31"/>
          <p:cNvSpPr txBox="1"/>
          <p:nvPr/>
        </p:nvSpPr>
        <p:spPr>
          <a:xfrm>
            <a:off x="6324600" y="1812926"/>
            <a:ext cx="3124200" cy="646331"/>
          </a:xfrm>
          <a:prstGeom prst="rect">
            <a:avLst/>
          </a:prstGeom>
          <a:noFill/>
        </p:spPr>
        <p:txBody>
          <a:bodyPr wrap="square" rtlCol="0">
            <a:spAutoFit/>
          </a:bodyPr>
          <a:lstStyle/>
          <a:p>
            <a:r>
              <a:rPr lang="en-US" dirty="0"/>
              <a:t>Reading happens in the form of byte.</a:t>
            </a:r>
          </a:p>
        </p:txBody>
      </p:sp>
    </p:spTree>
    <p:extLst>
      <p:ext uri="{BB962C8B-B14F-4D97-AF65-F5344CB8AC3E}">
        <p14:creationId xmlns:p14="http://schemas.microsoft.com/office/powerpoint/2010/main" val="268837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Box 32"/>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7650" name="Slide Number Placeholder 3"/>
          <p:cNvSpPr>
            <a:spLocks noGrp="1"/>
          </p:cNvSpPr>
          <p:nvPr>
            <p:ph type="sldNum" sz="quarter" idx="12"/>
          </p:nvPr>
        </p:nvSpPr>
        <p:spPr>
          <a:xfrm>
            <a:off x="8077200" y="6245225"/>
            <a:ext cx="2133600" cy="476250"/>
          </a:xfrm>
          <a:noFill/>
        </p:spPr>
        <p:txBody>
          <a:bodyPr/>
          <a:lstStyle/>
          <a:p>
            <a:fld id="{7D69F83F-FE51-443E-A2B9-49FB31B944AE}" type="slidenum">
              <a:rPr lang="en-US">
                <a:latin typeface="Arial" charset="0"/>
              </a:rPr>
              <a:pPr/>
              <a:t>19</a:t>
            </a:fld>
            <a:endParaRPr lang="en-US" dirty="0">
              <a:latin typeface="Arial" charset="0"/>
            </a:endParaRPr>
          </a:p>
        </p:txBody>
      </p:sp>
      <p:sp>
        <p:nvSpPr>
          <p:cNvPr id="27651" name="Text Box 2"/>
          <p:cNvSpPr txBox="1">
            <a:spLocks noChangeArrowheads="1"/>
          </p:cNvSpPr>
          <p:nvPr/>
        </p:nvSpPr>
        <p:spPr bwMode="auto">
          <a:xfrm>
            <a:off x="1684338" y="1190565"/>
            <a:ext cx="2031325" cy="400110"/>
          </a:xfrm>
          <a:prstGeom prst="rect">
            <a:avLst/>
          </a:prstGeom>
          <a:noFill/>
          <a:ln w="9525">
            <a:solidFill>
              <a:schemeClr val="tx1"/>
            </a:solidFill>
            <a:miter lim="800000"/>
            <a:headEnd/>
            <a:tailEnd/>
          </a:ln>
        </p:spPr>
        <p:txBody>
          <a:bodyPr wrap="none">
            <a:spAutoFit/>
          </a:bodyPr>
          <a:lstStyle/>
          <a:p>
            <a:r>
              <a:rPr lang="en-US" sz="2000" b="1" i="1">
                <a:latin typeface="Courier New" pitchFamily="49" charset="0"/>
              </a:rPr>
              <a:t>OutputStream</a:t>
            </a:r>
          </a:p>
        </p:txBody>
      </p:sp>
      <p:grpSp>
        <p:nvGrpSpPr>
          <p:cNvPr id="27652" name="Group 3"/>
          <p:cNvGrpSpPr>
            <a:grpSpLocks/>
          </p:cNvGrpSpPr>
          <p:nvPr/>
        </p:nvGrpSpPr>
        <p:grpSpPr bwMode="auto">
          <a:xfrm>
            <a:off x="2133600" y="1647765"/>
            <a:ext cx="304800" cy="228600"/>
            <a:chOff x="2640" y="1344"/>
            <a:chExt cx="192" cy="144"/>
          </a:xfrm>
        </p:grpSpPr>
        <p:sp>
          <p:nvSpPr>
            <p:cNvPr id="27676" name="Line 4"/>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7677" name="Line 5"/>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7678" name="Line 6"/>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7653" name="Text Box 7"/>
          <p:cNvSpPr txBox="1">
            <a:spLocks noChangeArrowheads="1"/>
          </p:cNvSpPr>
          <p:nvPr/>
        </p:nvSpPr>
        <p:spPr bwMode="auto">
          <a:xfrm>
            <a:off x="6477000" y="4314765"/>
            <a:ext cx="3262432"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BufferedOutputStream</a:t>
            </a:r>
          </a:p>
        </p:txBody>
      </p:sp>
      <p:sp>
        <p:nvSpPr>
          <p:cNvPr id="27654" name="Text Box 8"/>
          <p:cNvSpPr txBox="1">
            <a:spLocks noChangeArrowheads="1"/>
          </p:cNvSpPr>
          <p:nvPr/>
        </p:nvSpPr>
        <p:spPr bwMode="auto">
          <a:xfrm>
            <a:off x="2590800" y="2866965"/>
            <a:ext cx="3416320" cy="400110"/>
          </a:xfrm>
          <a:prstGeom prst="rect">
            <a:avLst/>
          </a:prstGeom>
          <a:noFill/>
          <a:ln w="9525">
            <a:solidFill>
              <a:schemeClr val="tx1"/>
            </a:solidFill>
            <a:miter lim="800000"/>
            <a:headEnd/>
            <a:tailEnd/>
          </a:ln>
        </p:spPr>
        <p:txBody>
          <a:bodyPr wrap="none">
            <a:spAutoFit/>
          </a:bodyPr>
          <a:lstStyle/>
          <a:p>
            <a:r>
              <a:rPr lang="en-US" sz="2000" b="1">
                <a:latin typeface="Courier New" pitchFamily="49" charset="0"/>
              </a:rPr>
              <a:t>ByteArrayOutputStream</a:t>
            </a:r>
          </a:p>
        </p:txBody>
      </p:sp>
      <p:sp>
        <p:nvSpPr>
          <p:cNvPr id="27655" name="Text Box 9"/>
          <p:cNvSpPr txBox="1">
            <a:spLocks noChangeArrowheads="1"/>
          </p:cNvSpPr>
          <p:nvPr/>
        </p:nvSpPr>
        <p:spPr bwMode="auto">
          <a:xfrm>
            <a:off x="2590801" y="3705165"/>
            <a:ext cx="3108543" cy="400110"/>
          </a:xfrm>
          <a:prstGeom prst="rect">
            <a:avLst/>
          </a:prstGeom>
          <a:noFill/>
          <a:ln w="9525">
            <a:solidFill>
              <a:schemeClr val="tx1"/>
            </a:solidFill>
            <a:miter lim="800000"/>
            <a:headEnd/>
            <a:tailEnd/>
          </a:ln>
        </p:spPr>
        <p:txBody>
          <a:bodyPr wrap="none">
            <a:spAutoFit/>
          </a:bodyPr>
          <a:lstStyle/>
          <a:p>
            <a:r>
              <a:rPr lang="en-US" sz="2000" b="1" dirty="0" err="1">
                <a:latin typeface="Courier New" pitchFamily="49" charset="0"/>
              </a:rPr>
              <a:t>FilterOutputStream</a:t>
            </a:r>
            <a:r>
              <a:rPr lang="en-US" sz="2000" b="1" dirty="0">
                <a:latin typeface="Courier New" pitchFamily="49" charset="0"/>
              </a:rPr>
              <a:t> </a:t>
            </a:r>
          </a:p>
        </p:txBody>
      </p:sp>
      <p:sp>
        <p:nvSpPr>
          <p:cNvPr id="27656" name="Text Box 10"/>
          <p:cNvSpPr txBox="1">
            <a:spLocks noChangeArrowheads="1"/>
          </p:cNvSpPr>
          <p:nvPr/>
        </p:nvSpPr>
        <p:spPr bwMode="auto">
          <a:xfrm>
            <a:off x="6477000" y="5000565"/>
            <a:ext cx="3810000" cy="400110"/>
          </a:xfrm>
          <a:prstGeom prst="rect">
            <a:avLst/>
          </a:prstGeom>
          <a:noFill/>
          <a:ln w="9525">
            <a:solidFill>
              <a:schemeClr val="tx1"/>
            </a:solidFill>
            <a:miter lim="800000"/>
            <a:headEnd/>
            <a:tailEnd/>
          </a:ln>
        </p:spPr>
        <p:txBody>
          <a:bodyPr>
            <a:spAutoFit/>
          </a:bodyPr>
          <a:lstStyle/>
          <a:p>
            <a:r>
              <a:rPr lang="en-US" sz="2000" b="1" dirty="0" err="1">
                <a:solidFill>
                  <a:srgbClr val="C00000"/>
                </a:solidFill>
                <a:latin typeface="Courier New" pitchFamily="49" charset="0"/>
              </a:rPr>
              <a:t>DataOutputStream</a:t>
            </a:r>
            <a:endParaRPr lang="en-US" sz="2000" b="1" dirty="0">
              <a:latin typeface="Courier New" pitchFamily="49" charset="0"/>
            </a:endParaRPr>
          </a:p>
        </p:txBody>
      </p:sp>
      <p:sp>
        <p:nvSpPr>
          <p:cNvPr id="27657" name="Line 11"/>
          <p:cNvSpPr>
            <a:spLocks noChangeShapeType="1"/>
          </p:cNvSpPr>
          <p:nvPr/>
        </p:nvSpPr>
        <p:spPr bwMode="auto">
          <a:xfrm>
            <a:off x="2286000" y="1876365"/>
            <a:ext cx="0" cy="2057400"/>
          </a:xfrm>
          <a:prstGeom prst="line">
            <a:avLst/>
          </a:prstGeom>
          <a:noFill/>
          <a:ln w="9525">
            <a:solidFill>
              <a:schemeClr val="tx1"/>
            </a:solidFill>
            <a:round/>
            <a:headEnd/>
            <a:tailEnd/>
          </a:ln>
        </p:spPr>
        <p:txBody>
          <a:bodyPr>
            <a:spAutoFit/>
          </a:bodyPr>
          <a:lstStyle/>
          <a:p>
            <a:endParaRPr lang="en-US" sz="2000"/>
          </a:p>
        </p:txBody>
      </p:sp>
      <p:sp>
        <p:nvSpPr>
          <p:cNvPr id="27658" name="Line 12"/>
          <p:cNvSpPr>
            <a:spLocks noChangeShapeType="1"/>
          </p:cNvSpPr>
          <p:nvPr/>
        </p:nvSpPr>
        <p:spPr bwMode="auto">
          <a:xfrm>
            <a:off x="2286000" y="3933765"/>
            <a:ext cx="304800" cy="0"/>
          </a:xfrm>
          <a:prstGeom prst="line">
            <a:avLst/>
          </a:prstGeom>
          <a:noFill/>
          <a:ln w="9525">
            <a:solidFill>
              <a:schemeClr val="tx1"/>
            </a:solidFill>
            <a:round/>
            <a:headEnd/>
            <a:tailEnd/>
          </a:ln>
        </p:spPr>
        <p:txBody>
          <a:bodyPr>
            <a:spAutoFit/>
          </a:bodyPr>
          <a:lstStyle/>
          <a:p>
            <a:endParaRPr lang="en-US" sz="2000"/>
          </a:p>
        </p:txBody>
      </p:sp>
      <p:sp>
        <p:nvSpPr>
          <p:cNvPr id="27659" name="Line 13"/>
          <p:cNvSpPr>
            <a:spLocks noChangeShapeType="1"/>
          </p:cNvSpPr>
          <p:nvPr/>
        </p:nvSpPr>
        <p:spPr bwMode="auto">
          <a:xfrm>
            <a:off x="2286000" y="3095565"/>
            <a:ext cx="304800" cy="0"/>
          </a:xfrm>
          <a:prstGeom prst="line">
            <a:avLst/>
          </a:prstGeom>
          <a:noFill/>
          <a:ln w="9525">
            <a:solidFill>
              <a:schemeClr val="tx1"/>
            </a:solidFill>
            <a:round/>
            <a:headEnd/>
            <a:tailEnd/>
          </a:ln>
        </p:spPr>
        <p:txBody>
          <a:bodyPr>
            <a:spAutoFit/>
          </a:bodyPr>
          <a:lstStyle/>
          <a:p>
            <a:endParaRPr lang="en-US" sz="2000"/>
          </a:p>
        </p:txBody>
      </p:sp>
      <p:grpSp>
        <p:nvGrpSpPr>
          <p:cNvPr id="27660" name="Group 14"/>
          <p:cNvGrpSpPr>
            <a:grpSpLocks/>
          </p:cNvGrpSpPr>
          <p:nvPr/>
        </p:nvGrpSpPr>
        <p:grpSpPr bwMode="auto">
          <a:xfrm>
            <a:off x="3886200" y="4162365"/>
            <a:ext cx="304800" cy="228600"/>
            <a:chOff x="2640" y="1344"/>
            <a:chExt cx="192" cy="144"/>
          </a:xfrm>
        </p:grpSpPr>
        <p:sp>
          <p:nvSpPr>
            <p:cNvPr id="27673" name="Line 15"/>
            <p:cNvSpPr>
              <a:spLocks noChangeShapeType="1"/>
            </p:cNvSpPr>
            <p:nvPr/>
          </p:nvSpPr>
          <p:spPr bwMode="auto">
            <a:xfrm flipH="1">
              <a:off x="2640" y="1344"/>
              <a:ext cx="96" cy="144"/>
            </a:xfrm>
            <a:prstGeom prst="line">
              <a:avLst/>
            </a:prstGeom>
            <a:noFill/>
            <a:ln w="9525">
              <a:solidFill>
                <a:schemeClr val="tx1"/>
              </a:solidFill>
              <a:round/>
              <a:headEnd/>
              <a:tailEnd/>
            </a:ln>
          </p:spPr>
          <p:txBody>
            <a:bodyPr>
              <a:spAutoFit/>
            </a:bodyPr>
            <a:lstStyle/>
            <a:p>
              <a:endParaRPr lang="en-US" sz="2000"/>
            </a:p>
          </p:txBody>
        </p:sp>
        <p:sp>
          <p:nvSpPr>
            <p:cNvPr id="27674" name="Line 16"/>
            <p:cNvSpPr>
              <a:spLocks noChangeShapeType="1"/>
            </p:cNvSpPr>
            <p:nvPr/>
          </p:nvSpPr>
          <p:spPr bwMode="auto">
            <a:xfrm>
              <a:off x="2736" y="1344"/>
              <a:ext cx="96" cy="144"/>
            </a:xfrm>
            <a:prstGeom prst="line">
              <a:avLst/>
            </a:prstGeom>
            <a:noFill/>
            <a:ln w="9525">
              <a:solidFill>
                <a:schemeClr val="tx1"/>
              </a:solidFill>
              <a:round/>
              <a:headEnd/>
              <a:tailEnd/>
            </a:ln>
          </p:spPr>
          <p:txBody>
            <a:bodyPr>
              <a:spAutoFit/>
            </a:bodyPr>
            <a:lstStyle/>
            <a:p>
              <a:endParaRPr lang="en-US" sz="2000"/>
            </a:p>
          </p:txBody>
        </p:sp>
        <p:sp>
          <p:nvSpPr>
            <p:cNvPr id="27675" name="Line 17"/>
            <p:cNvSpPr>
              <a:spLocks noChangeShapeType="1"/>
            </p:cNvSpPr>
            <p:nvPr/>
          </p:nvSpPr>
          <p:spPr bwMode="auto">
            <a:xfrm>
              <a:off x="2640" y="1488"/>
              <a:ext cx="192" cy="0"/>
            </a:xfrm>
            <a:prstGeom prst="line">
              <a:avLst/>
            </a:prstGeom>
            <a:noFill/>
            <a:ln w="9525">
              <a:solidFill>
                <a:schemeClr val="tx1"/>
              </a:solidFill>
              <a:round/>
              <a:headEnd/>
              <a:tailEnd/>
            </a:ln>
          </p:spPr>
          <p:txBody>
            <a:bodyPr>
              <a:spAutoFit/>
            </a:bodyPr>
            <a:lstStyle/>
            <a:p>
              <a:endParaRPr lang="en-US" sz="2000"/>
            </a:p>
          </p:txBody>
        </p:sp>
      </p:grpSp>
      <p:sp>
        <p:nvSpPr>
          <p:cNvPr id="27661" name="Line 18"/>
          <p:cNvSpPr>
            <a:spLocks noChangeShapeType="1"/>
          </p:cNvSpPr>
          <p:nvPr/>
        </p:nvSpPr>
        <p:spPr bwMode="auto">
          <a:xfrm>
            <a:off x="4038600" y="4390966"/>
            <a:ext cx="0" cy="1609725"/>
          </a:xfrm>
          <a:prstGeom prst="line">
            <a:avLst/>
          </a:prstGeom>
          <a:noFill/>
          <a:ln w="9525">
            <a:solidFill>
              <a:schemeClr val="tx1"/>
            </a:solidFill>
            <a:round/>
            <a:headEnd/>
            <a:tailEnd/>
          </a:ln>
        </p:spPr>
        <p:txBody>
          <a:bodyPr>
            <a:spAutoFit/>
          </a:bodyPr>
          <a:lstStyle/>
          <a:p>
            <a:endParaRPr lang="en-US" sz="2000"/>
          </a:p>
        </p:txBody>
      </p:sp>
      <p:sp>
        <p:nvSpPr>
          <p:cNvPr id="27662" name="Line 19"/>
          <p:cNvSpPr>
            <a:spLocks noChangeShapeType="1"/>
          </p:cNvSpPr>
          <p:nvPr/>
        </p:nvSpPr>
        <p:spPr bwMode="auto">
          <a:xfrm>
            <a:off x="4038600" y="5314890"/>
            <a:ext cx="2438400" cy="0"/>
          </a:xfrm>
          <a:prstGeom prst="line">
            <a:avLst/>
          </a:prstGeom>
          <a:noFill/>
          <a:ln w="9525">
            <a:solidFill>
              <a:schemeClr val="tx1"/>
            </a:solidFill>
            <a:round/>
            <a:headEnd/>
            <a:tailEnd/>
          </a:ln>
        </p:spPr>
        <p:txBody>
          <a:bodyPr>
            <a:spAutoFit/>
          </a:bodyPr>
          <a:lstStyle/>
          <a:p>
            <a:endParaRPr lang="en-US" sz="2000"/>
          </a:p>
        </p:txBody>
      </p:sp>
      <p:sp>
        <p:nvSpPr>
          <p:cNvPr id="27663" name="Text Box 20"/>
          <p:cNvSpPr txBox="1">
            <a:spLocks noChangeArrowheads="1"/>
          </p:cNvSpPr>
          <p:nvPr/>
        </p:nvSpPr>
        <p:spPr bwMode="auto">
          <a:xfrm>
            <a:off x="2590801" y="2181165"/>
            <a:ext cx="3108543" cy="400110"/>
          </a:xfrm>
          <a:prstGeom prst="rect">
            <a:avLst/>
          </a:prstGeom>
          <a:noFill/>
          <a:ln w="9525">
            <a:solidFill>
              <a:schemeClr val="tx1"/>
            </a:solidFill>
            <a:miter lim="800000"/>
            <a:headEnd/>
            <a:tailEnd/>
          </a:ln>
        </p:spPr>
        <p:txBody>
          <a:bodyPr wrap="none">
            <a:spAutoFit/>
          </a:bodyPr>
          <a:lstStyle/>
          <a:p>
            <a:r>
              <a:rPr lang="en-US" sz="2000" b="1" dirty="0">
                <a:solidFill>
                  <a:srgbClr val="C00000"/>
                </a:solidFill>
                <a:latin typeface="Courier New" pitchFamily="49" charset="0"/>
              </a:rPr>
              <a:t>ObjectOutputStream </a:t>
            </a:r>
          </a:p>
        </p:txBody>
      </p:sp>
      <p:sp>
        <p:nvSpPr>
          <p:cNvPr id="27664" name="Line 21"/>
          <p:cNvSpPr>
            <a:spLocks noChangeShapeType="1"/>
          </p:cNvSpPr>
          <p:nvPr/>
        </p:nvSpPr>
        <p:spPr bwMode="auto">
          <a:xfrm>
            <a:off x="2286000" y="2333565"/>
            <a:ext cx="304800" cy="0"/>
          </a:xfrm>
          <a:prstGeom prst="line">
            <a:avLst/>
          </a:prstGeom>
          <a:noFill/>
          <a:ln w="9525">
            <a:solidFill>
              <a:schemeClr val="tx1"/>
            </a:solidFill>
            <a:round/>
            <a:headEnd/>
            <a:tailEnd/>
          </a:ln>
        </p:spPr>
        <p:txBody>
          <a:bodyPr>
            <a:spAutoFit/>
          </a:bodyPr>
          <a:lstStyle/>
          <a:p>
            <a:endParaRPr lang="en-US" sz="2000"/>
          </a:p>
        </p:txBody>
      </p:sp>
      <p:sp>
        <p:nvSpPr>
          <p:cNvPr id="27665" name="Line 22"/>
          <p:cNvSpPr>
            <a:spLocks noChangeShapeType="1"/>
          </p:cNvSpPr>
          <p:nvPr/>
        </p:nvSpPr>
        <p:spPr bwMode="auto">
          <a:xfrm>
            <a:off x="4038600" y="4543365"/>
            <a:ext cx="2438400" cy="0"/>
          </a:xfrm>
          <a:prstGeom prst="line">
            <a:avLst/>
          </a:prstGeom>
          <a:noFill/>
          <a:ln w="9525">
            <a:solidFill>
              <a:schemeClr val="tx1"/>
            </a:solidFill>
            <a:round/>
            <a:headEnd/>
            <a:tailEnd/>
          </a:ln>
        </p:spPr>
        <p:txBody>
          <a:bodyPr>
            <a:spAutoFit/>
          </a:bodyPr>
          <a:lstStyle/>
          <a:p>
            <a:endParaRPr lang="en-US" sz="2000"/>
          </a:p>
        </p:txBody>
      </p:sp>
      <p:sp>
        <p:nvSpPr>
          <p:cNvPr id="27666" name="Text Box 23"/>
          <p:cNvSpPr txBox="1">
            <a:spLocks noChangeArrowheads="1"/>
          </p:cNvSpPr>
          <p:nvPr/>
        </p:nvSpPr>
        <p:spPr bwMode="auto">
          <a:xfrm>
            <a:off x="6477000" y="5619690"/>
            <a:ext cx="3810000" cy="400110"/>
          </a:xfrm>
          <a:prstGeom prst="rect">
            <a:avLst/>
          </a:prstGeom>
          <a:noFill/>
          <a:ln w="9525">
            <a:solidFill>
              <a:schemeClr val="tx1"/>
            </a:solidFill>
            <a:miter lim="800000"/>
            <a:headEnd/>
            <a:tailEnd/>
          </a:ln>
        </p:spPr>
        <p:txBody>
          <a:bodyPr>
            <a:spAutoFit/>
          </a:bodyPr>
          <a:lstStyle/>
          <a:p>
            <a:r>
              <a:rPr lang="en-US" sz="2000" b="1" dirty="0">
                <a:solidFill>
                  <a:srgbClr val="C00000"/>
                </a:solidFill>
                <a:latin typeface="Courier New" pitchFamily="49" charset="0"/>
              </a:rPr>
              <a:t>PrintStream</a:t>
            </a:r>
            <a:r>
              <a:rPr lang="en-US" sz="2000" b="1" dirty="0">
                <a:latin typeface="Courier New" pitchFamily="49" charset="0"/>
              </a:rPr>
              <a:t> </a:t>
            </a:r>
          </a:p>
        </p:txBody>
      </p:sp>
      <p:sp>
        <p:nvSpPr>
          <p:cNvPr id="27667" name="Line 24"/>
          <p:cNvSpPr>
            <a:spLocks noChangeShapeType="1"/>
          </p:cNvSpPr>
          <p:nvPr/>
        </p:nvSpPr>
        <p:spPr bwMode="auto">
          <a:xfrm>
            <a:off x="4038600" y="6000690"/>
            <a:ext cx="2438400" cy="0"/>
          </a:xfrm>
          <a:prstGeom prst="line">
            <a:avLst/>
          </a:prstGeom>
          <a:noFill/>
          <a:ln w="9525">
            <a:solidFill>
              <a:schemeClr val="tx1"/>
            </a:solidFill>
            <a:round/>
            <a:headEnd/>
            <a:tailEnd/>
          </a:ln>
        </p:spPr>
        <p:txBody>
          <a:bodyPr>
            <a:spAutoFit/>
          </a:bodyPr>
          <a:lstStyle/>
          <a:p>
            <a:endParaRPr lang="en-US" sz="2000"/>
          </a:p>
        </p:txBody>
      </p:sp>
      <p:sp>
        <p:nvSpPr>
          <p:cNvPr id="27668" name="Rectangle 25"/>
          <p:cNvSpPr>
            <a:spLocks noChangeArrowheads="1"/>
          </p:cNvSpPr>
          <p:nvPr/>
        </p:nvSpPr>
        <p:spPr bwMode="auto">
          <a:xfrm>
            <a:off x="6832601" y="1419165"/>
            <a:ext cx="3172663" cy="400110"/>
          </a:xfrm>
          <a:prstGeom prst="rect">
            <a:avLst/>
          </a:prstGeom>
          <a:noFill/>
          <a:ln w="9525">
            <a:noFill/>
            <a:miter lim="800000"/>
            <a:headEnd/>
            <a:tailEnd/>
          </a:ln>
        </p:spPr>
        <p:txBody>
          <a:bodyPr wrap="none">
            <a:spAutoFit/>
          </a:bodyPr>
          <a:lstStyle/>
          <a:p>
            <a:r>
              <a:rPr lang="en-US" sz="2000" b="1" i="1">
                <a:latin typeface="Courier New" pitchFamily="49" charset="0"/>
              </a:rPr>
              <a:t>DataOutput</a:t>
            </a:r>
            <a:r>
              <a:rPr lang="en-US" sz="2000" b="1">
                <a:latin typeface="Times New Roman" pitchFamily="18" charset="0"/>
              </a:rPr>
              <a:t> </a:t>
            </a:r>
            <a:r>
              <a:rPr lang="en-US" sz="2000" b="1">
                <a:latin typeface="Courier New" pitchFamily="49" charset="0"/>
              </a:rPr>
              <a:t>interface</a:t>
            </a:r>
          </a:p>
        </p:txBody>
      </p:sp>
      <p:sp>
        <p:nvSpPr>
          <p:cNvPr id="27669" name="Line 26"/>
          <p:cNvSpPr>
            <a:spLocks noChangeShapeType="1"/>
          </p:cNvSpPr>
          <p:nvPr/>
        </p:nvSpPr>
        <p:spPr bwMode="auto">
          <a:xfrm flipH="1">
            <a:off x="5410200" y="1800165"/>
            <a:ext cx="2057400" cy="381000"/>
          </a:xfrm>
          <a:prstGeom prst="line">
            <a:avLst/>
          </a:prstGeom>
          <a:noFill/>
          <a:ln w="9525">
            <a:solidFill>
              <a:schemeClr val="tx1"/>
            </a:solidFill>
            <a:round/>
            <a:headEnd type="triangle" w="lg" len="lg"/>
            <a:tailEnd type="none" w="lg" len="lg"/>
          </a:ln>
        </p:spPr>
        <p:txBody>
          <a:bodyPr>
            <a:spAutoFit/>
          </a:bodyPr>
          <a:lstStyle/>
          <a:p>
            <a:endParaRPr lang="en-US" sz="2000"/>
          </a:p>
        </p:txBody>
      </p:sp>
      <p:sp>
        <p:nvSpPr>
          <p:cNvPr id="27670" name="Line 27"/>
          <p:cNvSpPr>
            <a:spLocks noChangeShapeType="1"/>
          </p:cNvSpPr>
          <p:nvPr/>
        </p:nvSpPr>
        <p:spPr bwMode="auto">
          <a:xfrm>
            <a:off x="10287000" y="5076765"/>
            <a:ext cx="228600" cy="0"/>
          </a:xfrm>
          <a:prstGeom prst="line">
            <a:avLst/>
          </a:prstGeom>
          <a:noFill/>
          <a:ln w="9525">
            <a:solidFill>
              <a:schemeClr val="tx1"/>
            </a:solidFill>
            <a:round/>
            <a:headEnd/>
            <a:tailEnd/>
          </a:ln>
        </p:spPr>
        <p:txBody>
          <a:bodyPr>
            <a:spAutoFit/>
          </a:bodyPr>
          <a:lstStyle/>
          <a:p>
            <a:endParaRPr lang="en-US" sz="2000"/>
          </a:p>
        </p:txBody>
      </p:sp>
      <p:sp>
        <p:nvSpPr>
          <p:cNvPr id="27671" name="Line 28"/>
          <p:cNvSpPr>
            <a:spLocks noChangeShapeType="1"/>
          </p:cNvSpPr>
          <p:nvPr/>
        </p:nvSpPr>
        <p:spPr bwMode="auto">
          <a:xfrm flipV="1">
            <a:off x="10515600" y="4009965"/>
            <a:ext cx="0" cy="1066800"/>
          </a:xfrm>
          <a:prstGeom prst="line">
            <a:avLst/>
          </a:prstGeom>
          <a:noFill/>
          <a:ln w="9525">
            <a:solidFill>
              <a:schemeClr val="tx1"/>
            </a:solidFill>
            <a:round/>
            <a:headEnd/>
            <a:tailEnd/>
          </a:ln>
        </p:spPr>
        <p:txBody>
          <a:bodyPr>
            <a:spAutoFit/>
          </a:bodyPr>
          <a:lstStyle/>
          <a:p>
            <a:endParaRPr lang="en-US" sz="2000"/>
          </a:p>
        </p:txBody>
      </p:sp>
      <p:sp>
        <p:nvSpPr>
          <p:cNvPr id="27672" name="Line 29"/>
          <p:cNvSpPr>
            <a:spLocks noChangeShapeType="1"/>
          </p:cNvSpPr>
          <p:nvPr/>
        </p:nvSpPr>
        <p:spPr bwMode="auto">
          <a:xfrm flipH="1" flipV="1">
            <a:off x="8458200" y="1876365"/>
            <a:ext cx="2057400" cy="2133600"/>
          </a:xfrm>
          <a:prstGeom prst="line">
            <a:avLst/>
          </a:prstGeom>
          <a:noFill/>
          <a:ln w="9525">
            <a:solidFill>
              <a:schemeClr val="tx1"/>
            </a:solidFill>
            <a:round/>
            <a:headEnd/>
            <a:tailEnd type="triangle" w="lg" len="lg"/>
          </a:ln>
        </p:spPr>
        <p:txBody>
          <a:bodyPr>
            <a:spAutoFit/>
          </a:bodyPr>
          <a:lstStyle/>
          <a:p>
            <a:endParaRPr lang="en-US" sz="2000"/>
          </a:p>
        </p:txBody>
      </p:sp>
      <p:sp>
        <p:nvSpPr>
          <p:cNvPr id="32" name="TextBox 31"/>
          <p:cNvSpPr txBox="1"/>
          <p:nvPr/>
        </p:nvSpPr>
        <p:spPr>
          <a:xfrm>
            <a:off x="1684337" y="4771966"/>
            <a:ext cx="2133600" cy="646331"/>
          </a:xfrm>
          <a:prstGeom prst="rect">
            <a:avLst/>
          </a:prstGeom>
          <a:noFill/>
        </p:spPr>
        <p:txBody>
          <a:bodyPr wrap="square" rtlCol="0">
            <a:spAutoFit/>
          </a:bodyPr>
          <a:lstStyle/>
          <a:p>
            <a:r>
              <a:rPr lang="en-US" dirty="0"/>
              <a:t>Writing happens in the form of byte.</a:t>
            </a:r>
          </a:p>
        </p:txBody>
      </p:sp>
    </p:spTree>
    <p:extLst>
      <p:ext uri="{BB962C8B-B14F-4D97-AF65-F5344CB8AC3E}">
        <p14:creationId xmlns:p14="http://schemas.microsoft.com/office/powerpoint/2010/main" val="654092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altLang="en-US"/>
              <a:t>Overview</a:t>
            </a:r>
          </a:p>
        </p:txBody>
      </p:sp>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67587" name="Rectangle 3"/>
          <p:cNvSpPr>
            <a:spLocks noGrp="1" noChangeArrowheads="1"/>
          </p:cNvSpPr>
          <p:nvPr>
            <p:ph idx="1"/>
          </p:nvPr>
        </p:nvSpPr>
        <p:spPr/>
        <p:txBody>
          <a:bodyPr/>
          <a:lstStyle/>
          <a:p>
            <a:pPr eaLnBrk="1" hangingPunct="1"/>
            <a:r>
              <a:rPr lang="en-US" altLang="ko-KR" sz="1800" dirty="0">
                <a:solidFill>
                  <a:srgbClr val="000000"/>
                </a:solidFill>
                <a:ea typeface="Batang" panose="02030600000101010101" pitchFamily="18" charset="-127"/>
              </a:rPr>
              <a:t>At its lowest level, all Java I/O involves a stream of bytes either entering or leaving memory</a:t>
            </a:r>
          </a:p>
          <a:p>
            <a:pPr eaLnBrk="1" hangingPunct="1"/>
            <a:endParaRPr lang="en-US" altLang="ko-KR" sz="1800" dirty="0">
              <a:solidFill>
                <a:srgbClr val="000000"/>
              </a:solidFill>
              <a:ea typeface="Batang" panose="02030600000101010101" pitchFamily="18" charset="-127"/>
            </a:endParaRPr>
          </a:p>
          <a:p>
            <a:pPr eaLnBrk="1" hangingPunct="1"/>
            <a:r>
              <a:rPr lang="en-US" altLang="ko-KR" sz="1800" dirty="0">
                <a:solidFill>
                  <a:srgbClr val="000000"/>
                </a:solidFill>
                <a:ea typeface="Batang" panose="02030600000101010101" pitchFamily="18" charset="-127"/>
              </a:rPr>
              <a:t>Packaged classes exist to  make it easy for a program to read and write larger units of data.</a:t>
            </a:r>
          </a:p>
          <a:p>
            <a:pPr eaLnBrk="1" hangingPunct="1"/>
            <a:endParaRPr lang="en-US" altLang="ko-KR" sz="1800" dirty="0">
              <a:solidFill>
                <a:srgbClr val="000000"/>
              </a:solidFill>
              <a:ea typeface="Batang" panose="02030600000101010101" pitchFamily="18" charset="-127"/>
            </a:endParaRPr>
          </a:p>
          <a:p>
            <a:pPr eaLnBrk="1" hangingPunct="1"/>
            <a:r>
              <a:rPr lang="en-US" altLang="ko-KR" sz="1800" dirty="0">
                <a:solidFill>
                  <a:srgbClr val="000000"/>
                </a:solidFill>
                <a:ea typeface="Batang" panose="02030600000101010101" pitchFamily="18" charset="-127"/>
              </a:rPr>
              <a:t>Low-level stream class object are used to  handle byte I/O</a:t>
            </a:r>
          </a:p>
          <a:p>
            <a:pPr eaLnBrk="1" hangingPunct="1">
              <a:buFontTx/>
              <a:buNone/>
            </a:pPr>
            <a:r>
              <a:rPr lang="en-US" altLang="ko-KR" sz="1800" dirty="0">
                <a:solidFill>
                  <a:srgbClr val="000000"/>
                </a:solidFill>
                <a:ea typeface="Batang" panose="02030600000101010101" pitchFamily="18" charset="-127"/>
              </a:rPr>
              <a:t> </a:t>
            </a:r>
          </a:p>
          <a:p>
            <a:pPr eaLnBrk="1" hangingPunct="1"/>
            <a:r>
              <a:rPr lang="en-US" altLang="ko-KR" sz="1800" dirty="0">
                <a:solidFill>
                  <a:srgbClr val="000000"/>
                </a:solidFill>
                <a:ea typeface="Batang" panose="02030600000101010101" pitchFamily="18" charset="-127"/>
              </a:rPr>
              <a:t>High-level stream class object will allow the program to read and write primitive data values and  objects</a:t>
            </a:r>
          </a:p>
        </p:txBody>
      </p:sp>
    </p:spTree>
    <p:extLst>
      <p:ext uri="{BB962C8B-B14F-4D97-AF65-F5344CB8AC3E}">
        <p14:creationId xmlns:p14="http://schemas.microsoft.com/office/powerpoint/2010/main" val="17714188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3" name="Title 2"/>
          <p:cNvSpPr>
            <a:spLocks noGrp="1"/>
          </p:cNvSpPr>
          <p:nvPr>
            <p:ph type="title"/>
          </p:nvPr>
        </p:nvSpPr>
        <p:spPr>
          <a:xfrm>
            <a:off x="838200" y="179596"/>
            <a:ext cx="10515600" cy="1325563"/>
          </a:xfrm>
        </p:spPr>
        <p:txBody>
          <a:bodyPr/>
          <a:lstStyle/>
          <a:p>
            <a:r>
              <a:rPr lang="en-US" dirty="0"/>
              <a:t>Example: using byte stream</a:t>
            </a:r>
          </a:p>
        </p:txBody>
      </p:sp>
      <p:sp>
        <p:nvSpPr>
          <p:cNvPr id="5" name="Content Placeholder 4"/>
          <p:cNvSpPr>
            <a:spLocks noGrp="1" noChangeArrowheads="1"/>
          </p:cNvSpPr>
          <p:nvPr>
            <p:ph idx="1"/>
          </p:nvPr>
        </p:nvSpPr>
        <p:spPr bwMode="auto">
          <a:xfrm>
            <a:off x="1828800" y="990601"/>
            <a:ext cx="8229600" cy="1877437"/>
          </a:xfrm>
          <a:prstGeom prst="rect">
            <a:avLst/>
          </a:prstGeom>
          <a:noFill/>
          <a:ln w="9525">
            <a:noFill/>
            <a:miter lim="800000"/>
            <a:headEnd/>
            <a:tailEnd/>
          </a:ln>
        </p:spPr>
        <p:txBody>
          <a:bodyPr wrap="square">
            <a:spAutoFit/>
          </a:bodyPr>
          <a:lstStyle/>
          <a:p>
            <a:r>
              <a:rPr lang="en-US" sz="2000" i="1" dirty="0"/>
              <a:t>Classes which are not in red in the last 2 slides are similar/parallel to character stream classes . Only difference is in place of char array we have byte array. So we end with an example for these classes.</a:t>
            </a:r>
          </a:p>
          <a:p>
            <a:r>
              <a:rPr lang="en-US" i="1" dirty="0"/>
              <a:t>Example below copies the content of one file into another file.</a:t>
            </a:r>
          </a:p>
        </p:txBody>
      </p:sp>
      <p:sp>
        <p:nvSpPr>
          <p:cNvPr id="2" name="Slide Number Placeholder 1"/>
          <p:cNvSpPr>
            <a:spLocks noGrp="1"/>
          </p:cNvSpPr>
          <p:nvPr>
            <p:ph type="sldNum" sz="quarter" idx="12"/>
          </p:nvPr>
        </p:nvSpPr>
        <p:spPr/>
        <p:txBody>
          <a:bodyPr/>
          <a:lstStyle/>
          <a:p>
            <a:pPr>
              <a:defRPr/>
            </a:pPr>
            <a:fld id="{F9CC9215-8752-4C7D-8A1A-32D53E83DE88}" type="slidenum">
              <a:rPr lang="en-US" smtClean="0"/>
              <a:pPr>
                <a:defRPr/>
              </a:pPr>
              <a:t>20</a:t>
            </a:fld>
            <a:endParaRPr lang="en-US"/>
          </a:p>
        </p:txBody>
      </p:sp>
      <p:sp>
        <p:nvSpPr>
          <p:cNvPr id="6" name="Rectangle 5"/>
          <p:cNvSpPr/>
          <p:nvPr/>
        </p:nvSpPr>
        <p:spPr>
          <a:xfrm>
            <a:off x="1828800" y="2971801"/>
            <a:ext cx="8458200" cy="3400931"/>
          </a:xfrm>
          <a:prstGeom prst="rect">
            <a:avLst/>
          </a:prstGeom>
        </p:spPr>
        <p:txBody>
          <a:bodyPr wrap="square">
            <a:spAutoFit/>
          </a:bodyPr>
          <a:lstStyle/>
          <a:p>
            <a:pPr>
              <a:lnSpc>
                <a:spcPct val="120000"/>
              </a:lnSpc>
            </a:pPr>
            <a:r>
              <a:rPr lang="en-US" sz="2000" b="1" dirty="0">
                <a:latin typeface="Courier New" pitchFamily="49" charset="0"/>
              </a:rPr>
              <a:t>import java.io.*;</a:t>
            </a:r>
          </a:p>
          <a:p>
            <a:pPr>
              <a:lnSpc>
                <a:spcPct val="120000"/>
              </a:lnSpc>
            </a:pPr>
            <a:r>
              <a:rPr lang="en-US" sz="2000" b="1" dirty="0">
                <a:latin typeface="Courier New" pitchFamily="49" charset="0"/>
              </a:rPr>
              <a:t>public class </a:t>
            </a:r>
            <a:r>
              <a:rPr lang="en-US" sz="2000" b="1" dirty="0" err="1">
                <a:latin typeface="Courier New" pitchFamily="49" charset="0"/>
              </a:rPr>
              <a:t>CopyFile</a:t>
            </a:r>
            <a:r>
              <a:rPr lang="en-US" sz="2000" b="1" dirty="0">
                <a:latin typeface="Courier New" pitchFamily="49" charset="0"/>
              </a:rPr>
              <a:t> {</a:t>
            </a:r>
          </a:p>
          <a:p>
            <a:pPr>
              <a:lnSpc>
                <a:spcPct val="120000"/>
              </a:lnSpc>
            </a:pPr>
            <a:r>
              <a:rPr lang="en-US" sz="2000" b="1" dirty="0">
                <a:latin typeface="Courier New" pitchFamily="49" charset="0"/>
              </a:rPr>
              <a:t>public static void main(String[] args) throws IOException {</a:t>
            </a:r>
          </a:p>
          <a:p>
            <a:pPr>
              <a:lnSpc>
                <a:spcPct val="120000"/>
              </a:lnSpc>
            </a:pPr>
            <a:r>
              <a:rPr lang="en-US" sz="2000" b="1" dirty="0">
                <a:latin typeface="Courier New" pitchFamily="49" charset="0"/>
              </a:rPr>
              <a:t>File file1 = new File("D:"+</a:t>
            </a:r>
            <a:r>
              <a:rPr lang="en-US" sz="2000" b="1" dirty="0" err="1">
                <a:latin typeface="Courier New" pitchFamily="49" charset="0"/>
              </a:rPr>
              <a:t>File.separator</a:t>
            </a:r>
            <a:r>
              <a:rPr lang="en-US" sz="2000" b="1" dirty="0">
                <a:latin typeface="Courier New" pitchFamily="49" charset="0"/>
              </a:rPr>
              <a:t>+"read.txt");</a:t>
            </a:r>
          </a:p>
          <a:p>
            <a:pPr>
              <a:lnSpc>
                <a:spcPct val="120000"/>
              </a:lnSpc>
            </a:pPr>
            <a:r>
              <a:rPr lang="en-US" sz="2000" b="1" dirty="0">
                <a:latin typeface="Courier New" pitchFamily="49" charset="0"/>
              </a:rPr>
              <a:t>File file2 = new File("D:"+</a:t>
            </a:r>
            <a:r>
              <a:rPr lang="en-US" sz="2000" b="1" dirty="0" err="1">
                <a:latin typeface="Courier New" pitchFamily="49" charset="0"/>
              </a:rPr>
              <a:t>File.separator</a:t>
            </a:r>
            <a:r>
              <a:rPr lang="en-US" sz="2000" b="1" dirty="0">
                <a:latin typeface="Courier New" pitchFamily="49" charset="0"/>
              </a:rPr>
              <a:t>+"write.txt");</a:t>
            </a:r>
          </a:p>
          <a:p>
            <a:pPr>
              <a:lnSpc>
                <a:spcPct val="120000"/>
              </a:lnSpc>
            </a:pPr>
            <a:r>
              <a:rPr lang="en-US" sz="2000" b="1" dirty="0" err="1">
                <a:solidFill>
                  <a:srgbClr val="C00000"/>
                </a:solidFill>
                <a:latin typeface="Courier New" pitchFamily="49" charset="0"/>
              </a:rPr>
              <a:t>FileInputStream</a:t>
            </a:r>
            <a:r>
              <a:rPr lang="en-US" sz="2000" b="1" dirty="0">
                <a:solidFill>
                  <a:srgbClr val="C00000"/>
                </a:solidFill>
                <a:latin typeface="Courier New" pitchFamily="49" charset="0"/>
              </a:rPr>
              <a:t> fin=null;</a:t>
            </a:r>
          </a:p>
          <a:p>
            <a:pPr>
              <a:lnSpc>
                <a:spcPct val="120000"/>
              </a:lnSpc>
            </a:pPr>
            <a:r>
              <a:rPr lang="en-US" sz="2000" b="1" dirty="0" err="1">
                <a:solidFill>
                  <a:srgbClr val="C00000"/>
                </a:solidFill>
                <a:latin typeface="Courier New" pitchFamily="49" charset="0"/>
              </a:rPr>
              <a:t>FileOutputStream</a:t>
            </a:r>
            <a:r>
              <a:rPr lang="en-US" sz="2000" b="1" dirty="0">
                <a:solidFill>
                  <a:srgbClr val="C00000"/>
                </a:solidFill>
                <a:latin typeface="Courier New" pitchFamily="49" charset="0"/>
              </a:rPr>
              <a:t> </a:t>
            </a:r>
            <a:r>
              <a:rPr lang="en-US" sz="2000" b="1" dirty="0" err="1">
                <a:solidFill>
                  <a:srgbClr val="C00000"/>
                </a:solidFill>
                <a:latin typeface="Courier New" pitchFamily="49" charset="0"/>
              </a:rPr>
              <a:t>fout</a:t>
            </a:r>
            <a:r>
              <a:rPr lang="en-US" sz="2000" b="1" dirty="0">
                <a:solidFill>
                  <a:srgbClr val="C00000"/>
                </a:solidFill>
                <a:latin typeface="Courier New" pitchFamily="49" charset="0"/>
              </a:rPr>
              <a:t>=null;</a:t>
            </a:r>
          </a:p>
        </p:txBody>
      </p:sp>
    </p:spTree>
    <p:extLst>
      <p:ext uri="{BB962C8B-B14F-4D97-AF65-F5344CB8AC3E}">
        <p14:creationId xmlns:p14="http://schemas.microsoft.com/office/powerpoint/2010/main" val="109664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4" name="Slide Number Placeholder 3"/>
          <p:cNvSpPr>
            <a:spLocks noGrp="1"/>
          </p:cNvSpPr>
          <p:nvPr>
            <p:ph type="sldNum" sz="quarter" idx="12"/>
          </p:nvPr>
        </p:nvSpPr>
        <p:spPr/>
        <p:txBody>
          <a:bodyPr/>
          <a:lstStyle/>
          <a:p>
            <a:pPr>
              <a:defRPr/>
            </a:pPr>
            <a:fld id="{03E68D21-7D94-4881-8009-BC8A99256566}" type="slidenum">
              <a:rPr lang="en-US" smtClean="0"/>
              <a:pPr>
                <a:defRPr/>
              </a:pPr>
              <a:t>21</a:t>
            </a:fld>
            <a:endParaRPr lang="en-US"/>
          </a:p>
        </p:txBody>
      </p:sp>
      <p:sp>
        <p:nvSpPr>
          <p:cNvPr id="5" name="Rectangle 4"/>
          <p:cNvSpPr/>
          <p:nvPr/>
        </p:nvSpPr>
        <p:spPr>
          <a:xfrm>
            <a:off x="1676400" y="838200"/>
            <a:ext cx="8686800" cy="5940088"/>
          </a:xfrm>
          <a:prstGeom prst="rect">
            <a:avLst/>
          </a:prstGeom>
        </p:spPr>
        <p:txBody>
          <a:bodyPr wrap="square">
            <a:spAutoFit/>
          </a:bodyPr>
          <a:lstStyle/>
          <a:p>
            <a:r>
              <a:rPr lang="en-US" sz="2000" b="1" dirty="0">
                <a:latin typeface="Courier New" pitchFamily="49" charset="0"/>
              </a:rPr>
              <a:t>try    {</a:t>
            </a:r>
          </a:p>
          <a:p>
            <a:r>
              <a:rPr lang="en-US" sz="2000" b="1" dirty="0">
                <a:latin typeface="Courier New" pitchFamily="49" charset="0"/>
              </a:rPr>
              <a:t>fin = new </a:t>
            </a:r>
            <a:r>
              <a:rPr lang="en-US" sz="2000" b="1" dirty="0" err="1">
                <a:latin typeface="Courier New" pitchFamily="49" charset="0"/>
              </a:rPr>
              <a:t>FileInputStream</a:t>
            </a:r>
            <a:r>
              <a:rPr lang="en-US" sz="2000" b="1" dirty="0">
                <a:latin typeface="Courier New" pitchFamily="49" charset="0"/>
              </a:rPr>
              <a:t>(file1);</a:t>
            </a:r>
          </a:p>
          <a:p>
            <a:r>
              <a:rPr lang="en-US" sz="2000" b="1" dirty="0" err="1">
                <a:latin typeface="Courier New" pitchFamily="49" charset="0"/>
              </a:rPr>
              <a:t>fout</a:t>
            </a:r>
            <a:r>
              <a:rPr lang="en-US" sz="2000" b="1" dirty="0">
                <a:latin typeface="Courier New" pitchFamily="49" charset="0"/>
              </a:rPr>
              <a:t> = new </a:t>
            </a:r>
            <a:r>
              <a:rPr lang="en-US" sz="2000" b="1" dirty="0" err="1">
                <a:latin typeface="Courier New" pitchFamily="49" charset="0"/>
              </a:rPr>
              <a:t>FileOutputStream</a:t>
            </a:r>
            <a:r>
              <a:rPr lang="en-US" sz="2000" b="1" dirty="0">
                <a:latin typeface="Courier New" pitchFamily="49" charset="0"/>
              </a:rPr>
              <a:t> (file2);</a:t>
            </a:r>
          </a:p>
          <a:p>
            <a:r>
              <a:rPr lang="en-US" sz="2000" b="1" dirty="0">
                <a:latin typeface="Courier New" pitchFamily="49" charset="0"/>
              </a:rPr>
              <a:t>byte </a:t>
            </a:r>
            <a:r>
              <a:rPr lang="en-US" sz="2000" b="1" dirty="0" err="1">
                <a:latin typeface="Courier New" pitchFamily="49" charset="0"/>
              </a:rPr>
              <a:t>fileContent</a:t>
            </a:r>
            <a:r>
              <a:rPr lang="en-US" sz="2000" b="1" dirty="0">
                <a:latin typeface="Courier New" pitchFamily="49" charset="0"/>
              </a:rPr>
              <a:t>[] = new byte[(</a:t>
            </a:r>
            <a:r>
              <a:rPr lang="en-US" sz="2000" b="1" dirty="0" err="1">
                <a:latin typeface="Courier New" pitchFamily="49" charset="0"/>
              </a:rPr>
              <a:t>int</a:t>
            </a:r>
            <a:r>
              <a:rPr lang="en-US" sz="2000" b="1" dirty="0">
                <a:latin typeface="Courier New" pitchFamily="49" charset="0"/>
              </a:rPr>
              <a:t>)file1.length()];</a:t>
            </a:r>
          </a:p>
          <a:p>
            <a:r>
              <a:rPr lang="en-US" sz="2000" b="1" dirty="0" err="1">
                <a:latin typeface="Courier New" pitchFamily="49" charset="0"/>
              </a:rPr>
              <a:t>fin.read</a:t>
            </a:r>
            <a:r>
              <a:rPr lang="en-US" sz="2000" b="1" dirty="0">
                <a:latin typeface="Courier New" pitchFamily="49" charset="0"/>
              </a:rPr>
              <a:t>(</a:t>
            </a:r>
            <a:r>
              <a:rPr lang="en-US" sz="2000" b="1" dirty="0" err="1">
                <a:latin typeface="Courier New" pitchFamily="49" charset="0"/>
              </a:rPr>
              <a:t>fileContent</a:t>
            </a:r>
            <a:r>
              <a:rPr lang="en-US" sz="2000" b="1" dirty="0">
                <a:latin typeface="Courier New" pitchFamily="49" charset="0"/>
              </a:rPr>
              <a:t>);</a:t>
            </a:r>
          </a:p>
          <a:p>
            <a:r>
              <a:rPr lang="en-US" sz="2000" b="1" dirty="0">
                <a:latin typeface="Courier New" pitchFamily="49" charset="0"/>
              </a:rPr>
              <a:t>String </a:t>
            </a:r>
            <a:r>
              <a:rPr lang="en-US" sz="2000" b="1" dirty="0" err="1">
                <a:latin typeface="Courier New" pitchFamily="49" charset="0"/>
              </a:rPr>
              <a:t>strFileContent</a:t>
            </a:r>
            <a:r>
              <a:rPr lang="en-US" sz="2000" b="1" dirty="0">
                <a:latin typeface="Courier New" pitchFamily="49" charset="0"/>
              </a:rPr>
              <a:t> = new String(</a:t>
            </a:r>
            <a:r>
              <a:rPr lang="en-US" sz="2000" b="1" dirty="0" err="1">
                <a:latin typeface="Courier New" pitchFamily="49" charset="0"/>
              </a:rPr>
              <a:t>fileContent</a:t>
            </a:r>
            <a:r>
              <a:rPr lang="en-US" sz="2000" b="1" dirty="0">
                <a:latin typeface="Courier New" pitchFamily="49" charset="0"/>
              </a:rPr>
              <a:t>);</a:t>
            </a:r>
          </a:p>
          <a:p>
            <a:r>
              <a:rPr lang="en-US" sz="2000" b="1" dirty="0">
                <a:latin typeface="Courier New" pitchFamily="49" charset="0"/>
              </a:rPr>
              <a:t> </a:t>
            </a:r>
            <a:r>
              <a:rPr lang="en-US" sz="2000" b="1" dirty="0" err="1">
                <a:latin typeface="Courier New" pitchFamily="49" charset="0"/>
              </a:rPr>
              <a:t>fout.write</a:t>
            </a:r>
            <a:r>
              <a:rPr lang="en-US" sz="2000" b="1" dirty="0">
                <a:latin typeface="Courier New" pitchFamily="49" charset="0"/>
              </a:rPr>
              <a:t>(</a:t>
            </a:r>
            <a:r>
              <a:rPr lang="en-US" sz="2000" b="1" dirty="0" err="1">
                <a:latin typeface="Courier New" pitchFamily="49" charset="0"/>
              </a:rPr>
              <a:t>fileContent</a:t>
            </a:r>
            <a:r>
              <a:rPr lang="en-US" sz="2000" b="1" dirty="0">
                <a:latin typeface="Courier New" pitchFamily="49" charset="0"/>
              </a:rPr>
              <a:t>);</a:t>
            </a:r>
          </a:p>
          <a:p>
            <a:r>
              <a:rPr lang="en-US" sz="2000" b="1" dirty="0">
                <a:latin typeface="Courier New" pitchFamily="49" charset="0"/>
              </a:rPr>
              <a:t>  </a:t>
            </a:r>
            <a:r>
              <a:rPr lang="en-US" sz="2000" b="1" dirty="0" err="1">
                <a:latin typeface="Courier New" pitchFamily="49" charset="0"/>
              </a:rPr>
              <a:t>System.out.println</a:t>
            </a:r>
            <a:r>
              <a:rPr lang="en-US" sz="2000" b="1" dirty="0">
                <a:latin typeface="Courier New" pitchFamily="49" charset="0"/>
              </a:rPr>
              <a:t>(</a:t>
            </a:r>
            <a:r>
              <a:rPr lang="en-US" sz="2000" b="1" dirty="0" err="1">
                <a:latin typeface="Courier New" pitchFamily="49" charset="0"/>
              </a:rPr>
              <a:t>strFileContent</a:t>
            </a:r>
            <a:r>
              <a:rPr lang="en-US" sz="2000" b="1" dirty="0">
                <a:latin typeface="Courier New" pitchFamily="49" charset="0"/>
              </a:rPr>
              <a:t>);</a:t>
            </a:r>
          </a:p>
          <a:p>
            <a:r>
              <a:rPr lang="en-US" sz="2000" b="1" dirty="0">
                <a:latin typeface="Courier New" pitchFamily="49" charset="0"/>
              </a:rPr>
              <a:t>    }</a:t>
            </a:r>
          </a:p>
          <a:p>
            <a:r>
              <a:rPr lang="en-US" sz="2000" b="1" dirty="0">
                <a:latin typeface="Courier New" pitchFamily="49" charset="0"/>
              </a:rPr>
              <a:t>    catch(</a:t>
            </a:r>
            <a:r>
              <a:rPr lang="en-US" sz="2000" b="1" dirty="0" err="1">
                <a:latin typeface="Courier New" pitchFamily="49" charset="0"/>
              </a:rPr>
              <a:t>FileNotFoundException</a:t>
            </a:r>
            <a:r>
              <a:rPr lang="en-US" sz="2000" b="1" dirty="0">
                <a:latin typeface="Courier New" pitchFamily="49" charset="0"/>
              </a:rPr>
              <a:t> e)    {</a:t>
            </a:r>
          </a:p>
          <a:p>
            <a:r>
              <a:rPr lang="en-US" sz="2000" b="1" dirty="0">
                <a:latin typeface="Courier New" pitchFamily="49" charset="0"/>
              </a:rPr>
              <a:t>      System.out.println("File not found" + e);</a:t>
            </a:r>
          </a:p>
          <a:p>
            <a:r>
              <a:rPr lang="en-US" sz="2000" b="1" dirty="0">
                <a:latin typeface="Courier New" pitchFamily="49" charset="0"/>
              </a:rPr>
              <a:t>    }</a:t>
            </a:r>
          </a:p>
          <a:p>
            <a:r>
              <a:rPr lang="en-US" sz="2000" b="1" dirty="0">
                <a:latin typeface="Courier New" pitchFamily="49" charset="0"/>
              </a:rPr>
              <a:t>    catch(</a:t>
            </a:r>
            <a:r>
              <a:rPr lang="en-US" sz="2000" b="1" dirty="0" err="1">
                <a:latin typeface="Courier New" pitchFamily="49" charset="0"/>
              </a:rPr>
              <a:t>IOException</a:t>
            </a:r>
            <a:r>
              <a:rPr lang="en-US" sz="2000" b="1" dirty="0">
                <a:latin typeface="Courier New" pitchFamily="49" charset="0"/>
              </a:rPr>
              <a:t> </a:t>
            </a:r>
            <a:r>
              <a:rPr lang="en-US" sz="2000" b="1" dirty="0" err="1">
                <a:latin typeface="Courier New" pitchFamily="49" charset="0"/>
              </a:rPr>
              <a:t>ioe</a:t>
            </a:r>
            <a:r>
              <a:rPr lang="en-US" sz="2000" b="1" dirty="0">
                <a:latin typeface="Courier New" pitchFamily="49" charset="0"/>
              </a:rPr>
              <a:t>)    {</a:t>
            </a:r>
          </a:p>
          <a:p>
            <a:r>
              <a:rPr lang="en-US" sz="2000" b="1" dirty="0">
                <a:latin typeface="Courier New" pitchFamily="49" charset="0"/>
              </a:rPr>
              <a:t>      System.out.println("Exception while reading the file " + </a:t>
            </a:r>
            <a:r>
              <a:rPr lang="en-US" sz="2000" b="1" dirty="0" err="1">
                <a:latin typeface="Courier New" pitchFamily="49" charset="0"/>
              </a:rPr>
              <a:t>ioe</a:t>
            </a:r>
            <a:r>
              <a:rPr lang="en-US" sz="2000" b="1" dirty="0">
                <a:latin typeface="Courier New" pitchFamily="49" charset="0"/>
              </a:rPr>
              <a:t>); </a:t>
            </a:r>
          </a:p>
          <a:p>
            <a:r>
              <a:rPr lang="en-US" sz="2000" b="1" dirty="0">
                <a:latin typeface="Courier New" pitchFamily="49" charset="0"/>
              </a:rPr>
              <a:t>    }</a:t>
            </a:r>
          </a:p>
          <a:p>
            <a:r>
              <a:rPr lang="en-US" sz="2000" b="1" dirty="0">
                <a:latin typeface="Courier New" pitchFamily="49" charset="0"/>
              </a:rPr>
              <a:t>finally{</a:t>
            </a:r>
          </a:p>
          <a:p>
            <a:r>
              <a:rPr lang="en-US" sz="2000" b="1" dirty="0">
                <a:latin typeface="Courier New" pitchFamily="49" charset="0"/>
              </a:rPr>
              <a:t>if(fin!=null)</a:t>
            </a:r>
            <a:r>
              <a:rPr lang="en-US" sz="2000" b="1" dirty="0" err="1">
                <a:latin typeface="Courier New" pitchFamily="49" charset="0"/>
              </a:rPr>
              <a:t>fin.close</a:t>
            </a:r>
            <a:r>
              <a:rPr lang="en-US" sz="2000" b="1" dirty="0">
                <a:latin typeface="Courier New" pitchFamily="49" charset="0"/>
              </a:rPr>
              <a:t>();</a:t>
            </a:r>
          </a:p>
          <a:p>
            <a:r>
              <a:rPr lang="en-US" sz="2000" b="1" dirty="0">
                <a:latin typeface="Courier New" pitchFamily="49" charset="0"/>
              </a:rPr>
              <a:t>if(</a:t>
            </a:r>
            <a:r>
              <a:rPr lang="en-US" sz="2000" b="1" dirty="0" err="1">
                <a:latin typeface="Courier New" pitchFamily="49" charset="0"/>
              </a:rPr>
              <a:t>fout</a:t>
            </a:r>
            <a:r>
              <a:rPr lang="en-US" sz="2000" b="1" dirty="0">
                <a:latin typeface="Courier New" pitchFamily="49" charset="0"/>
              </a:rPr>
              <a:t>!=null)</a:t>
            </a:r>
            <a:r>
              <a:rPr lang="en-US" sz="2000" b="1" dirty="0" err="1">
                <a:latin typeface="Courier New" pitchFamily="49" charset="0"/>
              </a:rPr>
              <a:t>fout.close</a:t>
            </a:r>
            <a:r>
              <a:rPr lang="en-US" sz="2000" b="1" dirty="0">
                <a:latin typeface="Courier New" pitchFamily="49" charset="0"/>
              </a:rPr>
              <a:t>();}}}</a:t>
            </a:r>
          </a:p>
        </p:txBody>
      </p:sp>
    </p:spTree>
    <p:extLst>
      <p:ext uri="{BB962C8B-B14F-4D97-AF65-F5344CB8AC3E}">
        <p14:creationId xmlns:p14="http://schemas.microsoft.com/office/powerpoint/2010/main" val="2117750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30722" name="Title 3"/>
          <p:cNvSpPr>
            <a:spLocks noGrp="1"/>
          </p:cNvSpPr>
          <p:nvPr>
            <p:ph type="title"/>
          </p:nvPr>
        </p:nvSpPr>
        <p:spPr/>
        <p:txBody>
          <a:bodyPr/>
          <a:lstStyle/>
          <a:p>
            <a:r>
              <a:rPr lang="en-US" dirty="0" err="1">
                <a:latin typeface="Courier New" pitchFamily="49" charset="0"/>
                <a:cs typeface="Courier New" pitchFamily="49" charset="0"/>
              </a:rPr>
              <a:t>DataInputStream</a:t>
            </a:r>
            <a:r>
              <a:rPr lang="en-US" dirty="0"/>
              <a:t> and </a:t>
            </a:r>
            <a:r>
              <a:rPr lang="en-US" dirty="0" err="1">
                <a:latin typeface="Courier New" pitchFamily="49" charset="0"/>
                <a:cs typeface="Courier New" pitchFamily="49" charset="0"/>
              </a:rPr>
              <a:t>DataOutputStream</a:t>
            </a:r>
            <a:endParaRPr lang="en-IN" dirty="0">
              <a:latin typeface="Courier New" pitchFamily="49" charset="0"/>
              <a:cs typeface="Courier New" pitchFamily="49" charset="0"/>
            </a:endParaRPr>
          </a:p>
        </p:txBody>
      </p:sp>
      <p:sp>
        <p:nvSpPr>
          <p:cNvPr id="30723" name="Content Placeholder 4"/>
          <p:cNvSpPr>
            <a:spLocks noGrp="1"/>
          </p:cNvSpPr>
          <p:nvPr>
            <p:ph idx="1"/>
          </p:nvPr>
        </p:nvSpPr>
        <p:spPr>
          <a:xfrm>
            <a:off x="897833" y="1838738"/>
            <a:ext cx="8229600" cy="4525963"/>
          </a:xfrm>
        </p:spPr>
        <p:txBody>
          <a:bodyPr/>
          <a:lstStyle/>
          <a:p>
            <a:r>
              <a:rPr lang="en-US" dirty="0"/>
              <a:t>A data input stream and data output stream lets an application read and write primitive Java data types from an underlying input stream and output stream in a machine-independent way. </a:t>
            </a:r>
          </a:p>
          <a:p>
            <a:r>
              <a:rPr lang="en-US" dirty="0"/>
              <a:t>An application uses a data output stream to write data that can later be read by a data input stream and vice versa.</a:t>
            </a:r>
            <a:endParaRPr lang="en-IN" dirty="0"/>
          </a:p>
        </p:txBody>
      </p:sp>
      <p:sp>
        <p:nvSpPr>
          <p:cNvPr id="30724" name="Slide Number Placeholder 1"/>
          <p:cNvSpPr>
            <a:spLocks noGrp="1"/>
          </p:cNvSpPr>
          <p:nvPr>
            <p:ph type="sldNum" sz="quarter" idx="12"/>
          </p:nvPr>
        </p:nvSpPr>
        <p:spPr>
          <a:xfrm>
            <a:off x="8077200" y="6245225"/>
            <a:ext cx="2133600" cy="476250"/>
          </a:xfrm>
          <a:noFill/>
        </p:spPr>
        <p:txBody>
          <a:bodyPr/>
          <a:lstStyle/>
          <a:p>
            <a:fld id="{5B8F8551-70C0-448C-8377-980A3417F67D}" type="slidenum">
              <a:rPr lang="en-US" smtClean="0">
                <a:latin typeface="Arial" charset="0"/>
              </a:rPr>
              <a:pPr/>
              <a:t>22</a:t>
            </a:fld>
            <a:endParaRPr lang="en-US">
              <a:latin typeface="Arial" charset="0"/>
            </a:endParaRPr>
          </a:p>
        </p:txBody>
      </p:sp>
    </p:spTree>
    <p:extLst>
      <p:ext uri="{BB962C8B-B14F-4D97-AF65-F5344CB8AC3E}">
        <p14:creationId xmlns:p14="http://schemas.microsoft.com/office/powerpoint/2010/main" val="390849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31747" name="Rectangle 3"/>
          <p:cNvSpPr>
            <a:spLocks noGrp="1" noChangeArrowheads="1"/>
          </p:cNvSpPr>
          <p:nvPr>
            <p:ph idx="1"/>
          </p:nvPr>
        </p:nvSpPr>
        <p:spPr>
          <a:xfrm>
            <a:off x="1905000" y="1828800"/>
            <a:ext cx="8763000" cy="4648200"/>
          </a:xfrm>
        </p:spPr>
        <p:txBody>
          <a:bodyPr>
            <a:normAutofit/>
          </a:bodyPr>
          <a:lstStyle/>
          <a:p>
            <a:pPr>
              <a:lnSpc>
                <a:spcPct val="90000"/>
              </a:lnSpc>
              <a:buFontTx/>
              <a:buNone/>
            </a:pPr>
            <a:r>
              <a:rPr lang="en-US" b="1" dirty="0">
                <a:latin typeface="Courier New" pitchFamily="49" charset="0"/>
              </a:rPr>
              <a:t>void write(</a:t>
            </a:r>
            <a:r>
              <a:rPr lang="en-US" b="1" dirty="0" err="1">
                <a:latin typeface="Courier New" pitchFamily="49" charset="0"/>
              </a:rPr>
              <a:t>int</a:t>
            </a:r>
            <a:r>
              <a:rPr lang="en-US" b="1" dirty="0">
                <a:latin typeface="Courier New" pitchFamily="49" charset="0"/>
              </a:rPr>
              <a:t> b) </a:t>
            </a:r>
          </a:p>
          <a:p>
            <a:pPr>
              <a:lnSpc>
                <a:spcPct val="90000"/>
              </a:lnSpc>
              <a:buFontTx/>
              <a:buNone/>
            </a:pPr>
            <a:r>
              <a:rPr lang="en-US" b="1" dirty="0">
                <a:latin typeface="Courier New" pitchFamily="49" charset="0"/>
              </a:rPr>
              <a:t>void write(byte[] b, </a:t>
            </a:r>
            <a:r>
              <a:rPr lang="en-US" b="1" dirty="0" err="1">
                <a:latin typeface="Courier New" pitchFamily="49" charset="0"/>
              </a:rPr>
              <a:t>int</a:t>
            </a:r>
            <a:r>
              <a:rPr lang="en-US" b="1" dirty="0">
                <a:latin typeface="Courier New" pitchFamily="49" charset="0"/>
              </a:rPr>
              <a:t> off,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len</a:t>
            </a:r>
            <a:r>
              <a:rPr lang="en-US" b="1" dirty="0">
                <a:latin typeface="Courier New" pitchFamily="49" charset="0"/>
              </a:rPr>
              <a:t>)</a:t>
            </a:r>
          </a:p>
          <a:p>
            <a:pPr>
              <a:lnSpc>
                <a:spcPct val="90000"/>
              </a:lnSpc>
              <a:buFontTx/>
              <a:buNone/>
            </a:pPr>
            <a:r>
              <a:rPr lang="en-US" b="1" dirty="0">
                <a:latin typeface="Courier New" pitchFamily="49" charset="0"/>
              </a:rPr>
              <a:t>void </a:t>
            </a:r>
            <a:r>
              <a:rPr lang="en-US" b="1" dirty="0" err="1">
                <a:latin typeface="Courier New" pitchFamily="49" charset="0"/>
              </a:rPr>
              <a:t>writeXxx</a:t>
            </a:r>
            <a:r>
              <a:rPr lang="en-US" b="1" dirty="0">
                <a:latin typeface="Courier New" pitchFamily="49" charset="0"/>
              </a:rPr>
              <a:t>(xxx v) </a:t>
            </a:r>
          </a:p>
          <a:p>
            <a:pPr>
              <a:lnSpc>
                <a:spcPct val="90000"/>
              </a:lnSpc>
              <a:buFontTx/>
              <a:buNone/>
            </a:pPr>
            <a:endParaRPr lang="en-US" b="1" dirty="0">
              <a:solidFill>
                <a:srgbClr val="C00000"/>
              </a:solidFill>
              <a:latin typeface="Courier New" pitchFamily="49" charset="0"/>
              <a:cs typeface="Courier New" pitchFamily="49" charset="0"/>
            </a:endParaRPr>
          </a:p>
          <a:p>
            <a:pPr>
              <a:lnSpc>
                <a:spcPct val="90000"/>
              </a:lnSpc>
              <a:buFontTx/>
              <a:buNone/>
            </a:pPr>
            <a:r>
              <a:rPr lang="en-US" b="1" dirty="0" err="1">
                <a:solidFill>
                  <a:srgbClr val="C00000"/>
                </a:solidFill>
                <a:latin typeface="Courier New" pitchFamily="49" charset="0"/>
                <a:cs typeface="Courier New" pitchFamily="49" charset="0"/>
              </a:rPr>
              <a:t>DataInputStream</a:t>
            </a:r>
            <a:r>
              <a:rPr lang="en-US" b="1" dirty="0">
                <a:solidFill>
                  <a:srgbClr val="C00000"/>
                </a:solidFill>
                <a:latin typeface="Courier New" pitchFamily="49" charset="0"/>
                <a:cs typeface="Courier New" pitchFamily="49" charset="0"/>
              </a:rPr>
              <a:t> methods</a:t>
            </a:r>
            <a:endParaRPr lang="en-IN" dirty="0">
              <a:solidFill>
                <a:srgbClr val="C00000"/>
              </a:solidFill>
            </a:endParaRPr>
          </a:p>
          <a:p>
            <a:pPr>
              <a:lnSpc>
                <a:spcPct val="90000"/>
              </a:lnSpc>
              <a:buFontTx/>
              <a:buNone/>
            </a:pPr>
            <a:r>
              <a:rPr lang="en-US" b="1" dirty="0" err="1">
                <a:latin typeface="Courier New" pitchFamily="49" charset="0"/>
              </a:rPr>
              <a:t>int</a:t>
            </a:r>
            <a:r>
              <a:rPr lang="en-US" b="1" dirty="0">
                <a:latin typeface="Courier New" pitchFamily="49" charset="0"/>
              </a:rPr>
              <a:t> read(byte[] b) </a:t>
            </a:r>
          </a:p>
          <a:p>
            <a:pPr>
              <a:lnSpc>
                <a:spcPct val="90000"/>
              </a:lnSpc>
              <a:buFontTx/>
              <a:buNone/>
            </a:pPr>
            <a:r>
              <a:rPr lang="en-US" b="1" dirty="0" err="1">
                <a:latin typeface="Courier New" pitchFamily="49" charset="0"/>
              </a:rPr>
              <a:t>int</a:t>
            </a:r>
            <a:r>
              <a:rPr lang="en-US" b="1" dirty="0">
                <a:latin typeface="Courier New" pitchFamily="49" charset="0"/>
              </a:rPr>
              <a:t> read(byte[] b, </a:t>
            </a:r>
            <a:r>
              <a:rPr lang="en-US" b="1" dirty="0" err="1">
                <a:latin typeface="Courier New" pitchFamily="49" charset="0"/>
              </a:rPr>
              <a:t>int</a:t>
            </a:r>
            <a:r>
              <a:rPr lang="en-US" b="1" dirty="0">
                <a:latin typeface="Courier New" pitchFamily="49" charset="0"/>
              </a:rPr>
              <a:t> off,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len</a:t>
            </a:r>
            <a:r>
              <a:rPr lang="en-US" b="1" dirty="0">
                <a:latin typeface="Courier New" pitchFamily="49" charset="0"/>
              </a:rPr>
              <a:t>) </a:t>
            </a:r>
          </a:p>
          <a:p>
            <a:pPr>
              <a:lnSpc>
                <a:spcPct val="90000"/>
              </a:lnSpc>
              <a:buFontTx/>
              <a:buNone/>
            </a:pPr>
            <a:endParaRPr lang="en-US" b="1" dirty="0">
              <a:latin typeface="Courier New" pitchFamily="49" charset="0"/>
            </a:endParaRPr>
          </a:p>
          <a:p>
            <a:pPr>
              <a:lnSpc>
                <a:spcPct val="90000"/>
              </a:lnSpc>
              <a:buFontTx/>
              <a:buNone/>
            </a:pPr>
            <a:r>
              <a:rPr lang="en-US" b="1" dirty="0">
                <a:latin typeface="Courier New" pitchFamily="49" charset="0"/>
              </a:rPr>
              <a:t>xxx </a:t>
            </a:r>
            <a:r>
              <a:rPr lang="en-US" b="1" dirty="0" err="1">
                <a:latin typeface="Courier New" pitchFamily="49" charset="0"/>
              </a:rPr>
              <a:t>readXxx</a:t>
            </a:r>
            <a:r>
              <a:rPr lang="en-US" b="1" dirty="0">
                <a:latin typeface="Courier New" pitchFamily="49" charset="0"/>
              </a:rPr>
              <a:t>()</a:t>
            </a:r>
          </a:p>
          <a:p>
            <a:pPr>
              <a:lnSpc>
                <a:spcPct val="90000"/>
              </a:lnSpc>
              <a:buFontTx/>
              <a:buNone/>
            </a:pPr>
            <a:endParaRPr lang="en-US" b="1" dirty="0">
              <a:latin typeface="Courier New" pitchFamily="49" charset="0"/>
            </a:endParaRPr>
          </a:p>
          <a:p>
            <a:pPr>
              <a:lnSpc>
                <a:spcPct val="90000"/>
              </a:lnSpc>
              <a:buFontTx/>
              <a:buNone/>
            </a:pPr>
            <a:r>
              <a:rPr lang="en-US" b="1" dirty="0">
                <a:latin typeface="Courier New" pitchFamily="49" charset="0"/>
              </a:rPr>
              <a:t>where xxx can be byte, short, </a:t>
            </a:r>
            <a:r>
              <a:rPr lang="en-US" b="1" dirty="0" err="1">
                <a:latin typeface="Courier New" pitchFamily="49" charset="0"/>
              </a:rPr>
              <a:t>int</a:t>
            </a:r>
            <a:r>
              <a:rPr lang="en-US" b="1" dirty="0">
                <a:latin typeface="Courier New" pitchFamily="49" charset="0"/>
              </a:rPr>
              <a:t>, long, char, float, double.</a:t>
            </a:r>
          </a:p>
          <a:p>
            <a:pPr>
              <a:lnSpc>
                <a:spcPct val="90000"/>
              </a:lnSpc>
              <a:buFontTx/>
              <a:buNone/>
            </a:pPr>
            <a:r>
              <a:rPr lang="en-US" dirty="0"/>
              <a:t>All the above methods throw </a:t>
            </a:r>
            <a:r>
              <a:rPr lang="en-US" b="1" dirty="0">
                <a:latin typeface="Courier New" pitchFamily="49" charset="0"/>
              </a:rPr>
              <a:t>IOException</a:t>
            </a:r>
          </a:p>
        </p:txBody>
      </p:sp>
      <p:sp>
        <p:nvSpPr>
          <p:cNvPr id="31746" name="Slide Number Placeholder 5"/>
          <p:cNvSpPr>
            <a:spLocks noGrp="1"/>
          </p:cNvSpPr>
          <p:nvPr>
            <p:ph type="sldNum" sz="quarter" idx="12"/>
          </p:nvPr>
        </p:nvSpPr>
        <p:spPr>
          <a:xfrm>
            <a:off x="8534400" y="6381750"/>
            <a:ext cx="2133600" cy="476250"/>
          </a:xfrm>
          <a:noFill/>
        </p:spPr>
        <p:txBody>
          <a:bodyPr/>
          <a:lstStyle/>
          <a:p>
            <a:fld id="{6E936C62-7E11-46EA-A73B-E981CB510EA5}" type="slidenum">
              <a:rPr lang="en-US" sz="1000">
                <a:latin typeface="Arial" charset="0"/>
              </a:rPr>
              <a:pPr/>
              <a:t>23</a:t>
            </a:fld>
            <a:endParaRPr lang="en-US" sz="1000" dirty="0">
              <a:latin typeface="Arial" charset="0"/>
            </a:endParaRPr>
          </a:p>
        </p:txBody>
      </p:sp>
      <p:sp>
        <p:nvSpPr>
          <p:cNvPr id="31749" name="Line 5"/>
          <p:cNvSpPr>
            <a:spLocks noChangeShapeType="1"/>
          </p:cNvSpPr>
          <p:nvPr/>
        </p:nvSpPr>
        <p:spPr bwMode="auto">
          <a:xfrm flipV="1">
            <a:off x="5943600" y="1600200"/>
            <a:ext cx="609600" cy="228600"/>
          </a:xfrm>
          <a:prstGeom prst="line">
            <a:avLst/>
          </a:prstGeom>
          <a:noFill/>
          <a:ln w="9525">
            <a:solidFill>
              <a:schemeClr val="tx2"/>
            </a:solidFill>
            <a:round/>
            <a:headEnd/>
            <a:tailEnd type="triangle" w="med" len="med"/>
          </a:ln>
        </p:spPr>
        <p:txBody>
          <a:bodyPr>
            <a:spAutoFit/>
          </a:bodyPr>
          <a:lstStyle/>
          <a:p>
            <a:endParaRPr lang="en-US" sz="2000"/>
          </a:p>
        </p:txBody>
      </p:sp>
      <p:sp>
        <p:nvSpPr>
          <p:cNvPr id="31750" name="Text Box 6"/>
          <p:cNvSpPr txBox="1">
            <a:spLocks noChangeArrowheads="1"/>
          </p:cNvSpPr>
          <p:nvPr/>
        </p:nvSpPr>
        <p:spPr bwMode="auto">
          <a:xfrm>
            <a:off x="6553200" y="1295400"/>
            <a:ext cx="3674404" cy="400110"/>
          </a:xfrm>
          <a:prstGeom prst="rect">
            <a:avLst/>
          </a:prstGeom>
          <a:noFill/>
          <a:ln w="9525">
            <a:noFill/>
            <a:miter lim="800000"/>
            <a:headEnd/>
            <a:tailEnd/>
          </a:ln>
        </p:spPr>
        <p:txBody>
          <a:bodyPr wrap="none">
            <a:spAutoFit/>
          </a:bodyPr>
          <a:lstStyle/>
          <a:p>
            <a:r>
              <a:rPr lang="en-US" sz="2000" dirty="0">
                <a:solidFill>
                  <a:srgbClr val="5F5F5F"/>
                </a:solidFill>
              </a:rPr>
              <a:t>Inherited from</a:t>
            </a:r>
            <a:r>
              <a:rPr lang="en-US" sz="2000" dirty="0">
                <a:solidFill>
                  <a:schemeClr val="accent2"/>
                </a:solidFill>
                <a:latin typeface="Times New Roman" pitchFamily="18" charset="0"/>
              </a:rPr>
              <a:t> </a:t>
            </a:r>
            <a:r>
              <a:rPr lang="en-US" sz="2000" b="1" dirty="0" err="1">
                <a:latin typeface="Courier New" pitchFamily="49" charset="0"/>
              </a:rPr>
              <a:t>OutputStream</a:t>
            </a:r>
            <a:endParaRPr lang="en-US" sz="2000" b="1" dirty="0">
              <a:latin typeface="Courier New" pitchFamily="49" charset="0"/>
            </a:endParaRPr>
          </a:p>
        </p:txBody>
      </p:sp>
      <p:sp>
        <p:nvSpPr>
          <p:cNvPr id="31752" name="Line 10"/>
          <p:cNvSpPr>
            <a:spLocks noChangeShapeType="1"/>
          </p:cNvSpPr>
          <p:nvPr/>
        </p:nvSpPr>
        <p:spPr bwMode="auto">
          <a:xfrm flipV="1">
            <a:off x="6629400" y="3276600"/>
            <a:ext cx="533400" cy="152400"/>
          </a:xfrm>
          <a:prstGeom prst="line">
            <a:avLst/>
          </a:prstGeom>
          <a:noFill/>
          <a:ln w="9525">
            <a:solidFill>
              <a:schemeClr val="tx2"/>
            </a:solidFill>
            <a:round/>
            <a:headEnd/>
            <a:tailEnd type="triangle" w="med" len="med"/>
          </a:ln>
        </p:spPr>
        <p:txBody>
          <a:bodyPr>
            <a:spAutoFit/>
          </a:bodyPr>
          <a:lstStyle/>
          <a:p>
            <a:endParaRPr lang="en-US" sz="2000"/>
          </a:p>
        </p:txBody>
      </p:sp>
      <p:sp>
        <p:nvSpPr>
          <p:cNvPr id="31753" name="Text Box 11"/>
          <p:cNvSpPr txBox="1">
            <a:spLocks noChangeArrowheads="1"/>
          </p:cNvSpPr>
          <p:nvPr/>
        </p:nvSpPr>
        <p:spPr bwMode="auto">
          <a:xfrm>
            <a:off x="7162800" y="3048000"/>
            <a:ext cx="3584636" cy="400110"/>
          </a:xfrm>
          <a:prstGeom prst="rect">
            <a:avLst/>
          </a:prstGeom>
          <a:noFill/>
          <a:ln w="9525">
            <a:noFill/>
            <a:miter lim="800000"/>
            <a:headEnd/>
            <a:tailEnd/>
          </a:ln>
        </p:spPr>
        <p:txBody>
          <a:bodyPr wrap="none">
            <a:spAutoFit/>
          </a:bodyPr>
          <a:lstStyle/>
          <a:p>
            <a:r>
              <a:rPr lang="en-US" sz="2000" dirty="0">
                <a:solidFill>
                  <a:srgbClr val="5F5F5F"/>
                </a:solidFill>
              </a:rPr>
              <a:t>Inherited from</a:t>
            </a:r>
            <a:r>
              <a:rPr lang="en-US" sz="2000" dirty="0">
                <a:solidFill>
                  <a:schemeClr val="accent2"/>
                </a:solidFill>
                <a:latin typeface="Times New Roman" pitchFamily="18" charset="0"/>
              </a:rPr>
              <a:t> </a:t>
            </a:r>
            <a:r>
              <a:rPr lang="en-US" sz="2000" b="1" dirty="0" err="1">
                <a:latin typeface="Courier New" pitchFamily="49" charset="0"/>
              </a:rPr>
              <a:t>InputStream</a:t>
            </a:r>
            <a:endParaRPr lang="en-US" sz="2000" b="1" dirty="0">
              <a:latin typeface="Courier New" pitchFamily="49" charset="0"/>
            </a:endParaRPr>
          </a:p>
        </p:txBody>
      </p:sp>
      <p:sp>
        <p:nvSpPr>
          <p:cNvPr id="31754" name="Rectangle 9"/>
          <p:cNvSpPr>
            <a:spLocks noChangeArrowheads="1"/>
          </p:cNvSpPr>
          <p:nvPr/>
        </p:nvSpPr>
        <p:spPr bwMode="auto">
          <a:xfrm>
            <a:off x="1828801" y="1143000"/>
            <a:ext cx="3877985" cy="400110"/>
          </a:xfrm>
          <a:prstGeom prst="rect">
            <a:avLst/>
          </a:prstGeom>
          <a:noFill/>
          <a:ln w="9525">
            <a:noFill/>
            <a:miter lim="800000"/>
            <a:headEnd/>
            <a:tailEnd/>
          </a:ln>
        </p:spPr>
        <p:txBody>
          <a:bodyPr wrap="none">
            <a:spAutoFit/>
          </a:bodyPr>
          <a:lstStyle/>
          <a:p>
            <a:r>
              <a:rPr lang="en-US" sz="2000" b="1">
                <a:solidFill>
                  <a:srgbClr val="C00000"/>
                </a:solidFill>
                <a:latin typeface="Courier New" pitchFamily="49" charset="0"/>
                <a:cs typeface="Courier New" pitchFamily="49" charset="0"/>
              </a:rPr>
              <a:t>DataOutputStream methods</a:t>
            </a:r>
            <a:endParaRPr lang="en-IN" sz="2000">
              <a:solidFill>
                <a:srgbClr val="C00000"/>
              </a:solidFill>
            </a:endParaRPr>
          </a:p>
        </p:txBody>
      </p:sp>
      <p:sp>
        <p:nvSpPr>
          <p:cNvPr id="11" name="Rectangle 10"/>
          <p:cNvSpPr/>
          <p:nvPr/>
        </p:nvSpPr>
        <p:spPr>
          <a:xfrm>
            <a:off x="1752600" y="1828800"/>
            <a:ext cx="6400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905000" y="3505200"/>
            <a:ext cx="5638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4279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4" name="Title 3"/>
          <p:cNvSpPr>
            <a:spLocks noGrp="1"/>
          </p:cNvSpPr>
          <p:nvPr>
            <p:ph type="title"/>
          </p:nvPr>
        </p:nvSpPr>
        <p:spPr>
          <a:xfrm>
            <a:off x="1752600" y="0"/>
            <a:ext cx="8458200" cy="838200"/>
          </a:xfrm>
        </p:spPr>
        <p:txBody>
          <a:bodyPr>
            <a:normAutofit fontScale="90000"/>
          </a:bodyPr>
          <a:lstStyle/>
          <a:p>
            <a:r>
              <a:rPr lang="en-US" dirty="0"/>
              <a:t>Example: using </a:t>
            </a:r>
            <a:r>
              <a:rPr lang="en-US" dirty="0" err="1">
                <a:latin typeface="Courier New" pitchFamily="49" charset="0"/>
                <a:cs typeface="Courier New" pitchFamily="49" charset="0"/>
              </a:rPr>
              <a:t>DataInputStream</a:t>
            </a:r>
            <a:r>
              <a:rPr lang="en-US" dirty="0"/>
              <a:t> and </a:t>
            </a:r>
            <a:r>
              <a:rPr lang="en-US" dirty="0" err="1">
                <a:latin typeface="Courier New" pitchFamily="49" charset="0"/>
                <a:cs typeface="Courier New" pitchFamily="49" charset="0"/>
              </a:rPr>
              <a:t>DataOutputStream</a:t>
            </a:r>
            <a:endParaRPr lang="en-US" dirty="0">
              <a:latin typeface="Courier New" pitchFamily="49" charset="0"/>
              <a:cs typeface="Courier New" pitchFamily="49" charset="0"/>
            </a:endParaRPr>
          </a:p>
        </p:txBody>
      </p:sp>
      <p:sp>
        <p:nvSpPr>
          <p:cNvPr id="32770" name="Slide Number Placeholder 3"/>
          <p:cNvSpPr>
            <a:spLocks noGrp="1"/>
          </p:cNvSpPr>
          <p:nvPr>
            <p:ph type="sldNum" sz="quarter" idx="12"/>
          </p:nvPr>
        </p:nvSpPr>
        <p:spPr>
          <a:noFill/>
        </p:spPr>
        <p:txBody>
          <a:bodyPr/>
          <a:lstStyle/>
          <a:p>
            <a:fld id="{73E7B5B1-62E9-456F-BF49-282FE11D3660}" type="slidenum">
              <a:rPr lang="en-US" smtClean="0">
                <a:latin typeface="Arial" charset="0"/>
              </a:rPr>
              <a:pPr/>
              <a:t>24</a:t>
            </a:fld>
            <a:endParaRPr lang="en-US">
              <a:latin typeface="Arial" charset="0"/>
            </a:endParaRPr>
          </a:p>
        </p:txBody>
      </p:sp>
      <p:sp>
        <p:nvSpPr>
          <p:cNvPr id="32771" name="Rectangle 2"/>
          <p:cNvSpPr>
            <a:spLocks noChangeArrowheads="1"/>
          </p:cNvSpPr>
          <p:nvPr/>
        </p:nvSpPr>
        <p:spPr bwMode="auto">
          <a:xfrm>
            <a:off x="1600200" y="994112"/>
            <a:ext cx="8915400" cy="5940088"/>
          </a:xfrm>
          <a:prstGeom prst="rect">
            <a:avLst/>
          </a:prstGeom>
          <a:noFill/>
          <a:ln w="9525">
            <a:noFill/>
            <a:miter lim="800000"/>
            <a:headEnd/>
            <a:tailEnd/>
          </a:ln>
        </p:spPr>
        <p:txBody>
          <a:bodyPr wrap="square">
            <a:spAutoFit/>
          </a:bodyPr>
          <a:lstStyle/>
          <a:p>
            <a:r>
              <a:rPr lang="en-US" sz="2000" dirty="0">
                <a:solidFill>
                  <a:srgbClr val="5F5F5F"/>
                </a:solidFill>
              </a:rPr>
              <a:t>Example shows how primitive can be written and read using</a:t>
            </a:r>
            <a:r>
              <a:rPr lang="en-US" sz="2000" b="1" dirty="0">
                <a:solidFill>
                  <a:srgbClr val="C00000"/>
                </a:solidFill>
                <a:latin typeface="Courier New" pitchFamily="49" charset="0"/>
                <a:cs typeface="Courier New" pitchFamily="49" charset="0"/>
              </a:rPr>
              <a:t> </a:t>
            </a:r>
            <a:r>
              <a:rPr lang="en-US" sz="2000" b="1" dirty="0" err="1">
                <a:solidFill>
                  <a:srgbClr val="000000"/>
                </a:solidFill>
                <a:latin typeface="Courier New" pitchFamily="49" charset="0"/>
              </a:rPr>
              <a:t>DataOutputtream</a:t>
            </a:r>
            <a:r>
              <a:rPr lang="en-US" sz="2000" b="1" dirty="0">
                <a:solidFill>
                  <a:srgbClr val="000000"/>
                </a:solidFill>
                <a:latin typeface="Courier New" pitchFamily="49" charset="0"/>
              </a:rPr>
              <a:t> </a:t>
            </a:r>
            <a:r>
              <a:rPr lang="en-US" sz="2000" dirty="0">
                <a:solidFill>
                  <a:srgbClr val="5F5F5F"/>
                </a:solidFill>
              </a:rPr>
              <a:t>and</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DataInputStream</a:t>
            </a:r>
            <a:r>
              <a:rPr lang="en-US" sz="2000" b="1" dirty="0">
                <a:solidFill>
                  <a:srgbClr val="000000"/>
                </a:solidFill>
                <a:latin typeface="Courier New" pitchFamily="49" charset="0"/>
              </a:rPr>
              <a:t> </a:t>
            </a:r>
          </a:p>
          <a:p>
            <a:endParaRPr lang="en-US" sz="2000" b="1" dirty="0">
              <a:solidFill>
                <a:srgbClr val="000000"/>
              </a:solidFill>
              <a:latin typeface="Courier New" pitchFamily="49" charset="0"/>
            </a:endParaRPr>
          </a:p>
          <a:p>
            <a:r>
              <a:rPr lang="en-US" sz="2000" b="1" dirty="0">
                <a:solidFill>
                  <a:srgbClr val="000000"/>
                </a:solidFill>
                <a:latin typeface="Courier New" pitchFamily="49" charset="0"/>
              </a:rPr>
              <a:t>import java.io.*;</a:t>
            </a:r>
          </a:p>
          <a:p>
            <a:r>
              <a:rPr lang="en-US" sz="2000" b="1" dirty="0">
                <a:solidFill>
                  <a:srgbClr val="000000"/>
                </a:solidFill>
                <a:latin typeface="Courier New" pitchFamily="49" charset="0"/>
              </a:rPr>
              <a:t>class Test{</a:t>
            </a:r>
          </a:p>
          <a:p>
            <a:r>
              <a:rPr lang="en-US" sz="2000" b="1" dirty="0">
                <a:solidFill>
                  <a:srgbClr val="000000"/>
                </a:solidFill>
                <a:latin typeface="Courier New" pitchFamily="49" charset="0"/>
              </a:rPr>
              <a:t>public static void main(String[] </a:t>
            </a:r>
            <a:r>
              <a:rPr lang="en-US" sz="2000" b="1" dirty="0" err="1">
                <a:solidFill>
                  <a:srgbClr val="000000"/>
                </a:solidFill>
                <a:latin typeface="Courier New" pitchFamily="49" charset="0"/>
              </a:rPr>
              <a:t>st</a:t>
            </a:r>
            <a:r>
              <a:rPr lang="en-US" sz="2000" b="1" dirty="0">
                <a:solidFill>
                  <a:srgbClr val="000000"/>
                </a:solidFill>
                <a:latin typeface="Courier New" pitchFamily="49" charset="0"/>
              </a:rPr>
              <a:t>) throws Exception{</a:t>
            </a:r>
          </a:p>
          <a:p>
            <a:r>
              <a:rPr lang="en-US" sz="2000" b="1" dirty="0" err="1">
                <a:solidFill>
                  <a:srgbClr val="C00000"/>
                </a:solidFill>
                <a:latin typeface="Courier New" pitchFamily="49" charset="0"/>
              </a:rPr>
              <a:t>DataOutputStream</a:t>
            </a:r>
            <a:r>
              <a:rPr lang="en-US" sz="2000" b="1" dirty="0">
                <a:solidFill>
                  <a:srgbClr val="000000"/>
                </a:solidFill>
                <a:latin typeface="Courier New" pitchFamily="49" charset="0"/>
              </a:rPr>
              <a:t> out= new </a:t>
            </a:r>
            <a:r>
              <a:rPr lang="en-US" sz="2000" b="1" dirty="0" err="1">
                <a:solidFill>
                  <a:srgbClr val="C00000"/>
                </a:solidFill>
                <a:latin typeface="Courier New" pitchFamily="49" charset="0"/>
              </a:rPr>
              <a:t>DataOutputStream</a:t>
            </a:r>
            <a:r>
              <a:rPr lang="en-US" sz="2000" b="1" dirty="0">
                <a:solidFill>
                  <a:srgbClr val="C00000"/>
                </a:solidFill>
                <a:latin typeface="Courier New" pitchFamily="49" charset="0"/>
              </a:rPr>
              <a:t>(</a:t>
            </a:r>
            <a:r>
              <a:rPr lang="en-US" sz="2000" b="1" dirty="0">
                <a:solidFill>
                  <a:srgbClr val="008000"/>
                </a:solidFill>
                <a:latin typeface="Courier New" pitchFamily="49" charset="0"/>
              </a:rPr>
              <a:t>new </a:t>
            </a:r>
            <a:r>
              <a:rPr lang="en-US" sz="2000" b="1" dirty="0" err="1">
                <a:solidFill>
                  <a:srgbClr val="008000"/>
                </a:solidFill>
                <a:latin typeface="Courier New" pitchFamily="49" charset="0"/>
              </a:rPr>
              <a:t>FileOutputStream</a:t>
            </a:r>
            <a:r>
              <a:rPr lang="en-US" sz="2000" b="1" dirty="0">
                <a:solidFill>
                  <a:srgbClr val="008000"/>
                </a:solidFill>
                <a:latin typeface="Courier New" pitchFamily="49" charset="0"/>
              </a:rPr>
              <a:t>("a.txt")</a:t>
            </a:r>
            <a:r>
              <a:rPr lang="en-US" sz="2000" b="1" dirty="0">
                <a:solidFill>
                  <a:srgbClr val="C00000"/>
                </a:solidFill>
                <a:latin typeface="Courier New" pitchFamily="49" charset="0"/>
              </a:rPr>
              <a:t>)</a:t>
            </a:r>
            <a:r>
              <a:rPr lang="en-US" sz="2000" b="1" dirty="0">
                <a:solidFill>
                  <a:srgbClr val="000000"/>
                </a:solidFill>
                <a:latin typeface="Courier New" pitchFamily="49" charset="0"/>
              </a:rPr>
              <a:t>;</a:t>
            </a:r>
          </a:p>
          <a:p>
            <a:r>
              <a:rPr lang="en-US" sz="2000" b="1" dirty="0" err="1">
                <a:solidFill>
                  <a:srgbClr val="000000"/>
                </a:solidFill>
                <a:latin typeface="Courier New" pitchFamily="49" charset="0"/>
              </a:rPr>
              <a:t>int</a:t>
            </a:r>
            <a:r>
              <a:rPr lang="en-US" sz="2000" b="1" dirty="0">
                <a:solidFill>
                  <a:srgbClr val="000000"/>
                </a:solidFill>
                <a:latin typeface="Courier New" pitchFamily="49" charset="0"/>
              </a:rPr>
              <a:t> </a:t>
            </a:r>
            <a:r>
              <a:rPr lang="en-US" sz="2000" b="1" dirty="0" err="1">
                <a:solidFill>
                  <a:srgbClr val="000000"/>
                </a:solidFill>
                <a:latin typeface="Courier New" pitchFamily="49" charset="0"/>
              </a:rPr>
              <a:t>i</a:t>
            </a:r>
            <a:r>
              <a:rPr lang="en-US" sz="2000" b="1" dirty="0">
                <a:solidFill>
                  <a:srgbClr val="000000"/>
                </a:solidFill>
                <a:latin typeface="Courier New" pitchFamily="49" charset="0"/>
              </a:rPr>
              <a:t>=10;</a:t>
            </a:r>
          </a:p>
          <a:p>
            <a:r>
              <a:rPr lang="en-US" sz="2000" b="1" dirty="0">
                <a:solidFill>
                  <a:srgbClr val="000000"/>
                </a:solidFill>
                <a:latin typeface="Courier New" pitchFamily="49" charset="0"/>
              </a:rPr>
              <a:t>double d= 12.3;</a:t>
            </a:r>
          </a:p>
          <a:p>
            <a:r>
              <a:rPr lang="en-US" sz="2000" b="1" dirty="0" err="1">
                <a:solidFill>
                  <a:srgbClr val="C00000"/>
                </a:solidFill>
                <a:latin typeface="Courier New" pitchFamily="49" charset="0"/>
              </a:rPr>
              <a:t>out.writeInt</a:t>
            </a:r>
            <a:r>
              <a:rPr lang="en-US" sz="2000" b="1" dirty="0">
                <a:solidFill>
                  <a:srgbClr val="C00000"/>
                </a:solidFill>
                <a:latin typeface="Courier New" pitchFamily="49" charset="0"/>
              </a:rPr>
              <a:t>(</a:t>
            </a:r>
            <a:r>
              <a:rPr lang="en-US" sz="2000" b="1" dirty="0" err="1">
                <a:solidFill>
                  <a:srgbClr val="C00000"/>
                </a:solidFill>
                <a:latin typeface="Courier New" pitchFamily="49" charset="0"/>
              </a:rPr>
              <a:t>i</a:t>
            </a:r>
            <a:r>
              <a:rPr lang="en-US" sz="2000" b="1" dirty="0">
                <a:solidFill>
                  <a:srgbClr val="C00000"/>
                </a:solidFill>
                <a:latin typeface="Courier New" pitchFamily="49" charset="0"/>
              </a:rPr>
              <a:t>);</a:t>
            </a:r>
          </a:p>
          <a:p>
            <a:r>
              <a:rPr lang="en-US" sz="2000" b="1" dirty="0" err="1">
                <a:solidFill>
                  <a:srgbClr val="C00000"/>
                </a:solidFill>
                <a:latin typeface="Courier New" pitchFamily="49" charset="0"/>
              </a:rPr>
              <a:t>out.writeDouble</a:t>
            </a:r>
            <a:r>
              <a:rPr lang="en-US" sz="2000" b="1" dirty="0">
                <a:solidFill>
                  <a:srgbClr val="C00000"/>
                </a:solidFill>
                <a:latin typeface="Courier New" pitchFamily="49" charset="0"/>
              </a:rPr>
              <a:t>(d);</a:t>
            </a:r>
          </a:p>
          <a:p>
            <a:r>
              <a:rPr lang="en-US" sz="2000" b="1" dirty="0" err="1">
                <a:solidFill>
                  <a:srgbClr val="000000"/>
                </a:solidFill>
                <a:latin typeface="Courier New" pitchFamily="49" charset="0"/>
              </a:rPr>
              <a:t>out.close</a:t>
            </a:r>
            <a:r>
              <a:rPr lang="en-US" sz="2000" b="1" dirty="0">
                <a:solidFill>
                  <a:srgbClr val="000000"/>
                </a:solidFill>
                <a:latin typeface="Courier New" pitchFamily="49" charset="0"/>
              </a:rPr>
              <a:t>();</a:t>
            </a:r>
          </a:p>
          <a:p>
            <a:r>
              <a:rPr lang="en-US" sz="2000" b="1" dirty="0" err="1">
                <a:solidFill>
                  <a:srgbClr val="C00000"/>
                </a:solidFill>
                <a:latin typeface="Courier New" pitchFamily="49" charset="0"/>
              </a:rPr>
              <a:t>DataInputStream</a:t>
            </a:r>
            <a:r>
              <a:rPr lang="en-US" sz="2000" b="1" dirty="0">
                <a:solidFill>
                  <a:srgbClr val="000000"/>
                </a:solidFill>
                <a:latin typeface="Courier New" pitchFamily="49" charset="0"/>
              </a:rPr>
              <a:t> in= new </a:t>
            </a:r>
            <a:r>
              <a:rPr lang="en-US" sz="2000" b="1" dirty="0" err="1">
                <a:solidFill>
                  <a:srgbClr val="C00000"/>
                </a:solidFill>
                <a:latin typeface="Courier New" pitchFamily="49" charset="0"/>
              </a:rPr>
              <a:t>DataInputStream</a:t>
            </a:r>
            <a:r>
              <a:rPr lang="en-US" sz="2000" b="1" dirty="0">
                <a:solidFill>
                  <a:srgbClr val="C00000"/>
                </a:solidFill>
                <a:latin typeface="Courier New" pitchFamily="49" charset="0"/>
              </a:rPr>
              <a:t>(</a:t>
            </a:r>
            <a:r>
              <a:rPr lang="en-US" sz="2000" b="1" dirty="0">
                <a:solidFill>
                  <a:srgbClr val="008000"/>
                </a:solidFill>
                <a:latin typeface="Courier New" pitchFamily="49" charset="0"/>
              </a:rPr>
              <a:t>new </a:t>
            </a:r>
            <a:r>
              <a:rPr lang="en-US" sz="2000" b="1" dirty="0" err="1">
                <a:solidFill>
                  <a:srgbClr val="008000"/>
                </a:solidFill>
                <a:latin typeface="Courier New" pitchFamily="49" charset="0"/>
              </a:rPr>
              <a:t>FileInputStream</a:t>
            </a:r>
            <a:r>
              <a:rPr lang="en-US" sz="2000" b="1" dirty="0">
                <a:solidFill>
                  <a:srgbClr val="008000"/>
                </a:solidFill>
                <a:latin typeface="Courier New" pitchFamily="49" charset="0"/>
              </a:rPr>
              <a:t>("a.txt")</a:t>
            </a:r>
            <a:r>
              <a:rPr lang="en-US" sz="2000" b="1" dirty="0">
                <a:solidFill>
                  <a:srgbClr val="C00000"/>
                </a:solidFill>
                <a:latin typeface="Courier New" pitchFamily="49" charset="0"/>
              </a:rPr>
              <a:t>)</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System.out.println( </a:t>
            </a:r>
            <a:r>
              <a:rPr lang="en-US" sz="2000" b="1" dirty="0" err="1">
                <a:solidFill>
                  <a:srgbClr val="C00000"/>
                </a:solidFill>
                <a:latin typeface="Courier New" pitchFamily="49" charset="0"/>
              </a:rPr>
              <a:t>in.readInt</a:t>
            </a:r>
            <a:r>
              <a:rPr lang="en-US" sz="2000" b="1" dirty="0">
                <a:solidFill>
                  <a:srgbClr val="C00000"/>
                </a:solidFill>
                <a:latin typeface="Courier New" pitchFamily="49" charset="0"/>
              </a:rPr>
              <a:t>() </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System.out.println( </a:t>
            </a:r>
            <a:r>
              <a:rPr lang="en-US" sz="2000" b="1" dirty="0" err="1">
                <a:solidFill>
                  <a:srgbClr val="C00000"/>
                </a:solidFill>
                <a:latin typeface="Courier New" pitchFamily="49" charset="0"/>
              </a:rPr>
              <a:t>in.readDouble</a:t>
            </a:r>
            <a:r>
              <a:rPr lang="en-US" sz="2000" b="1" dirty="0">
                <a:solidFill>
                  <a:srgbClr val="C00000"/>
                </a:solidFill>
                <a:latin typeface="Courier New" pitchFamily="49" charset="0"/>
              </a:rPr>
              <a:t>()</a:t>
            </a:r>
            <a:r>
              <a:rPr lang="en-US" sz="2000" b="1" dirty="0">
                <a:solidFill>
                  <a:srgbClr val="000000"/>
                </a:solidFill>
                <a:latin typeface="Courier New" pitchFamily="49" charset="0"/>
              </a:rPr>
              <a:t> );</a:t>
            </a:r>
          </a:p>
          <a:p>
            <a:r>
              <a:rPr lang="en-US" sz="2000" b="1" dirty="0" err="1">
                <a:solidFill>
                  <a:srgbClr val="000000"/>
                </a:solidFill>
                <a:latin typeface="Courier New" pitchFamily="49" charset="0"/>
              </a:rPr>
              <a:t>in.close</a:t>
            </a:r>
            <a:r>
              <a:rPr lang="en-US" sz="2000" b="1" dirty="0">
                <a:solidFill>
                  <a:srgbClr val="000000"/>
                </a:solidFill>
                <a:latin typeface="Courier New" pitchFamily="49" charset="0"/>
              </a:rPr>
              <a:t>();</a:t>
            </a:r>
          </a:p>
          <a:p>
            <a:r>
              <a:rPr lang="en-US" sz="2000" b="1" dirty="0">
                <a:solidFill>
                  <a:srgbClr val="000000"/>
                </a:solidFill>
                <a:latin typeface="Courier New" pitchFamily="49" charset="0"/>
              </a:rPr>
              <a:t>}  }</a:t>
            </a:r>
          </a:p>
        </p:txBody>
      </p:sp>
    </p:spTree>
    <p:extLst>
      <p:ext uri="{BB962C8B-B14F-4D97-AF65-F5344CB8AC3E}">
        <p14:creationId xmlns:p14="http://schemas.microsoft.com/office/powerpoint/2010/main" val="1985795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76802" name="Rectangle 2"/>
          <p:cNvSpPr>
            <a:spLocks noGrp="1" noChangeArrowheads="1"/>
          </p:cNvSpPr>
          <p:nvPr>
            <p:ph type="title"/>
          </p:nvPr>
        </p:nvSpPr>
        <p:spPr/>
        <p:txBody>
          <a:bodyPr/>
          <a:lstStyle/>
          <a:p>
            <a:pPr eaLnBrk="1" hangingPunct="1"/>
            <a:r>
              <a:rPr lang="en-US" altLang="en-US" sz="2800"/>
              <a:t>Serialization</a:t>
            </a:r>
          </a:p>
        </p:txBody>
      </p:sp>
      <p:sp>
        <p:nvSpPr>
          <p:cNvPr id="76803" name="Rectangle 3"/>
          <p:cNvSpPr>
            <a:spLocks noGrp="1" noChangeArrowheads="1"/>
          </p:cNvSpPr>
          <p:nvPr>
            <p:ph idx="1"/>
          </p:nvPr>
        </p:nvSpPr>
        <p:spPr/>
        <p:txBody>
          <a:bodyPr/>
          <a:lstStyle/>
          <a:p>
            <a:pPr eaLnBrk="1" hangingPunct="1"/>
            <a:r>
              <a:rPr lang="en-US" altLang="en-US" sz="2000"/>
              <a:t>What is Serialization</a:t>
            </a:r>
          </a:p>
          <a:p>
            <a:pPr eaLnBrk="1" hangingPunct="1"/>
            <a:r>
              <a:rPr lang="en-US" altLang="en-US" sz="2000"/>
              <a:t>What is preserved when an object is serialized</a:t>
            </a:r>
          </a:p>
          <a:p>
            <a:pPr eaLnBrk="1" hangingPunct="1"/>
            <a:r>
              <a:rPr lang="en-US" altLang="en-US" sz="2000" i="1"/>
              <a:t>transient </a:t>
            </a:r>
            <a:r>
              <a:rPr lang="en-US" altLang="en-US" sz="2000"/>
              <a:t>keyword</a:t>
            </a:r>
          </a:p>
          <a:p>
            <a:pPr eaLnBrk="1" hangingPunct="1"/>
            <a:r>
              <a:rPr lang="en-US" altLang="en-US" sz="2000"/>
              <a:t>Process of serialization</a:t>
            </a:r>
          </a:p>
          <a:p>
            <a:pPr eaLnBrk="1" hangingPunct="1"/>
            <a:r>
              <a:rPr lang="en-US" altLang="en-US" sz="2000"/>
              <a:t>Process of deserialization</a:t>
            </a:r>
          </a:p>
          <a:p>
            <a:pPr eaLnBrk="1" hangingPunct="1"/>
            <a:r>
              <a:rPr lang="en-US" altLang="en-US" sz="2000"/>
              <a:t>Version control</a:t>
            </a:r>
          </a:p>
        </p:txBody>
      </p:sp>
    </p:spTree>
    <p:extLst>
      <p:ext uri="{BB962C8B-B14F-4D97-AF65-F5344CB8AC3E}">
        <p14:creationId xmlns:p14="http://schemas.microsoft.com/office/powerpoint/2010/main" val="2899849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77826" name="Rectangle 2"/>
          <p:cNvSpPr>
            <a:spLocks noGrp="1" noChangeArrowheads="1"/>
          </p:cNvSpPr>
          <p:nvPr>
            <p:ph type="title"/>
          </p:nvPr>
        </p:nvSpPr>
        <p:spPr/>
        <p:txBody>
          <a:bodyPr/>
          <a:lstStyle/>
          <a:p>
            <a:pPr eaLnBrk="1" hangingPunct="1"/>
            <a:r>
              <a:rPr lang="en-US" altLang="ko-KR" sz="3600">
                <a:ea typeface="Batang" panose="02030600000101010101" pitchFamily="18" charset="-127"/>
              </a:rPr>
              <a:t>Serializing</a:t>
            </a:r>
            <a:endParaRPr lang="en-US" altLang="en-US" sz="3600">
              <a:ea typeface="Batang" panose="02030600000101010101" pitchFamily="18" charset="-127"/>
            </a:endParaRPr>
          </a:p>
        </p:txBody>
      </p:sp>
      <p:sp>
        <p:nvSpPr>
          <p:cNvPr id="77827" name="Rectangle 3"/>
          <p:cNvSpPr>
            <a:spLocks noGrp="1" noChangeArrowheads="1"/>
          </p:cNvSpPr>
          <p:nvPr>
            <p:ph idx="1"/>
          </p:nvPr>
        </p:nvSpPr>
        <p:spPr/>
        <p:txBody>
          <a:bodyPr>
            <a:normAutofit fontScale="92500" lnSpcReduction="20000"/>
          </a:bodyPr>
          <a:lstStyle/>
          <a:p>
            <a:pPr eaLnBrk="1" hangingPunct="1"/>
            <a:r>
              <a:rPr lang="en-US" altLang="ko-KR" sz="1800">
                <a:ea typeface="Batang" panose="02030600000101010101" pitchFamily="18" charset="-127"/>
              </a:rPr>
              <a:t>Creating the sequence of bytes from an object  ,and  Recreating the object from the above generated bytes </a:t>
            </a:r>
          </a:p>
          <a:p>
            <a:pPr eaLnBrk="1" hangingPunct="1"/>
            <a:endParaRPr lang="en-US" altLang="ko-KR" sz="1800">
              <a:ea typeface="굴림" panose="020B0600000101010101" pitchFamily="34" charset="-127"/>
            </a:endParaRPr>
          </a:p>
          <a:p>
            <a:pPr eaLnBrk="1" hangingPunct="1"/>
            <a:r>
              <a:rPr lang="en-US" altLang="ko-KR" sz="1800">
                <a:ea typeface="굴림" panose="020B0600000101010101" pitchFamily="34" charset="-127"/>
              </a:rPr>
              <a:t>Ability to read or write an object to a stream</a:t>
            </a:r>
          </a:p>
          <a:p>
            <a:pPr lvl="1" eaLnBrk="1" hangingPunct="1"/>
            <a:r>
              <a:rPr lang="en-US" altLang="ko-KR" sz="1800">
                <a:ea typeface="굴림" panose="020B0600000101010101" pitchFamily="34" charset="-127"/>
              </a:rPr>
              <a:t>Process of "flattening" an object</a:t>
            </a:r>
          </a:p>
          <a:p>
            <a:pPr eaLnBrk="1" hangingPunct="1"/>
            <a:endParaRPr lang="en-US" altLang="ko-KR" sz="1800">
              <a:ea typeface="굴림" panose="020B0600000101010101" pitchFamily="34" charset="-127"/>
            </a:endParaRPr>
          </a:p>
          <a:p>
            <a:pPr eaLnBrk="1" hangingPunct="1"/>
            <a:r>
              <a:rPr lang="en-US" altLang="ko-KR" sz="1800">
                <a:ea typeface="굴림" panose="020B0600000101010101" pitchFamily="34" charset="-127"/>
              </a:rPr>
              <a:t>Used to save object to some permanent storage</a:t>
            </a:r>
          </a:p>
          <a:p>
            <a:pPr lvl="1" eaLnBrk="1" hangingPunct="1"/>
            <a:r>
              <a:rPr lang="en-US" altLang="ko-KR" sz="1800">
                <a:ea typeface="굴림" panose="020B0600000101010101" pitchFamily="34" charset="-127"/>
              </a:rPr>
              <a:t>Its state should be written in a serialized form to a file such that the object can be reconstructed at a later time from that file</a:t>
            </a:r>
          </a:p>
          <a:p>
            <a:pPr eaLnBrk="1" hangingPunct="1"/>
            <a:endParaRPr lang="en-US" altLang="ko-KR" sz="1800">
              <a:ea typeface="굴림" panose="020B0600000101010101" pitchFamily="34" charset="-127"/>
            </a:endParaRPr>
          </a:p>
          <a:p>
            <a:pPr eaLnBrk="1" hangingPunct="1"/>
            <a:r>
              <a:rPr lang="en-US" altLang="ko-KR" sz="1800">
                <a:ea typeface="굴림" panose="020B0600000101010101" pitchFamily="34" charset="-127"/>
              </a:rPr>
              <a:t>Used to pass on to another object via the </a:t>
            </a:r>
            <a:r>
              <a:rPr lang="en-US" altLang="ko-KR" sz="1800" i="1">
                <a:ea typeface="굴림" panose="020B0600000101010101" pitchFamily="34" charset="-127"/>
              </a:rPr>
              <a:t>OutputStream </a:t>
            </a:r>
            <a:r>
              <a:rPr lang="en-US" altLang="ko-KR" sz="1800">
                <a:ea typeface="굴림" panose="020B0600000101010101" pitchFamily="34" charset="-127"/>
              </a:rPr>
              <a:t>class</a:t>
            </a:r>
          </a:p>
          <a:p>
            <a:pPr lvl="1" eaLnBrk="1" hangingPunct="1"/>
            <a:r>
              <a:rPr lang="en-US" altLang="ko-KR" sz="1800">
                <a:ea typeface="굴림" panose="020B0600000101010101" pitchFamily="34" charset="-127"/>
              </a:rPr>
              <a:t> Can be sent over the network</a:t>
            </a:r>
          </a:p>
          <a:p>
            <a:pPr eaLnBrk="1" hangingPunct="1"/>
            <a:endParaRPr lang="en-US" altLang="ko-KR" sz="1800">
              <a:ea typeface="굴림" panose="020B0600000101010101" pitchFamily="34" charset="-127"/>
            </a:endParaRPr>
          </a:p>
          <a:p>
            <a:pPr eaLnBrk="1" hangingPunct="1"/>
            <a:endParaRPr lang="en-US" altLang="ko-KR" sz="1800" i="1">
              <a:ea typeface="굴림" panose="020B0600000101010101" pitchFamily="34" charset="-127"/>
            </a:endParaRPr>
          </a:p>
          <a:p>
            <a:pPr eaLnBrk="1" hangingPunct="1"/>
            <a:endParaRPr lang="en-US" altLang="en-US" sz="2000"/>
          </a:p>
        </p:txBody>
      </p:sp>
    </p:spTree>
    <p:extLst>
      <p:ext uri="{BB962C8B-B14F-4D97-AF65-F5344CB8AC3E}">
        <p14:creationId xmlns:p14="http://schemas.microsoft.com/office/powerpoint/2010/main" val="19365841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78850" name="Rectangle 2"/>
          <p:cNvSpPr>
            <a:spLocks noGrp="1" noChangeArrowheads="1"/>
          </p:cNvSpPr>
          <p:nvPr>
            <p:ph type="title"/>
          </p:nvPr>
        </p:nvSpPr>
        <p:spPr/>
        <p:txBody>
          <a:bodyPr/>
          <a:lstStyle/>
          <a:p>
            <a:pPr eaLnBrk="1" hangingPunct="1"/>
            <a:r>
              <a:rPr lang="en-US" altLang="en-US" sz="2800"/>
              <a:t>To use serialization</a:t>
            </a:r>
          </a:p>
        </p:txBody>
      </p:sp>
      <p:sp>
        <p:nvSpPr>
          <p:cNvPr id="78851" name="Rectangle 3"/>
          <p:cNvSpPr>
            <a:spLocks noGrp="1" noChangeArrowheads="1"/>
          </p:cNvSpPr>
          <p:nvPr>
            <p:ph idx="1"/>
          </p:nvPr>
        </p:nvSpPr>
        <p:spPr>
          <a:xfrm>
            <a:off x="1394791" y="1683028"/>
            <a:ext cx="8077200" cy="4987925"/>
          </a:xfrm>
        </p:spPr>
        <p:txBody>
          <a:bodyPr/>
          <a:lstStyle/>
          <a:p>
            <a:pPr marL="609600" indent="-609600"/>
            <a:endParaRPr lang="en-US" altLang="en-US" sz="1000" u="sng" dirty="0"/>
          </a:p>
          <a:p>
            <a:pPr marL="609600" indent="-609600"/>
            <a:r>
              <a:rPr lang="en-US" altLang="en-US" sz="1800" dirty="0"/>
              <a:t>Most Java classes are serializable</a:t>
            </a:r>
          </a:p>
          <a:p>
            <a:pPr marL="609600" indent="-609600">
              <a:buFont typeface="Wingdings" panose="05000000000000000000" pitchFamily="2" charset="2"/>
              <a:buChar char="w"/>
            </a:pPr>
            <a:endParaRPr lang="en-US" altLang="en-US" sz="1800" dirty="0"/>
          </a:p>
          <a:p>
            <a:pPr marL="609600" indent="-609600"/>
            <a:r>
              <a:rPr lang="en-US" altLang="en-US" sz="1800" dirty="0"/>
              <a:t>Classes need to implement the serializable interface. </a:t>
            </a:r>
          </a:p>
          <a:p>
            <a:pPr marL="990600" lvl="1" indent="-533400"/>
            <a:r>
              <a:rPr lang="en-US" altLang="en-US" sz="1800" i="1" dirty="0"/>
              <a:t>Serializable </a:t>
            </a:r>
            <a:r>
              <a:rPr lang="en-US" altLang="en-US" sz="1800" dirty="0"/>
              <a:t>interface is marker interface</a:t>
            </a:r>
          </a:p>
          <a:p>
            <a:pPr marL="990600" lvl="1" indent="-533400"/>
            <a:r>
              <a:rPr lang="en-US" altLang="en-US" sz="1800" dirty="0"/>
              <a:t>Class should also provide a default constructor with no </a:t>
            </a:r>
            <a:r>
              <a:rPr lang="en-US" altLang="en-US" sz="1800" dirty="0" err="1"/>
              <a:t>args</a:t>
            </a:r>
            <a:endParaRPr lang="en-US" altLang="en-US" sz="1800" dirty="0"/>
          </a:p>
          <a:p>
            <a:pPr marL="990600" lvl="1" indent="-533400"/>
            <a:endParaRPr lang="en-US" altLang="en-US" sz="1800" dirty="0"/>
          </a:p>
          <a:p>
            <a:pPr marL="609600" indent="-609600"/>
            <a:r>
              <a:rPr lang="en-US" altLang="en-US" sz="1800" dirty="0"/>
              <a:t>Objects of some system-level classes are not serializable</a:t>
            </a:r>
          </a:p>
          <a:p>
            <a:pPr marL="990600" lvl="1" indent="-533400"/>
            <a:r>
              <a:rPr lang="en-US" altLang="en-US" sz="1800" dirty="0"/>
              <a:t>Because the data they represent constantly changes</a:t>
            </a:r>
          </a:p>
          <a:p>
            <a:pPr marL="990600" lvl="1" indent="-533400"/>
            <a:r>
              <a:rPr lang="en-US" altLang="en-US" sz="1800" dirty="0"/>
              <a:t> Reconstructed object will contain different value anyway</a:t>
            </a:r>
          </a:p>
          <a:p>
            <a:pPr marL="990600" lvl="1" indent="-533400"/>
            <a:endParaRPr lang="en-US" altLang="en-US" sz="1800" dirty="0"/>
          </a:p>
          <a:p>
            <a:pPr marL="609600" indent="-609600"/>
            <a:r>
              <a:rPr lang="en-US" altLang="en-US" sz="1800" dirty="0"/>
              <a:t>A </a:t>
            </a:r>
            <a:r>
              <a:rPr lang="en-US" altLang="en-US" sz="1800" i="1" dirty="0" err="1"/>
              <a:t>NotSerializableException</a:t>
            </a:r>
            <a:r>
              <a:rPr lang="en-US" altLang="en-US" sz="1800" i="1" dirty="0"/>
              <a:t> </a:t>
            </a:r>
            <a:r>
              <a:rPr lang="en-US" altLang="en-US" sz="1800" dirty="0"/>
              <a:t>is thrown if you try to serialize non-serializable objects</a:t>
            </a:r>
          </a:p>
          <a:p>
            <a:pPr marL="609600" indent="-609600">
              <a:buFont typeface="Wingdings" panose="05000000000000000000" pitchFamily="2" charset="2"/>
              <a:buAutoNum type="arabicPeriod"/>
            </a:pPr>
            <a:endParaRPr lang="en-US" altLang="en-US" sz="1800" dirty="0"/>
          </a:p>
          <a:p>
            <a:pPr marL="609600" indent="-609600">
              <a:buFont typeface="Wingdings" panose="05000000000000000000" pitchFamily="2" charset="2"/>
              <a:buAutoNum type="arabicPeriod"/>
            </a:pPr>
            <a:endParaRPr lang="en-US" altLang="en-US" sz="2000" dirty="0"/>
          </a:p>
        </p:txBody>
      </p:sp>
    </p:spTree>
    <p:extLst>
      <p:ext uri="{BB962C8B-B14F-4D97-AF65-F5344CB8AC3E}">
        <p14:creationId xmlns:p14="http://schemas.microsoft.com/office/powerpoint/2010/main" val="3249285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79874" name="Rectangle 2"/>
          <p:cNvSpPr>
            <a:spLocks noGrp="1" noChangeArrowheads="1"/>
          </p:cNvSpPr>
          <p:nvPr>
            <p:ph type="title"/>
          </p:nvPr>
        </p:nvSpPr>
        <p:spPr/>
        <p:txBody>
          <a:bodyPr/>
          <a:lstStyle/>
          <a:p>
            <a:pPr eaLnBrk="1" hangingPunct="1"/>
            <a:r>
              <a:rPr lang="en-US" altLang="en-US" sz="2800"/>
              <a:t>To use serialization</a:t>
            </a:r>
          </a:p>
        </p:txBody>
      </p:sp>
      <p:sp>
        <p:nvSpPr>
          <p:cNvPr id="79875" name="Rectangle 3"/>
          <p:cNvSpPr>
            <a:spLocks noGrp="1" noChangeArrowheads="1"/>
          </p:cNvSpPr>
          <p:nvPr>
            <p:ph idx="1"/>
          </p:nvPr>
        </p:nvSpPr>
        <p:spPr/>
        <p:txBody>
          <a:bodyPr>
            <a:normAutofit fontScale="77500" lnSpcReduction="20000"/>
          </a:bodyPr>
          <a:lstStyle/>
          <a:p>
            <a:pPr eaLnBrk="1" hangingPunct="1"/>
            <a:r>
              <a:rPr lang="en-US" altLang="en-US" sz="2000"/>
              <a:t>Objects are written using an </a:t>
            </a:r>
            <a:r>
              <a:rPr lang="en-US" altLang="en-US" sz="2000">
                <a:latin typeface="Century Gothic" panose="020B0502020202020204" pitchFamily="34" charset="0"/>
              </a:rPr>
              <a:t>ObjectOutputStream</a:t>
            </a:r>
            <a:r>
              <a:rPr lang="en-US" altLang="en-US" sz="2000"/>
              <a:t> and read using an </a:t>
            </a:r>
            <a:r>
              <a:rPr lang="en-US" altLang="en-US" sz="2000">
                <a:latin typeface="Century Gothic" panose="020B0502020202020204" pitchFamily="34" charset="0"/>
              </a:rPr>
              <a:t>ObjectInputStream</a:t>
            </a:r>
            <a:r>
              <a:rPr lang="en-US" altLang="en-US" sz="2000"/>
              <a:t>. </a:t>
            </a:r>
          </a:p>
          <a:p>
            <a:pPr eaLnBrk="1" hangingPunct="1"/>
            <a:endParaRPr lang="en-US" altLang="en-US" sz="1800"/>
          </a:p>
          <a:p>
            <a:pPr eaLnBrk="1" hangingPunct="1"/>
            <a:r>
              <a:rPr lang="en-US" altLang="en-US" sz="1800"/>
              <a:t>Only the object's data are preserved, Methods and constructors are not part of the serialized stream ,the class information is included</a:t>
            </a:r>
          </a:p>
          <a:p>
            <a:pPr eaLnBrk="1" hangingPunct="1"/>
            <a:endParaRPr lang="en-US" altLang="en-US" sz="1800"/>
          </a:p>
          <a:p>
            <a:pPr eaLnBrk="1" hangingPunct="1"/>
            <a:r>
              <a:rPr lang="en-US" altLang="en-US" sz="1800"/>
              <a:t>Marking a field with the </a:t>
            </a:r>
            <a:r>
              <a:rPr lang="en-US" altLang="en-US" sz="1800" i="1"/>
              <a:t>transient </a:t>
            </a:r>
            <a:r>
              <a:rPr lang="en-US" altLang="en-US" sz="1800"/>
              <a:t>keyword</a:t>
            </a:r>
          </a:p>
          <a:p>
            <a:pPr lvl="1" eaLnBrk="1" hangingPunct="1"/>
            <a:r>
              <a:rPr lang="en-US" altLang="en-US"/>
              <a:t>The </a:t>
            </a:r>
            <a:r>
              <a:rPr lang="en-US" altLang="en-US" i="1"/>
              <a:t>transient  </a:t>
            </a:r>
            <a:r>
              <a:rPr lang="en-US" altLang="en-US"/>
              <a:t>keyword prevents the data from being serialized</a:t>
            </a:r>
          </a:p>
          <a:p>
            <a:pPr lvl="1" eaLnBrk="1" hangingPunct="1"/>
            <a:r>
              <a:rPr lang="en-US" altLang="en-US"/>
              <a:t>All non-transient fields are considered part of an object</a:t>
            </a:r>
          </a:p>
          <a:p>
            <a:pPr eaLnBrk="1" hangingPunct="1"/>
            <a:endParaRPr lang="en-US" altLang="ko-KR" sz="1800">
              <a:ea typeface="굴림" panose="020B0600000101010101" pitchFamily="34" charset="-127"/>
            </a:endParaRPr>
          </a:p>
          <a:p>
            <a:pPr eaLnBrk="1" hangingPunct="1"/>
            <a:r>
              <a:rPr lang="en-US" altLang="ko-KR" sz="1800">
                <a:ea typeface="굴림" panose="020B0600000101010101" pitchFamily="34" charset="-127"/>
              </a:rPr>
              <a:t>Have access to the no-argument (or default) constructor of its first nonserializable superclass (or supersuperclass, supersupersuper class) </a:t>
            </a:r>
          </a:p>
          <a:p>
            <a:pPr eaLnBrk="1" hangingPunct="1"/>
            <a:endParaRPr lang="en-US" altLang="en-US" sz="1800"/>
          </a:p>
          <a:p>
            <a:pPr eaLnBrk="1" hangingPunct="1"/>
            <a:r>
              <a:rPr lang="en-US" altLang="en-US" sz="1800"/>
              <a:t>Serializability is inherited</a:t>
            </a:r>
          </a:p>
          <a:p>
            <a:pPr lvl="1" eaLnBrk="1" hangingPunct="1"/>
            <a:endParaRPr lang="en-US" altLang="en-US"/>
          </a:p>
          <a:p>
            <a:pPr eaLnBrk="1" hangingPunct="1"/>
            <a:endParaRPr lang="en-US" altLang="en-US" sz="1800"/>
          </a:p>
          <a:p>
            <a:pPr eaLnBrk="1" hangingPunct="1">
              <a:buFont typeface="Wingdings" panose="05000000000000000000" pitchFamily="2" charset="2"/>
              <a:buChar char="w"/>
            </a:pPr>
            <a:endParaRPr lang="en-US" altLang="en-US" sz="2000"/>
          </a:p>
          <a:p>
            <a:pPr eaLnBrk="1" hangingPunct="1">
              <a:buFont typeface="Wingdings" panose="05000000000000000000" pitchFamily="2" charset="2"/>
              <a:buChar char="w"/>
            </a:pPr>
            <a:endParaRPr lang="en-US" altLang="en-US" sz="2000"/>
          </a:p>
          <a:p>
            <a:pPr eaLnBrk="1" hangingPunct="1"/>
            <a:endParaRPr lang="en-US" altLang="en-US" sz="1800"/>
          </a:p>
        </p:txBody>
      </p:sp>
    </p:spTree>
    <p:extLst>
      <p:ext uri="{BB962C8B-B14F-4D97-AF65-F5344CB8AC3E}">
        <p14:creationId xmlns:p14="http://schemas.microsoft.com/office/powerpoint/2010/main" val="405904222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80898" name="Rectangle 2"/>
          <p:cNvSpPr>
            <a:spLocks noGrp="1" noChangeArrowheads="1"/>
          </p:cNvSpPr>
          <p:nvPr>
            <p:ph type="title"/>
          </p:nvPr>
        </p:nvSpPr>
        <p:spPr/>
        <p:txBody>
          <a:bodyPr/>
          <a:lstStyle/>
          <a:p>
            <a:pPr eaLnBrk="1" hangingPunct="1"/>
            <a:r>
              <a:rPr lang="en-US" altLang="en-US" sz="2800"/>
              <a:t>Process of Serialization and Deserialization</a:t>
            </a:r>
          </a:p>
        </p:txBody>
      </p:sp>
      <p:sp>
        <p:nvSpPr>
          <p:cNvPr id="80899" name="Rectangle 3"/>
          <p:cNvSpPr>
            <a:spLocks noGrp="1" noChangeArrowheads="1"/>
          </p:cNvSpPr>
          <p:nvPr>
            <p:ph idx="1"/>
          </p:nvPr>
        </p:nvSpPr>
        <p:spPr/>
        <p:txBody>
          <a:bodyPr>
            <a:normAutofit fontScale="92500" lnSpcReduction="20000"/>
          </a:bodyPr>
          <a:lstStyle/>
          <a:p>
            <a:pPr eaLnBrk="1" hangingPunct="1"/>
            <a:r>
              <a:rPr lang="en-US" altLang="en-US" sz="1800" b="1"/>
              <a:t>public final void writeObject(Object obj)  throws IOException</a:t>
            </a:r>
          </a:p>
          <a:p>
            <a:pPr lvl="1" eaLnBrk="1" hangingPunct="1"/>
            <a:endParaRPr lang="en-US" altLang="en-US"/>
          </a:p>
          <a:p>
            <a:pPr lvl="1" eaLnBrk="1" hangingPunct="1"/>
            <a:r>
              <a:rPr lang="en-US" altLang="en-US"/>
              <a:t>where, </a:t>
            </a:r>
            <a:r>
              <a:rPr lang="en-US" altLang="en-US" i="1"/>
              <a:t>obj </a:t>
            </a:r>
            <a:r>
              <a:rPr lang="en-US" altLang="en-US"/>
              <a:t>is the object to be written to the stream</a:t>
            </a:r>
          </a:p>
          <a:p>
            <a:pPr eaLnBrk="1" hangingPunct="1"/>
            <a:endParaRPr lang="en-US" altLang="en-US" sz="1800" b="1"/>
          </a:p>
          <a:p>
            <a:pPr eaLnBrk="1" hangingPunct="1"/>
            <a:r>
              <a:rPr lang="en-US" altLang="en-US" sz="1800" b="1"/>
              <a:t>public final Object readObject() throws IOException, ClassNotFoundException</a:t>
            </a:r>
          </a:p>
          <a:p>
            <a:pPr eaLnBrk="1" hangingPunct="1"/>
            <a:endParaRPr lang="en-US" altLang="en-US" sz="1800"/>
          </a:p>
          <a:p>
            <a:pPr lvl="1" eaLnBrk="1" hangingPunct="1"/>
            <a:r>
              <a:rPr lang="en-US" altLang="en-US" i="1"/>
              <a:t>readObject  </a:t>
            </a:r>
            <a:r>
              <a:rPr lang="en-US" altLang="en-US"/>
              <a:t>method of the  </a:t>
            </a:r>
            <a:r>
              <a:rPr lang="en-US" altLang="en-US" i="1"/>
              <a:t>ObjectInputStream </a:t>
            </a:r>
            <a:r>
              <a:rPr lang="en-US" altLang="en-US"/>
              <a:t>class</a:t>
            </a:r>
          </a:p>
          <a:p>
            <a:pPr lvl="1" eaLnBrk="1" hangingPunct="1"/>
            <a:endParaRPr lang="en-US" altLang="ko-KR">
              <a:ea typeface="Batang" panose="02030600000101010101" pitchFamily="18" charset="-127"/>
            </a:endParaRPr>
          </a:p>
          <a:p>
            <a:pPr lvl="1" eaLnBrk="1" hangingPunct="1"/>
            <a:r>
              <a:rPr lang="en-US" altLang="ko-KR">
                <a:ea typeface="Batang" panose="02030600000101010101" pitchFamily="18" charset="-127"/>
              </a:rPr>
              <a:t>When an object is deserialized, its constructors are  </a:t>
            </a:r>
            <a:r>
              <a:rPr lang="en-US" altLang="ko-KR" b="1">
                <a:ea typeface="Batang" panose="02030600000101010101" pitchFamily="18" charset="-127"/>
              </a:rPr>
              <a:t>not</a:t>
            </a:r>
            <a:r>
              <a:rPr lang="en-US" altLang="ko-KR">
                <a:ea typeface="Batang" panose="02030600000101010101" pitchFamily="18" charset="-127"/>
              </a:rPr>
              <a:t> called.</a:t>
            </a:r>
          </a:p>
          <a:p>
            <a:pPr eaLnBrk="1" hangingPunct="1"/>
            <a:endParaRPr lang="en-US" altLang="en-US" sz="1800" b="1"/>
          </a:p>
          <a:p>
            <a:pPr eaLnBrk="1" hangingPunct="1"/>
            <a:r>
              <a:rPr lang="en-US" altLang="en-US" sz="1800"/>
              <a:t>The </a:t>
            </a:r>
            <a:r>
              <a:rPr lang="en-US" altLang="en-US" sz="1800" i="1"/>
              <a:t>Object </a:t>
            </a:r>
            <a:r>
              <a:rPr lang="en-US" altLang="en-US" sz="1800"/>
              <a:t>type returned should be type casted to the appropriate class name before methods on that class can be executed</a:t>
            </a:r>
          </a:p>
          <a:p>
            <a:pPr lvl="1" eaLnBrk="1" hangingPunct="1"/>
            <a:endParaRPr lang="en-US" altLang="en-US"/>
          </a:p>
          <a:p>
            <a:pPr lvl="1" eaLnBrk="1" hangingPunct="1"/>
            <a:endParaRPr lang="en-US" altLang="en-US"/>
          </a:p>
          <a:p>
            <a:pPr eaLnBrk="1" hangingPunct="1"/>
            <a:endParaRPr lang="en-US" altLang="en-US" sz="1800"/>
          </a:p>
          <a:p>
            <a:pPr eaLnBrk="1" hangingPunct="1"/>
            <a:endParaRPr lang="en-US" altLang="en-US" sz="1800"/>
          </a:p>
        </p:txBody>
      </p:sp>
    </p:spTree>
    <p:extLst>
      <p:ext uri="{BB962C8B-B14F-4D97-AF65-F5344CB8AC3E}">
        <p14:creationId xmlns:p14="http://schemas.microsoft.com/office/powerpoint/2010/main" val="135791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68610" name="Rectangle 2"/>
          <p:cNvSpPr>
            <a:spLocks noGrp="1" noChangeArrowheads="1"/>
          </p:cNvSpPr>
          <p:nvPr>
            <p:ph type="title"/>
          </p:nvPr>
        </p:nvSpPr>
        <p:spPr>
          <a:xfrm>
            <a:off x="1981200" y="385764"/>
            <a:ext cx="8229600" cy="223837"/>
          </a:xfrm>
        </p:spPr>
        <p:txBody>
          <a:bodyPr>
            <a:normAutofit fontScale="90000"/>
          </a:bodyPr>
          <a:lstStyle/>
          <a:p>
            <a:pPr eaLnBrk="1" hangingPunct="1"/>
            <a:r>
              <a:rPr lang="en-US" altLang="en-US" sz="2400" b="1"/>
              <a:t>File Classes</a:t>
            </a:r>
          </a:p>
        </p:txBody>
      </p:sp>
      <p:sp>
        <p:nvSpPr>
          <p:cNvPr id="68611" name="Rectangle 3"/>
          <p:cNvSpPr>
            <a:spLocks noGrp="1" noChangeArrowheads="1"/>
          </p:cNvSpPr>
          <p:nvPr>
            <p:ph idx="1"/>
          </p:nvPr>
        </p:nvSpPr>
        <p:spPr>
          <a:xfrm>
            <a:off x="2209800" y="990600"/>
            <a:ext cx="7696200" cy="5638800"/>
          </a:xfrm>
        </p:spPr>
        <p:txBody>
          <a:bodyPr/>
          <a:lstStyle/>
          <a:p>
            <a:pPr marL="990600" lvl="1" indent="-533400"/>
            <a:r>
              <a:rPr lang="en-US" altLang="en-US" sz="1800">
                <a:cs typeface="Times New Roman" panose="02020603050405020304" pitchFamily="18" charset="0"/>
              </a:rPr>
              <a:t>Java views the data in files as a stream of bytes. </a:t>
            </a:r>
          </a:p>
          <a:p>
            <a:pPr marL="990600" lvl="1" indent="-533400"/>
            <a:r>
              <a:rPr lang="en-US" altLang="en-US" sz="1800">
                <a:cs typeface="Times New Roman" panose="02020603050405020304" pitchFamily="18" charset="0"/>
              </a:rPr>
              <a:t>A stream of bytes from which data are read is called an </a:t>
            </a:r>
            <a:r>
              <a:rPr lang="en-US" altLang="en-US" sz="1800" b="1" i="1">
                <a:cs typeface="Times New Roman" panose="02020603050405020304" pitchFamily="18" charset="0"/>
              </a:rPr>
              <a:t>input stream.</a:t>
            </a:r>
            <a:r>
              <a:rPr lang="en-US" altLang="en-US" sz="1800">
                <a:cs typeface="Times New Roman" panose="02020603050405020304" pitchFamily="18" charset="0"/>
              </a:rPr>
              <a:t> </a:t>
            </a:r>
          </a:p>
          <a:p>
            <a:pPr marL="990600" lvl="1" indent="-533400"/>
            <a:r>
              <a:rPr lang="en-US" altLang="en-US" sz="1800">
                <a:cs typeface="Times New Roman" panose="02020603050405020304" pitchFamily="18" charset="0"/>
              </a:rPr>
              <a:t>A stream of bytes to which data are written is called an </a:t>
            </a:r>
            <a:r>
              <a:rPr lang="en-US" altLang="en-US" sz="1800" b="1" i="1">
                <a:cs typeface="Times New Roman" panose="02020603050405020304" pitchFamily="18" charset="0"/>
              </a:rPr>
              <a:t>output stream</a:t>
            </a:r>
            <a:r>
              <a:rPr lang="en-US" altLang="en-US" sz="1800">
                <a:cs typeface="Times New Roman" panose="02020603050405020304" pitchFamily="18" charset="0"/>
              </a:rPr>
              <a:t>. </a:t>
            </a:r>
          </a:p>
          <a:p>
            <a:pPr marL="990600" lvl="1" indent="-533400"/>
            <a:r>
              <a:rPr lang="en-US" altLang="en-US" sz="1800">
                <a:cs typeface="Times New Roman" panose="02020603050405020304" pitchFamily="18" charset="0"/>
              </a:rPr>
              <a:t>Java provides classes for connecting to and manipulating data in a stream. </a:t>
            </a:r>
          </a:p>
          <a:p>
            <a:pPr marL="990600" lvl="1" indent="-533400"/>
            <a:r>
              <a:rPr lang="en-US" altLang="en-US" sz="1800">
                <a:cs typeface="Times New Roman" panose="02020603050405020304" pitchFamily="18" charset="0"/>
              </a:rPr>
              <a:t>The classes are defined in the package </a:t>
            </a:r>
            <a:r>
              <a:rPr lang="en-US" altLang="en-US" sz="1800">
                <a:latin typeface="Century Gothic" panose="020B0502020202020204" pitchFamily="34" charset="0"/>
                <a:cs typeface="Times New Roman" panose="02020603050405020304" pitchFamily="18" charset="0"/>
              </a:rPr>
              <a:t>java.io</a:t>
            </a:r>
            <a:r>
              <a:rPr lang="en-US" altLang="en-US" sz="1800">
                <a:cs typeface="Times New Roman" panose="02020603050405020304" pitchFamily="18" charset="0"/>
              </a:rPr>
              <a:t> and are organized in a large complex hierarchy.</a:t>
            </a:r>
          </a:p>
        </p:txBody>
      </p:sp>
      <p:pic>
        <p:nvPicPr>
          <p:cNvPr id="68612" name="Picture 4" descr="19stre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3657601"/>
            <a:ext cx="50069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3" name="Picture 5" descr="20stream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724401"/>
            <a:ext cx="4903788"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9658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81922" name="Rectangle 2"/>
          <p:cNvSpPr>
            <a:spLocks noGrp="1" noChangeArrowheads="1"/>
          </p:cNvSpPr>
          <p:nvPr>
            <p:ph type="title"/>
          </p:nvPr>
        </p:nvSpPr>
        <p:spPr/>
        <p:txBody>
          <a:bodyPr/>
          <a:lstStyle/>
          <a:p>
            <a:pPr eaLnBrk="1" hangingPunct="1"/>
            <a:r>
              <a:rPr lang="en-US" altLang="en-US" sz="2800"/>
              <a:t>Serialization</a:t>
            </a:r>
          </a:p>
        </p:txBody>
      </p:sp>
      <p:sp>
        <p:nvSpPr>
          <p:cNvPr id="81923" name="Rectangle 3"/>
          <p:cNvSpPr>
            <a:spLocks noGrp="1" noChangeArrowheads="1"/>
          </p:cNvSpPr>
          <p:nvPr>
            <p:ph idx="1"/>
          </p:nvPr>
        </p:nvSpPr>
        <p:spPr>
          <a:xfrm>
            <a:off x="677334" y="1140172"/>
            <a:ext cx="8596668" cy="3880773"/>
          </a:xfrm>
        </p:spPr>
        <p:txBody>
          <a:bodyPr>
            <a:noAutofit/>
          </a:bodyPr>
          <a:lstStyle/>
          <a:p>
            <a:pPr lvl="1" eaLnBrk="1" hangingPunct="1">
              <a:lnSpc>
                <a:spcPct val="90000"/>
              </a:lnSpc>
              <a:buFontTx/>
              <a:buNone/>
            </a:pPr>
            <a:r>
              <a:rPr lang="en-US" altLang="en-US" sz="1400" b="1" dirty="0">
                <a:latin typeface="Courier New" panose="02070309020205020404" pitchFamily="49" charset="0"/>
              </a:rPr>
              <a:t>public static void main(String[]</a:t>
            </a:r>
            <a:r>
              <a:rPr lang="en-US" altLang="en-US" sz="1400" dirty="0">
                <a:latin typeface="Courier New" panose="02070309020205020404" pitchFamily="49" charset="0"/>
              </a:rPr>
              <a:t> </a:t>
            </a:r>
            <a:r>
              <a:rPr lang="en-US" altLang="en-US" sz="1400" dirty="0" err="1">
                <a:latin typeface="Courier New" panose="02070309020205020404" pitchFamily="49" charset="0"/>
              </a:rPr>
              <a:t>args</a:t>
            </a:r>
            <a:r>
              <a:rPr lang="en-US" altLang="en-US" sz="1400" dirty="0">
                <a:latin typeface="Courier New" panose="02070309020205020404" pitchFamily="49" charset="0"/>
              </a:rPr>
              <a:t>)</a:t>
            </a:r>
          </a:p>
          <a:p>
            <a:pPr lvl="1" eaLnBrk="1" hangingPunct="1">
              <a:lnSpc>
                <a:spcPct val="90000"/>
              </a:lnSpc>
              <a:buFontTx/>
              <a:buNone/>
            </a:pPr>
            <a:r>
              <a:rPr lang="en-US" altLang="en-US" sz="1400" dirty="0">
                <a:latin typeface="Courier New" panose="02070309020205020404" pitchFamily="49" charset="0"/>
              </a:rPr>
              <a:t>	{</a:t>
            </a:r>
          </a:p>
          <a:p>
            <a:pPr lvl="1" eaLnBrk="1" hangingPunct="1">
              <a:lnSpc>
                <a:spcPct val="90000"/>
              </a:lnSpc>
              <a:buFontTx/>
              <a:buNone/>
            </a:pPr>
            <a:r>
              <a:rPr lang="en-US" altLang="en-US" sz="1400" dirty="0">
                <a:latin typeface="Courier New" panose="02070309020205020404" pitchFamily="49" charset="0"/>
              </a:rPr>
              <a:t>		</a:t>
            </a:r>
            <a:r>
              <a:rPr lang="en-US" altLang="en-US" sz="1400" b="1" dirty="0">
                <a:latin typeface="Courier New" panose="02070309020205020404" pitchFamily="49" charset="0"/>
              </a:rPr>
              <a:t>try</a:t>
            </a:r>
            <a:r>
              <a:rPr lang="en-US" altLang="en-US" sz="1400" dirty="0">
                <a:latin typeface="Courier New" panose="02070309020205020404" pitchFamily="49" charset="0"/>
              </a:rPr>
              <a:t> {</a:t>
            </a:r>
          </a:p>
          <a:p>
            <a:pPr lvl="1" eaLnBrk="1" hangingPunct="1">
              <a:lnSpc>
                <a:spcPct val="90000"/>
              </a:lnSpc>
              <a:buFontTx/>
              <a:buNone/>
            </a:pPr>
            <a:r>
              <a:rPr lang="en-US" altLang="en-US" sz="1400" dirty="0">
                <a:latin typeface="Courier New" panose="02070309020205020404" pitchFamily="49" charset="0"/>
              </a:rPr>
              <a:t>			</a:t>
            </a:r>
            <a:r>
              <a:rPr lang="en-US" altLang="en-US" sz="1400" b="1" dirty="0" err="1">
                <a:latin typeface="Courier New" panose="02070309020205020404" pitchFamily="49" charset="0"/>
              </a:rPr>
              <a:t>ObjectOutputStream</a:t>
            </a:r>
            <a:r>
              <a:rPr lang="en-US" altLang="en-US" sz="1400" dirty="0">
                <a:latin typeface="Courier New" panose="02070309020205020404" pitchFamily="49" charset="0"/>
              </a:rPr>
              <a:t> out = </a:t>
            </a:r>
          </a:p>
          <a:p>
            <a:pPr lvl="1" eaLnBrk="1" hangingPunct="1">
              <a:lnSpc>
                <a:spcPct val="90000"/>
              </a:lnSpc>
              <a:buFontTx/>
              <a:buNone/>
            </a:pPr>
            <a:r>
              <a:rPr lang="en-US" altLang="en-US" sz="1400" dirty="0">
                <a:latin typeface="Courier New" panose="02070309020205020404" pitchFamily="49" charset="0"/>
              </a:rPr>
              <a:t>				  </a:t>
            </a:r>
            <a:r>
              <a:rPr lang="en-US" altLang="en-US" sz="1400" b="1" dirty="0">
                <a:latin typeface="Courier New" panose="02070309020205020404" pitchFamily="49" charset="0"/>
              </a:rPr>
              <a:t>new </a:t>
            </a:r>
            <a:r>
              <a:rPr lang="en-US" altLang="en-US" sz="1400" b="1" dirty="0" err="1">
                <a:latin typeface="Courier New" panose="02070309020205020404" pitchFamily="49" charset="0"/>
              </a:rPr>
              <a:t>ObjectOutputStream</a:t>
            </a:r>
            <a:r>
              <a:rPr lang="en-US" altLang="en-US" sz="1400" dirty="0">
                <a:latin typeface="Courier New" panose="02070309020205020404" pitchFamily="49" charset="0"/>
              </a:rPr>
              <a:t> (</a:t>
            </a:r>
          </a:p>
          <a:p>
            <a:pPr lvl="1" eaLnBrk="1" hangingPunct="1">
              <a:lnSpc>
                <a:spcPct val="90000"/>
              </a:lnSpc>
              <a:buFontTx/>
              <a:buNone/>
            </a:pPr>
            <a:r>
              <a:rPr lang="en-US" altLang="en-US" sz="1400" dirty="0">
                <a:latin typeface="Courier New" panose="02070309020205020404" pitchFamily="49" charset="0"/>
              </a:rPr>
              <a:t>				    </a:t>
            </a:r>
            <a:r>
              <a:rPr lang="en-US" altLang="en-US" sz="1400" b="1" dirty="0">
                <a:latin typeface="Courier New" panose="02070309020205020404" pitchFamily="49" charset="0"/>
              </a:rPr>
              <a:t>new</a:t>
            </a:r>
            <a:r>
              <a:rPr lang="en-US" altLang="en-US" sz="1400" dirty="0">
                <a:latin typeface="Courier New" panose="02070309020205020404" pitchFamily="49" charset="0"/>
              </a:rPr>
              <a:t> </a:t>
            </a:r>
            <a:r>
              <a:rPr lang="en-US" altLang="en-US" sz="1400" b="1" dirty="0" err="1">
                <a:latin typeface="Courier New" panose="02070309020205020404" pitchFamily="49" charset="0"/>
              </a:rPr>
              <a:t>FileOutputStream</a:t>
            </a:r>
            <a:r>
              <a:rPr lang="en-US" altLang="en-US" sz="1400" dirty="0">
                <a:latin typeface="Courier New" panose="02070309020205020404" pitchFamily="49" charset="0"/>
              </a:rPr>
              <a:t>(new File("</a:t>
            </a:r>
            <a:r>
              <a:rPr lang="en-US" altLang="en-US" sz="1400" dirty="0" err="1">
                <a:latin typeface="Courier New" panose="02070309020205020404" pitchFamily="49" charset="0"/>
              </a:rPr>
              <a:t>abc.ser</a:t>
            </a:r>
            <a:r>
              <a:rPr lang="en-US" altLang="en-US" sz="1400" dirty="0">
                <a:latin typeface="Courier New" panose="02070309020205020404" pitchFamily="49" charset="0"/>
              </a:rPr>
              <a:t>"));</a:t>
            </a:r>
          </a:p>
          <a:p>
            <a:pPr lvl="1" eaLnBrk="1" hangingPunct="1">
              <a:lnSpc>
                <a:spcPct val="90000"/>
              </a:lnSpc>
              <a:buFontTx/>
              <a:buNone/>
            </a:pPr>
            <a:r>
              <a:rPr lang="en-US" altLang="en-US" sz="1400" dirty="0">
                <a:latin typeface="Courier New" panose="02070309020205020404" pitchFamily="49" charset="0"/>
              </a:rPr>
              <a:t>	</a:t>
            </a:r>
          </a:p>
          <a:p>
            <a:pPr lvl="1" eaLnBrk="1" hangingPunct="1">
              <a:lnSpc>
                <a:spcPct val="90000"/>
              </a:lnSpc>
              <a:buFontTx/>
              <a:buNone/>
            </a:pPr>
            <a:r>
              <a:rPr lang="en-US" altLang="en-US" sz="1400" dirty="0">
                <a:latin typeface="Courier New" panose="02070309020205020404" pitchFamily="49" charset="0"/>
              </a:rPr>
              <a:t>	Employee </a:t>
            </a:r>
            <a:r>
              <a:rPr lang="en-US" altLang="en-US" sz="1400" dirty="0" err="1">
                <a:latin typeface="Courier New" panose="02070309020205020404" pitchFamily="49" charset="0"/>
              </a:rPr>
              <a:t>eObj</a:t>
            </a:r>
            <a:r>
              <a:rPr lang="en-US" altLang="en-US" sz="1400" dirty="0">
                <a:latin typeface="Courier New" panose="02070309020205020404" pitchFamily="49" charset="0"/>
              </a:rPr>
              <a:t> = </a:t>
            </a:r>
            <a:r>
              <a:rPr lang="en-US" altLang="en-US" sz="1400" b="1" dirty="0">
                <a:latin typeface="Courier New" panose="02070309020205020404" pitchFamily="49" charset="0"/>
              </a:rPr>
              <a:t>new</a:t>
            </a:r>
            <a:r>
              <a:rPr lang="en-US" altLang="en-US" sz="1400" dirty="0">
                <a:latin typeface="Courier New" panose="02070309020205020404" pitchFamily="49" charset="0"/>
              </a:rPr>
              <a:t> Employee(100,"ramesh",4500);</a:t>
            </a:r>
          </a:p>
          <a:p>
            <a:pPr lvl="1" eaLnBrk="1" hangingPunct="1">
              <a:lnSpc>
                <a:spcPct val="90000"/>
              </a:lnSpc>
              <a:buFontTx/>
              <a:buNone/>
            </a:pPr>
            <a:endParaRPr lang="en-US" altLang="en-US" sz="1400" dirty="0">
              <a:latin typeface="Courier New" panose="02070309020205020404" pitchFamily="49" charset="0"/>
            </a:endParaRPr>
          </a:p>
          <a:p>
            <a:pPr lvl="1" eaLnBrk="1" hangingPunct="1">
              <a:lnSpc>
                <a:spcPct val="9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out.</a:t>
            </a:r>
            <a:r>
              <a:rPr lang="en-US" altLang="en-US" sz="1400" b="1" dirty="0" err="1">
                <a:latin typeface="Courier New" panose="02070309020205020404" pitchFamily="49" charset="0"/>
              </a:rPr>
              <a:t>writeObject</a:t>
            </a:r>
            <a:r>
              <a:rPr lang="en-US" altLang="en-US" sz="1400" dirty="0">
                <a:latin typeface="Courier New" panose="02070309020205020404" pitchFamily="49" charset="0"/>
              </a:rPr>
              <a:t>(</a:t>
            </a:r>
            <a:r>
              <a:rPr lang="en-US" altLang="en-US" sz="1400" dirty="0" err="1">
                <a:latin typeface="Courier New" panose="02070309020205020404" pitchFamily="49" charset="0"/>
              </a:rPr>
              <a:t>eObj</a:t>
            </a:r>
            <a:r>
              <a:rPr lang="en-US" altLang="en-US" sz="1400" dirty="0">
                <a:latin typeface="Courier New" panose="02070309020205020404" pitchFamily="49" charset="0"/>
              </a:rPr>
              <a:t>);</a:t>
            </a:r>
          </a:p>
          <a:p>
            <a:pPr lvl="1" eaLnBrk="1" hangingPunct="1">
              <a:lnSpc>
                <a:spcPct val="90000"/>
              </a:lnSpc>
              <a:buFontTx/>
              <a:buNone/>
            </a:pPr>
            <a:endParaRPr lang="en-US" altLang="en-US" sz="1400" dirty="0">
              <a:latin typeface="Courier New" panose="02070309020205020404" pitchFamily="49" charset="0"/>
            </a:endParaRPr>
          </a:p>
          <a:p>
            <a:pPr lvl="1" eaLnBrk="1" hangingPunct="1">
              <a:lnSpc>
                <a:spcPct val="90000"/>
              </a:lnSpc>
              <a:buFontTx/>
              <a:buNone/>
            </a:pPr>
            <a:r>
              <a:rPr lang="en-US" altLang="en-US" sz="1400" dirty="0">
                <a:latin typeface="Courier New" panose="02070309020205020404" pitchFamily="49" charset="0"/>
              </a:rPr>
              <a:t>		</a:t>
            </a:r>
            <a:r>
              <a:rPr lang="en-US" altLang="en-US" sz="1400" b="1" dirty="0" err="1">
                <a:latin typeface="Courier New" panose="02070309020205020404" pitchFamily="49" charset="0"/>
              </a:rPr>
              <a:t>System.out.println</a:t>
            </a:r>
            <a:r>
              <a:rPr lang="en-US" altLang="en-US" sz="1400" dirty="0">
                <a:latin typeface="Courier New" panose="02070309020205020404" pitchFamily="49" charset="0"/>
              </a:rPr>
              <a:t>("Object Serialized in </a:t>
            </a:r>
            <a:r>
              <a:rPr lang="en-US" altLang="en-US" sz="1400" dirty="0" err="1">
                <a:latin typeface="Courier New" panose="02070309020205020404" pitchFamily="49" charset="0"/>
              </a:rPr>
              <a:t>abc.ser</a:t>
            </a:r>
            <a:r>
              <a:rPr lang="en-US" altLang="en-US" sz="1400" dirty="0">
                <a:latin typeface="Courier New" panose="02070309020205020404" pitchFamily="49" charset="0"/>
              </a:rPr>
              <a:t>");</a:t>
            </a:r>
          </a:p>
          <a:p>
            <a:pPr lvl="1" eaLnBrk="1" hangingPunct="1">
              <a:lnSpc>
                <a:spcPct val="90000"/>
              </a:lnSpc>
              <a:buFontTx/>
              <a:buNone/>
            </a:pPr>
            <a:r>
              <a:rPr lang="en-US" altLang="en-US" sz="1400" dirty="0">
                <a:latin typeface="Courier New" panose="02070309020205020404" pitchFamily="49" charset="0"/>
              </a:rPr>
              <a:t>		</a:t>
            </a:r>
          </a:p>
          <a:p>
            <a:pPr lvl="1" eaLnBrk="1" hangingPunct="1">
              <a:lnSpc>
                <a:spcPct val="90000"/>
              </a:lnSpc>
              <a:buFontTx/>
              <a:buNone/>
            </a:pPr>
            <a:r>
              <a:rPr lang="en-US" altLang="en-US" sz="1400" dirty="0">
                <a:latin typeface="Courier New" panose="02070309020205020404" pitchFamily="49" charset="0"/>
              </a:rPr>
              <a:t>		} </a:t>
            </a:r>
            <a:r>
              <a:rPr lang="en-US" altLang="en-US" sz="1400" b="1" dirty="0">
                <a:latin typeface="Courier New" panose="02070309020205020404" pitchFamily="49" charset="0"/>
              </a:rPr>
              <a:t>catch (</a:t>
            </a:r>
            <a:r>
              <a:rPr lang="en-US" altLang="en-US" sz="1400" b="1" dirty="0" err="1">
                <a:latin typeface="Courier New" panose="02070309020205020404" pitchFamily="49" charset="0"/>
              </a:rPr>
              <a:t>FileNotFoundException</a:t>
            </a:r>
            <a:r>
              <a:rPr lang="en-US" altLang="en-US" sz="1400" dirty="0">
                <a:latin typeface="Courier New" panose="02070309020205020404" pitchFamily="49" charset="0"/>
              </a:rPr>
              <a:t> e) {</a:t>
            </a:r>
          </a:p>
          <a:p>
            <a:pPr lvl="1" eaLnBrk="1" hangingPunct="1">
              <a:lnSpc>
                <a:spcPct val="9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e.printStackTrace</a:t>
            </a:r>
            <a:r>
              <a:rPr lang="en-US" altLang="en-US" sz="1400" dirty="0">
                <a:latin typeface="Courier New" panose="02070309020205020404" pitchFamily="49" charset="0"/>
              </a:rPr>
              <a:t>();</a:t>
            </a:r>
          </a:p>
          <a:p>
            <a:pPr lvl="1" eaLnBrk="1" hangingPunct="1">
              <a:lnSpc>
                <a:spcPct val="90000"/>
              </a:lnSpc>
              <a:buFontTx/>
              <a:buNone/>
            </a:pPr>
            <a:r>
              <a:rPr lang="en-US" altLang="en-US" sz="1400" dirty="0">
                <a:latin typeface="Courier New" panose="02070309020205020404" pitchFamily="49" charset="0"/>
              </a:rPr>
              <a:t>		} </a:t>
            </a:r>
            <a:r>
              <a:rPr lang="en-US" altLang="en-US" sz="1400" b="1" dirty="0">
                <a:latin typeface="Courier New" panose="02070309020205020404" pitchFamily="49" charset="0"/>
              </a:rPr>
              <a:t>catch (</a:t>
            </a:r>
            <a:r>
              <a:rPr lang="en-US" altLang="en-US" sz="1400" b="1" dirty="0" err="1">
                <a:latin typeface="Courier New" panose="02070309020205020404" pitchFamily="49" charset="0"/>
              </a:rPr>
              <a:t>IOException</a:t>
            </a:r>
            <a:r>
              <a:rPr lang="en-US" altLang="en-US" sz="1400" b="1" dirty="0">
                <a:latin typeface="Courier New" panose="02070309020205020404" pitchFamily="49" charset="0"/>
              </a:rPr>
              <a:t> e</a:t>
            </a:r>
            <a:r>
              <a:rPr lang="en-US" altLang="en-US" sz="1400" dirty="0">
                <a:latin typeface="Courier New" panose="02070309020205020404" pitchFamily="49" charset="0"/>
              </a:rPr>
              <a:t>) {</a:t>
            </a:r>
          </a:p>
          <a:p>
            <a:pPr lvl="1" eaLnBrk="1" hangingPunct="1">
              <a:lnSpc>
                <a:spcPct val="90000"/>
              </a:lnSpc>
              <a:buFontTx/>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e.printStackTrace</a:t>
            </a:r>
            <a:r>
              <a:rPr lang="en-US" altLang="en-US" sz="1400" dirty="0">
                <a:latin typeface="Courier New" panose="02070309020205020404" pitchFamily="49" charset="0"/>
              </a:rPr>
              <a:t>();</a:t>
            </a:r>
          </a:p>
          <a:p>
            <a:pPr lvl="1" eaLnBrk="1" hangingPunct="1">
              <a:lnSpc>
                <a:spcPct val="90000"/>
              </a:lnSpc>
              <a:buFontTx/>
              <a:buNone/>
            </a:pPr>
            <a:r>
              <a:rPr lang="en-US" altLang="en-US" sz="1400" dirty="0">
                <a:latin typeface="Courier New" panose="02070309020205020404" pitchFamily="49" charset="0"/>
              </a:rPr>
              <a:t>		} }</a:t>
            </a:r>
          </a:p>
        </p:txBody>
      </p:sp>
    </p:spTree>
    <p:extLst>
      <p:ext uri="{BB962C8B-B14F-4D97-AF65-F5344CB8AC3E}">
        <p14:creationId xmlns:p14="http://schemas.microsoft.com/office/powerpoint/2010/main" val="7561850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82946" name="Rectangle 2"/>
          <p:cNvSpPr>
            <a:spLocks noGrp="1" noChangeArrowheads="1"/>
          </p:cNvSpPr>
          <p:nvPr>
            <p:ph type="title"/>
          </p:nvPr>
        </p:nvSpPr>
        <p:spPr>
          <a:xfrm>
            <a:off x="677334" y="-1"/>
            <a:ext cx="8596668" cy="1320800"/>
          </a:xfrm>
        </p:spPr>
        <p:txBody>
          <a:bodyPr/>
          <a:lstStyle/>
          <a:p>
            <a:pPr eaLnBrk="1" hangingPunct="1"/>
            <a:r>
              <a:rPr lang="en-US" altLang="en-US" sz="2800" dirty="0" err="1"/>
              <a:t>DeSerialization</a:t>
            </a:r>
            <a:endParaRPr lang="en-US" altLang="en-US" sz="2800" dirty="0"/>
          </a:p>
        </p:txBody>
      </p:sp>
      <p:sp>
        <p:nvSpPr>
          <p:cNvPr id="82947" name="Rectangle 3"/>
          <p:cNvSpPr>
            <a:spLocks noGrp="1" noChangeArrowheads="1"/>
          </p:cNvSpPr>
          <p:nvPr>
            <p:ph idx="1"/>
          </p:nvPr>
        </p:nvSpPr>
        <p:spPr>
          <a:xfrm>
            <a:off x="677334" y="875129"/>
            <a:ext cx="8596668" cy="3880773"/>
          </a:xfrm>
        </p:spPr>
        <p:txBody>
          <a:bodyPr>
            <a:noAutofit/>
          </a:bodyPr>
          <a:lstStyle/>
          <a:p>
            <a:pPr eaLnBrk="1" hangingPunct="1">
              <a:lnSpc>
                <a:spcPct val="80000"/>
              </a:lnSpc>
              <a:buFontTx/>
              <a:buNone/>
            </a:pPr>
            <a:r>
              <a:rPr lang="en-US" altLang="en-US" sz="1400" b="1" dirty="0">
                <a:latin typeface="Courier New" panose="02070309020205020404" pitchFamily="49" charset="0"/>
              </a:rPr>
              <a:t>public</a:t>
            </a:r>
            <a:r>
              <a:rPr lang="en-US" altLang="en-US" sz="1400" dirty="0">
                <a:latin typeface="Courier New" panose="02070309020205020404" pitchFamily="49" charset="0"/>
              </a:rPr>
              <a:t> </a:t>
            </a:r>
            <a:r>
              <a:rPr lang="en-US" altLang="en-US" sz="1400" b="1" dirty="0">
                <a:latin typeface="Courier New" panose="02070309020205020404" pitchFamily="49" charset="0"/>
              </a:rPr>
              <a:t>static</a:t>
            </a:r>
            <a:r>
              <a:rPr lang="en-US" altLang="en-US" sz="1400" dirty="0">
                <a:latin typeface="Courier New" panose="02070309020205020404" pitchFamily="49" charset="0"/>
              </a:rPr>
              <a:t> </a:t>
            </a:r>
            <a:r>
              <a:rPr lang="en-US" altLang="en-US" sz="1400" b="1" dirty="0">
                <a:latin typeface="Courier New" panose="02070309020205020404" pitchFamily="49" charset="0"/>
              </a:rPr>
              <a:t>void</a:t>
            </a:r>
            <a:r>
              <a:rPr lang="en-US" altLang="en-US" sz="1400" dirty="0">
                <a:latin typeface="Courier New" panose="02070309020205020404" pitchFamily="49" charset="0"/>
              </a:rPr>
              <a:t> main(String[] </a:t>
            </a:r>
            <a:r>
              <a:rPr lang="en-US" altLang="en-US" sz="1400" dirty="0" err="1">
                <a:latin typeface="Courier New" panose="02070309020205020404" pitchFamily="49" charset="0"/>
              </a:rPr>
              <a:t>args</a:t>
            </a:r>
            <a:r>
              <a:rPr lang="en-US" altLang="en-US" sz="1400" dirty="0">
                <a:latin typeface="Courier New" panose="02070309020205020404" pitchFamily="49" charset="0"/>
              </a:rPr>
              <a:t>) {</a:t>
            </a:r>
          </a:p>
          <a:p>
            <a:pPr eaLnBrk="1" hangingPunct="1">
              <a:lnSpc>
                <a:spcPct val="80000"/>
              </a:lnSpc>
              <a:buFontTx/>
              <a:buNone/>
            </a:pPr>
            <a:r>
              <a:rPr lang="en-US" altLang="en-US" sz="1400" b="1" dirty="0">
                <a:latin typeface="Courier New" panose="02070309020205020404" pitchFamily="49" charset="0"/>
              </a:rPr>
              <a:t>try</a:t>
            </a:r>
            <a:endParaRPr lang="en-US" altLang="en-US" sz="1400" dirty="0">
              <a:latin typeface="Courier New" panose="02070309020205020404" pitchFamily="49" charset="0"/>
            </a:endParaRPr>
          </a:p>
          <a:p>
            <a:pPr eaLnBrk="1" hangingPunct="1">
              <a:lnSpc>
                <a:spcPct val="80000"/>
              </a:lnSpc>
              <a:buFontTx/>
              <a:buNone/>
            </a:pPr>
            <a:r>
              <a:rPr lang="en-US" altLang="en-US" sz="1400" dirty="0">
                <a:latin typeface="Courier New" panose="02070309020205020404" pitchFamily="49" charset="0"/>
              </a:rPr>
              <a:t>{</a:t>
            </a:r>
          </a:p>
          <a:p>
            <a:pPr eaLnBrk="1" hangingPunct="1">
              <a:lnSpc>
                <a:spcPct val="80000"/>
              </a:lnSpc>
              <a:buFontTx/>
              <a:buNone/>
            </a:pPr>
            <a:r>
              <a:rPr lang="en-US" altLang="en-US" sz="1400" b="1" dirty="0" err="1">
                <a:latin typeface="Courier New" panose="02070309020205020404" pitchFamily="49" charset="0"/>
              </a:rPr>
              <a:t>ObjectInputStream</a:t>
            </a:r>
            <a:r>
              <a:rPr lang="en-US" altLang="en-US" sz="1400" b="1" dirty="0">
                <a:latin typeface="Courier New" panose="02070309020205020404" pitchFamily="49" charset="0"/>
              </a:rPr>
              <a:t> </a:t>
            </a:r>
            <a:r>
              <a:rPr lang="en-US" altLang="en-US" sz="1400" dirty="0" err="1">
                <a:latin typeface="Courier New" panose="02070309020205020404" pitchFamily="49" charset="0"/>
              </a:rPr>
              <a:t>inObj</a:t>
            </a:r>
            <a:r>
              <a:rPr lang="en-US" altLang="en-US" sz="1400" dirty="0">
                <a:latin typeface="Courier New" panose="02070309020205020404" pitchFamily="49" charset="0"/>
              </a:rPr>
              <a:t>=</a:t>
            </a:r>
          </a:p>
          <a:p>
            <a:pPr eaLnBrk="1" hangingPunct="1">
              <a:lnSpc>
                <a:spcPct val="80000"/>
              </a:lnSpc>
              <a:buFontTx/>
              <a:buNone/>
            </a:pPr>
            <a:endParaRPr lang="en-US" altLang="en-US" sz="1400" dirty="0">
              <a:latin typeface="Courier New" panose="02070309020205020404" pitchFamily="49" charset="0"/>
            </a:endParaRPr>
          </a:p>
          <a:p>
            <a:pPr eaLnBrk="1" hangingPunct="1">
              <a:lnSpc>
                <a:spcPct val="80000"/>
              </a:lnSpc>
              <a:buFontTx/>
              <a:buNone/>
            </a:pPr>
            <a:r>
              <a:rPr lang="en-US" altLang="en-US" sz="1400" dirty="0">
                <a:latin typeface="Courier New" panose="02070309020205020404" pitchFamily="49" charset="0"/>
              </a:rPr>
              <a:t>   </a:t>
            </a:r>
            <a:r>
              <a:rPr lang="en-US" altLang="en-US" sz="1400" b="1" dirty="0">
                <a:latin typeface="Courier New" panose="02070309020205020404" pitchFamily="49" charset="0"/>
              </a:rPr>
              <a:t>new</a:t>
            </a:r>
            <a:r>
              <a:rPr lang="en-US" altLang="en-US" sz="1400" dirty="0">
                <a:latin typeface="Courier New" panose="02070309020205020404" pitchFamily="49" charset="0"/>
              </a:rPr>
              <a:t> </a:t>
            </a:r>
            <a:r>
              <a:rPr lang="en-US" altLang="en-US" sz="1400" b="1" dirty="0" err="1">
                <a:latin typeface="Courier New" panose="02070309020205020404" pitchFamily="49" charset="0"/>
              </a:rPr>
              <a:t>ObjectInputStream</a:t>
            </a:r>
            <a:r>
              <a:rPr lang="en-US" altLang="en-US" sz="1400" dirty="0">
                <a:latin typeface="Courier New" panose="02070309020205020404" pitchFamily="49" charset="0"/>
              </a:rPr>
              <a:t>(</a:t>
            </a:r>
          </a:p>
          <a:p>
            <a:pPr eaLnBrk="1" hangingPunct="1">
              <a:lnSpc>
                <a:spcPct val="80000"/>
              </a:lnSpc>
              <a:buFontTx/>
              <a:buNone/>
            </a:pPr>
            <a:r>
              <a:rPr lang="en-US" altLang="en-US" sz="1400" dirty="0">
                <a:latin typeface="Courier New" panose="02070309020205020404" pitchFamily="49" charset="0"/>
              </a:rPr>
              <a:t>   </a:t>
            </a:r>
            <a:r>
              <a:rPr lang="en-US" altLang="en-US" sz="1400" b="1" dirty="0">
                <a:latin typeface="Courier New" panose="02070309020205020404" pitchFamily="49" charset="0"/>
              </a:rPr>
              <a:t>new </a:t>
            </a:r>
            <a:r>
              <a:rPr lang="en-US" altLang="en-US" sz="1400" b="1" dirty="0" err="1">
                <a:latin typeface="Courier New" panose="02070309020205020404" pitchFamily="49" charset="0"/>
              </a:rPr>
              <a:t>FileInputStream</a:t>
            </a:r>
            <a:r>
              <a:rPr lang="en-US" altLang="en-US" sz="1400" dirty="0">
                <a:latin typeface="Courier New" panose="02070309020205020404" pitchFamily="49" charset="0"/>
              </a:rPr>
              <a:t>("</a:t>
            </a:r>
            <a:r>
              <a:rPr lang="en-US" altLang="en-US" sz="1400" dirty="0" err="1">
                <a:latin typeface="Courier New" panose="02070309020205020404" pitchFamily="49" charset="0"/>
              </a:rPr>
              <a:t>abc.ser</a:t>
            </a:r>
            <a:r>
              <a:rPr lang="en-US" altLang="en-US" sz="1400" dirty="0">
                <a:latin typeface="Courier New" panose="02070309020205020404" pitchFamily="49" charset="0"/>
              </a:rPr>
              <a:t>"));</a:t>
            </a:r>
          </a:p>
          <a:p>
            <a:pPr eaLnBrk="1" hangingPunct="1">
              <a:lnSpc>
                <a:spcPct val="80000"/>
              </a:lnSpc>
              <a:buFontTx/>
              <a:buNone/>
            </a:pPr>
            <a:endParaRPr lang="en-US" altLang="en-US" sz="1400" dirty="0">
              <a:latin typeface="Courier New" panose="02070309020205020404" pitchFamily="49" charset="0"/>
            </a:endParaRPr>
          </a:p>
          <a:p>
            <a:pPr eaLnBrk="1" hangingPunct="1">
              <a:lnSpc>
                <a:spcPct val="80000"/>
              </a:lnSpc>
              <a:buFontTx/>
              <a:buNone/>
            </a:pPr>
            <a:r>
              <a:rPr lang="en-US" altLang="en-US" sz="1400" dirty="0">
                <a:latin typeface="Courier New" panose="02070309020205020404" pitchFamily="49" charset="0"/>
              </a:rPr>
              <a:t>      Employee </a:t>
            </a:r>
            <a:r>
              <a:rPr lang="en-US" altLang="en-US" sz="1400" dirty="0" err="1">
                <a:latin typeface="Courier New" panose="02070309020205020404" pitchFamily="49" charset="0"/>
              </a:rPr>
              <a:t>eObj</a:t>
            </a:r>
            <a:r>
              <a:rPr lang="en-US" altLang="en-US" sz="1400" dirty="0">
                <a:latin typeface="Courier New" panose="02070309020205020404" pitchFamily="49" charset="0"/>
              </a:rPr>
              <a:t> = (Employee) </a:t>
            </a:r>
            <a:r>
              <a:rPr lang="en-US" altLang="en-US" sz="1400" dirty="0" err="1">
                <a:latin typeface="Courier New" panose="02070309020205020404" pitchFamily="49" charset="0"/>
              </a:rPr>
              <a:t>inObj.readObject</a:t>
            </a:r>
            <a:r>
              <a:rPr lang="en-US" altLang="en-US" sz="1400" dirty="0">
                <a:latin typeface="Courier New" panose="02070309020205020404" pitchFamily="49" charset="0"/>
              </a:rPr>
              <a:t>();</a:t>
            </a:r>
          </a:p>
          <a:p>
            <a:pPr eaLnBrk="1" hangingPunct="1">
              <a:lnSpc>
                <a:spcPct val="80000"/>
              </a:lnSpc>
              <a:buFontTx/>
              <a:buNone/>
            </a:pPr>
            <a:endParaRPr lang="en-US" altLang="en-US" sz="1400" dirty="0">
              <a:latin typeface="Courier New" panose="02070309020205020404" pitchFamily="49" charset="0"/>
            </a:endParaRPr>
          </a:p>
          <a:p>
            <a:pPr eaLnBrk="1" hangingPunct="1">
              <a:lnSpc>
                <a:spcPct val="80000"/>
              </a:lnSpc>
              <a:buFontTx/>
              <a:buNone/>
            </a:pPr>
            <a:r>
              <a:rPr lang="en-US" altLang="en-US" sz="1400" dirty="0">
                <a:latin typeface="Courier New" panose="02070309020205020404" pitchFamily="49" charset="0"/>
              </a:rPr>
              <a:t>      </a:t>
            </a:r>
            <a:r>
              <a:rPr lang="en-US" altLang="en-US" sz="1400" b="1" dirty="0" err="1">
                <a:latin typeface="Courier New" panose="02070309020205020404" pitchFamily="49" charset="0"/>
              </a:rPr>
              <a:t>System.</a:t>
            </a:r>
            <a:r>
              <a:rPr lang="en-US" altLang="en-US" sz="1400" b="1" i="1" dirty="0" err="1">
                <a:latin typeface="Courier New" panose="02070309020205020404" pitchFamily="49" charset="0"/>
              </a:rPr>
              <a:t>out</a:t>
            </a:r>
            <a:r>
              <a:rPr lang="en-US" altLang="en-US" sz="1400" b="1" dirty="0" err="1">
                <a:latin typeface="Courier New" panose="02070309020205020404" pitchFamily="49" charset="0"/>
              </a:rPr>
              <a:t>.println</a:t>
            </a:r>
            <a:r>
              <a:rPr lang="en-US" altLang="en-US" sz="1400" dirty="0">
                <a:latin typeface="Courier New" panose="02070309020205020404" pitchFamily="49" charset="0"/>
              </a:rPr>
              <a:t>(</a:t>
            </a:r>
            <a:r>
              <a:rPr lang="en-US" altLang="en-US" sz="1400" dirty="0" err="1">
                <a:latin typeface="Courier New" panose="02070309020205020404" pitchFamily="49" charset="0"/>
              </a:rPr>
              <a:t>eObj.getEmpId</a:t>
            </a:r>
            <a:r>
              <a:rPr lang="en-US" altLang="en-US" sz="1400" dirty="0">
                <a:latin typeface="Courier New" panose="02070309020205020404" pitchFamily="49" charset="0"/>
              </a:rPr>
              <a:t>());</a:t>
            </a:r>
          </a:p>
          <a:p>
            <a:pPr eaLnBrk="1" hangingPunct="1">
              <a:lnSpc>
                <a:spcPct val="80000"/>
              </a:lnSpc>
              <a:buFontTx/>
              <a:buNone/>
            </a:pPr>
            <a:r>
              <a:rPr lang="en-US" altLang="en-US" sz="1400" dirty="0">
                <a:latin typeface="Courier New" panose="02070309020205020404" pitchFamily="49" charset="0"/>
              </a:rPr>
              <a:t>}</a:t>
            </a:r>
          </a:p>
          <a:p>
            <a:pPr eaLnBrk="1" hangingPunct="1">
              <a:lnSpc>
                <a:spcPct val="80000"/>
              </a:lnSpc>
              <a:buFontTx/>
              <a:buNone/>
            </a:pPr>
            <a:r>
              <a:rPr lang="en-US" altLang="en-US" sz="1400" b="1" dirty="0">
                <a:latin typeface="Courier New" panose="02070309020205020404" pitchFamily="49" charset="0"/>
              </a:rPr>
              <a:t>catch</a:t>
            </a:r>
            <a:r>
              <a:rPr lang="en-US" altLang="en-US" sz="1400" dirty="0">
                <a:latin typeface="Courier New" panose="02070309020205020404" pitchFamily="49" charset="0"/>
              </a:rPr>
              <a:t>(</a:t>
            </a:r>
            <a:r>
              <a:rPr lang="en-US" altLang="en-US" sz="1400" b="1" dirty="0" err="1">
                <a:latin typeface="Courier New" panose="02070309020205020404" pitchFamily="49" charset="0"/>
              </a:rPr>
              <a:t>ClassNotFoundException</a:t>
            </a:r>
            <a:r>
              <a:rPr lang="en-US" altLang="en-US" sz="1400" dirty="0">
                <a:latin typeface="Courier New" panose="02070309020205020404" pitchFamily="49" charset="0"/>
              </a:rPr>
              <a:t> e)</a:t>
            </a:r>
          </a:p>
          <a:p>
            <a:pPr eaLnBrk="1" hangingPunct="1">
              <a:lnSpc>
                <a:spcPct val="80000"/>
              </a:lnSpc>
              <a:buFontTx/>
              <a:buNone/>
            </a:pPr>
            <a:r>
              <a:rPr lang="en-US" altLang="en-US" sz="1400" dirty="0">
                <a:latin typeface="Courier New" panose="02070309020205020404" pitchFamily="49" charset="0"/>
              </a:rPr>
              <a:t>{</a:t>
            </a:r>
          </a:p>
          <a:p>
            <a:pPr eaLnBrk="1" hangingPunct="1">
              <a:lnSpc>
                <a:spcPct val="80000"/>
              </a:lnSpc>
              <a:buFontTx/>
              <a:buNone/>
            </a:pPr>
            <a:r>
              <a:rPr lang="en-US" altLang="en-US" sz="1400" dirty="0" err="1">
                <a:latin typeface="Courier New" panose="02070309020205020404" pitchFamily="49" charset="0"/>
              </a:rPr>
              <a:t>e.printStackTrace</a:t>
            </a:r>
            <a:r>
              <a:rPr lang="en-US" altLang="en-US" sz="1400" dirty="0">
                <a:latin typeface="Courier New" panose="02070309020205020404" pitchFamily="49" charset="0"/>
              </a:rPr>
              <a:t>();</a:t>
            </a:r>
          </a:p>
          <a:p>
            <a:pPr eaLnBrk="1" hangingPunct="1">
              <a:lnSpc>
                <a:spcPct val="80000"/>
              </a:lnSpc>
              <a:buFontTx/>
              <a:buNone/>
            </a:pPr>
            <a:r>
              <a:rPr lang="en-US" altLang="en-US" sz="1400" dirty="0">
                <a:latin typeface="Courier New" panose="02070309020205020404" pitchFamily="49" charset="0"/>
              </a:rPr>
              <a:t>}</a:t>
            </a:r>
          </a:p>
          <a:p>
            <a:pPr eaLnBrk="1" hangingPunct="1">
              <a:lnSpc>
                <a:spcPct val="80000"/>
              </a:lnSpc>
              <a:buFontTx/>
              <a:buNone/>
            </a:pPr>
            <a:r>
              <a:rPr lang="en-US" altLang="en-US" sz="1400" b="1" dirty="0">
                <a:latin typeface="Courier New" panose="02070309020205020404" pitchFamily="49" charset="0"/>
              </a:rPr>
              <a:t>catch</a:t>
            </a:r>
            <a:r>
              <a:rPr lang="en-US" altLang="en-US" sz="1400" dirty="0">
                <a:latin typeface="Courier New" panose="02070309020205020404" pitchFamily="49" charset="0"/>
              </a:rPr>
              <a:t>(</a:t>
            </a:r>
            <a:r>
              <a:rPr lang="en-US" altLang="en-US" sz="1400" b="1" dirty="0">
                <a:latin typeface="Courier New" panose="02070309020205020404" pitchFamily="49" charset="0"/>
              </a:rPr>
              <a:t>Exception</a:t>
            </a:r>
            <a:r>
              <a:rPr lang="en-US" altLang="en-US" sz="1400" dirty="0">
                <a:latin typeface="Courier New" panose="02070309020205020404" pitchFamily="49" charset="0"/>
              </a:rPr>
              <a:t> e)</a:t>
            </a:r>
          </a:p>
          <a:p>
            <a:pPr eaLnBrk="1" hangingPunct="1">
              <a:lnSpc>
                <a:spcPct val="80000"/>
              </a:lnSpc>
              <a:buFontTx/>
              <a:buNone/>
            </a:pPr>
            <a:r>
              <a:rPr lang="en-US" altLang="en-US" sz="1400" dirty="0">
                <a:latin typeface="Courier New" panose="02070309020205020404" pitchFamily="49" charset="0"/>
              </a:rPr>
              <a:t>{</a:t>
            </a:r>
          </a:p>
          <a:p>
            <a:pPr eaLnBrk="1" hangingPunct="1">
              <a:lnSpc>
                <a:spcPct val="80000"/>
              </a:lnSpc>
              <a:buFontTx/>
              <a:buNone/>
            </a:pPr>
            <a:r>
              <a:rPr lang="en-US" altLang="en-US" sz="1400" dirty="0" err="1">
                <a:latin typeface="Courier New" panose="02070309020205020404" pitchFamily="49" charset="0"/>
              </a:rPr>
              <a:t>e.printStackTrace</a:t>
            </a:r>
            <a:r>
              <a:rPr lang="en-US" altLang="en-US" sz="1400" dirty="0">
                <a:latin typeface="Courier New" panose="02070309020205020404" pitchFamily="49" charset="0"/>
              </a:rPr>
              <a:t>();</a:t>
            </a:r>
          </a:p>
          <a:p>
            <a:pPr eaLnBrk="1" hangingPunct="1">
              <a:lnSpc>
                <a:spcPct val="80000"/>
              </a:lnSpc>
              <a:buFontTx/>
              <a:buNone/>
            </a:pPr>
            <a:r>
              <a:rPr lang="en-US" altLang="en-US" sz="1400" dirty="0">
                <a:latin typeface="Courier New" panose="02070309020205020404" pitchFamily="49" charset="0"/>
              </a:rPr>
              <a:t>}</a:t>
            </a:r>
          </a:p>
        </p:txBody>
      </p:sp>
    </p:spTree>
    <p:extLst>
      <p:ext uri="{BB962C8B-B14F-4D97-AF65-F5344CB8AC3E}">
        <p14:creationId xmlns:p14="http://schemas.microsoft.com/office/powerpoint/2010/main" val="769798766"/>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What if the serialized object has a reference to another object</a:t>
            </a:r>
          </a:p>
        </p:txBody>
      </p:sp>
      <p:sp>
        <p:nvSpPr>
          <p:cNvPr id="3" name="Content Placeholder 2"/>
          <p:cNvSpPr>
            <a:spLocks noGrp="1"/>
          </p:cNvSpPr>
          <p:nvPr>
            <p:ph idx="1"/>
          </p:nvPr>
        </p:nvSpPr>
        <p:spPr/>
        <p:txBody>
          <a:bodyPr/>
          <a:lstStyle/>
          <a:p>
            <a:r>
              <a:rPr lang="en-US" dirty="0"/>
              <a:t>In case we have a reference to another object and the referenced class also implements Serializable, that the referenced class will be automatically serialized. </a:t>
            </a:r>
          </a:p>
          <a:p>
            <a:r>
              <a:rPr lang="en-US" dirty="0"/>
              <a:t>In case the referenced class does not implement Serializable interface, than there will be runtime error in serializing class. To avoid the error just make reference variable transient.</a:t>
            </a:r>
          </a:p>
          <a:p>
            <a:r>
              <a:rPr lang="en-US" dirty="0"/>
              <a:t>  If the referenced class can not implement Serializable interface and we still want to persist its states, then we need to override  </a:t>
            </a:r>
            <a:r>
              <a:rPr lang="en-US" dirty="0" err="1"/>
              <a:t>writeObject</a:t>
            </a:r>
            <a:r>
              <a:rPr lang="en-US" dirty="0"/>
              <a:t> and </a:t>
            </a:r>
            <a:r>
              <a:rPr lang="en-US" dirty="0" err="1"/>
              <a:t>readObject</a:t>
            </a:r>
            <a:r>
              <a:rPr lang="en-US" dirty="0"/>
              <a:t> method and they will be called during serialization and deserialization .</a:t>
            </a:r>
          </a:p>
          <a:p>
            <a:endParaRPr lang="en-US" dirty="0"/>
          </a:p>
        </p:txBody>
      </p:sp>
    </p:spTree>
    <p:extLst>
      <p:ext uri="{BB962C8B-B14F-4D97-AF65-F5344CB8AC3E}">
        <p14:creationId xmlns:p14="http://schemas.microsoft.com/office/powerpoint/2010/main" val="357428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Inheritance in Java Serialization</a:t>
            </a:r>
          </a:p>
        </p:txBody>
      </p:sp>
      <p:sp>
        <p:nvSpPr>
          <p:cNvPr id="3" name="Content Placeholder 2"/>
          <p:cNvSpPr>
            <a:spLocks noGrp="1"/>
          </p:cNvSpPr>
          <p:nvPr>
            <p:ph idx="1"/>
          </p:nvPr>
        </p:nvSpPr>
        <p:spPr/>
        <p:txBody>
          <a:bodyPr/>
          <a:lstStyle/>
          <a:p>
            <a:r>
              <a:rPr lang="en-US" dirty="0"/>
              <a:t>In case super class is Serializable than all its subclasses will be serializable by default.</a:t>
            </a:r>
          </a:p>
          <a:p>
            <a:r>
              <a:rPr lang="en-US" dirty="0"/>
              <a:t>In case super class is not Serializable than to serialize the subclass’s object we must implement serializable interface in subclass explicitly. In this case the superclass must have a no-argument constructor in it. </a:t>
            </a:r>
          </a:p>
          <a:p>
            <a:r>
              <a:rPr lang="en-US" dirty="0"/>
              <a:t>To prevent subclass from being serialized we must implement </a:t>
            </a:r>
            <a:r>
              <a:rPr lang="en-US" dirty="0" err="1"/>
              <a:t>writeObject</a:t>
            </a:r>
            <a:r>
              <a:rPr lang="en-US" dirty="0"/>
              <a:t>() and </a:t>
            </a:r>
            <a:r>
              <a:rPr lang="en-US" dirty="0" err="1"/>
              <a:t>readObject</a:t>
            </a:r>
            <a:r>
              <a:rPr lang="en-US" dirty="0"/>
              <a:t>() method and need to throw </a:t>
            </a:r>
            <a:r>
              <a:rPr lang="en-US" dirty="0" err="1"/>
              <a:t>NotSerializableException</a:t>
            </a:r>
            <a:r>
              <a:rPr lang="en-US" dirty="0"/>
              <a:t> from these methods. </a:t>
            </a:r>
          </a:p>
        </p:txBody>
      </p:sp>
    </p:spTree>
    <p:extLst>
      <p:ext uri="{BB962C8B-B14F-4D97-AF65-F5344CB8AC3E}">
        <p14:creationId xmlns:p14="http://schemas.microsoft.com/office/powerpoint/2010/main" val="513532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Control the java serialize versioning</a:t>
            </a:r>
          </a:p>
        </p:txBody>
      </p:sp>
      <p:sp>
        <p:nvSpPr>
          <p:cNvPr id="3" name="Content Placeholder 2"/>
          <p:cNvSpPr>
            <a:spLocks noGrp="1"/>
          </p:cNvSpPr>
          <p:nvPr>
            <p:ph idx="1"/>
          </p:nvPr>
        </p:nvSpPr>
        <p:spPr>
          <a:xfrm>
            <a:off x="583095" y="1497496"/>
            <a:ext cx="11211339" cy="5035826"/>
          </a:xfrm>
        </p:spPr>
        <p:txBody>
          <a:bodyPr>
            <a:normAutofit fontScale="92500" lnSpcReduction="20000"/>
          </a:bodyPr>
          <a:lstStyle/>
          <a:p>
            <a:r>
              <a:rPr lang="en-US" dirty="0"/>
              <a:t>Every Serializable class contains a </a:t>
            </a:r>
            <a:r>
              <a:rPr lang="en-US" dirty="0" err="1"/>
              <a:t>serialVersionUID</a:t>
            </a:r>
            <a:r>
              <a:rPr lang="en-US" dirty="0"/>
              <a:t>.</a:t>
            </a:r>
          </a:p>
          <a:p>
            <a:r>
              <a:rPr lang="en-US" dirty="0"/>
              <a:t>This long value is calculated by default from the name and signature of the class and its data members and methods using </a:t>
            </a:r>
            <a:r>
              <a:rPr lang="en-US" dirty="0" err="1"/>
              <a:t>Sercure</a:t>
            </a:r>
            <a:r>
              <a:rPr lang="en-US" dirty="0"/>
              <a:t> Hash algorithm..</a:t>
            </a:r>
          </a:p>
          <a:p>
            <a:r>
              <a:rPr lang="en-US" dirty="0"/>
              <a:t>For backward compatibility, you can specify your own public static final long </a:t>
            </a:r>
            <a:r>
              <a:rPr lang="en-US" dirty="0" err="1"/>
              <a:t>serialVersionUID</a:t>
            </a:r>
            <a:endParaRPr lang="en-US" dirty="0"/>
          </a:p>
          <a:p>
            <a:r>
              <a:rPr lang="en-US" dirty="0"/>
              <a:t>Prior to modify the class, you can use </a:t>
            </a:r>
            <a:r>
              <a:rPr lang="en-US" dirty="0" err="1"/>
              <a:t>serialver</a:t>
            </a:r>
            <a:r>
              <a:rPr lang="en-US" dirty="0"/>
              <a:t> tool to find out the old version ID:</a:t>
            </a:r>
          </a:p>
          <a:p>
            <a:r>
              <a:rPr lang="en-US" dirty="0"/>
              <a:t> &gt; </a:t>
            </a:r>
            <a:r>
              <a:rPr lang="en-US" dirty="0" err="1"/>
              <a:t>serialver</a:t>
            </a:r>
            <a:r>
              <a:rPr lang="en-US" dirty="0"/>
              <a:t> </a:t>
            </a:r>
            <a:r>
              <a:rPr lang="en-US" dirty="0" err="1"/>
              <a:t>app.Rectangle</a:t>
            </a:r>
            <a:endParaRPr lang="en-US" dirty="0"/>
          </a:p>
          <a:p>
            <a:r>
              <a:rPr lang="en-US" dirty="0"/>
              <a:t>It is </a:t>
            </a:r>
            <a:r>
              <a:rPr lang="en-US" dirty="0" err="1"/>
              <a:t>importent</a:t>
            </a:r>
            <a:r>
              <a:rPr lang="en-US" dirty="0"/>
              <a:t> to make sure the changes are both forward and backward compatible.</a:t>
            </a:r>
          </a:p>
          <a:p>
            <a:r>
              <a:rPr lang="en-US" dirty="0"/>
              <a:t>Add, remove or modify the methods are normally </a:t>
            </a:r>
            <a:r>
              <a:rPr lang="en-US" dirty="0" err="1"/>
              <a:t>compatiple</a:t>
            </a:r>
            <a:r>
              <a:rPr lang="en-US" dirty="0"/>
              <a:t>, but you should consider the consequences of the change in your business logic.</a:t>
            </a:r>
          </a:p>
          <a:p>
            <a:r>
              <a:rPr lang="en-US" dirty="0"/>
              <a:t>To add new data members are </a:t>
            </a:r>
            <a:r>
              <a:rPr lang="en-US" dirty="0" err="1"/>
              <a:t>compatiple</a:t>
            </a:r>
            <a:r>
              <a:rPr lang="en-US" dirty="0"/>
              <a:t>. This means that the new class has to deal with missing data for the new data members, as the old class will ignore unknown data members of the new object.</a:t>
            </a:r>
          </a:p>
          <a:p>
            <a:r>
              <a:rPr lang="en-US" dirty="0"/>
              <a:t>Removing fields is </a:t>
            </a:r>
            <a:r>
              <a:rPr lang="en-US" dirty="0" err="1"/>
              <a:t>incompatiple</a:t>
            </a:r>
            <a:r>
              <a:rPr lang="en-US" dirty="0"/>
              <a:t>. (The old class could might trust on non-default values from the fields that are missing in new objects.)</a:t>
            </a:r>
          </a:p>
          <a:p>
            <a:r>
              <a:rPr lang="en-US" dirty="0"/>
              <a:t>You may need to implement a customize handling using the </a:t>
            </a:r>
            <a:r>
              <a:rPr lang="en-US" dirty="0" err="1"/>
              <a:t>readObject</a:t>
            </a:r>
            <a:r>
              <a:rPr lang="en-US" dirty="0"/>
              <a:t>() methods to ensure compatibility.</a:t>
            </a:r>
          </a:p>
          <a:p>
            <a:r>
              <a:rPr lang="en-US" dirty="0"/>
              <a:t>Or you may need to use a full serializable control implementing the </a:t>
            </a:r>
            <a:r>
              <a:rPr lang="en-US" dirty="0" err="1"/>
              <a:t>java.io.Externalizable</a:t>
            </a:r>
            <a:r>
              <a:rPr lang="en-US" dirty="0"/>
              <a:t> interface to ensure compatibility.</a:t>
            </a:r>
          </a:p>
        </p:txBody>
      </p:sp>
    </p:spTree>
    <p:extLst>
      <p:ext uri="{BB962C8B-B14F-4D97-AF65-F5344CB8AC3E}">
        <p14:creationId xmlns:p14="http://schemas.microsoft.com/office/powerpoint/2010/main" val="3961706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Cloning</a:t>
            </a:r>
          </a:p>
        </p:txBody>
      </p:sp>
      <p:sp>
        <p:nvSpPr>
          <p:cNvPr id="3" name="Content Placeholder 2"/>
          <p:cNvSpPr>
            <a:spLocks noGrp="1"/>
          </p:cNvSpPr>
          <p:nvPr>
            <p:ph idx="1"/>
          </p:nvPr>
        </p:nvSpPr>
        <p:spPr/>
        <p:txBody>
          <a:bodyPr>
            <a:normAutofit/>
          </a:bodyPr>
          <a:lstStyle/>
          <a:p>
            <a:r>
              <a:rPr lang="en-US" dirty="0"/>
              <a:t>The object cloning is a way to create exact copy of an object.</a:t>
            </a:r>
          </a:p>
          <a:p>
            <a:r>
              <a:rPr lang="en-US" dirty="0"/>
              <a:t>By default, java cloning is ‘field by field copy’ i.e. as the Object class does not have idea about the structure of class on which clone() method will be invoked.</a:t>
            </a:r>
          </a:p>
          <a:p>
            <a:r>
              <a:rPr lang="en-US" dirty="0"/>
              <a:t> JVM when called for cloning, do following things:</a:t>
            </a:r>
          </a:p>
          <a:p>
            <a:pPr lvl="1"/>
            <a:r>
              <a:rPr lang="en-US" dirty="0"/>
              <a:t>For primitive data type members of the class a completely new copy of the object will be created and the reference to the new object copy will be returned.</a:t>
            </a:r>
          </a:p>
          <a:p>
            <a:pPr lvl="1"/>
            <a:r>
              <a:rPr lang="en-US" dirty="0"/>
              <a:t>If the class contains members of any class type then only the object references to those members are copied and hence the member references in both the original object as well as the cloned object refer to the same object.</a:t>
            </a:r>
          </a:p>
          <a:p>
            <a:endParaRPr lang="en-US" dirty="0"/>
          </a:p>
        </p:txBody>
      </p:sp>
    </p:spTree>
    <p:extLst>
      <p:ext uri="{BB962C8B-B14F-4D97-AF65-F5344CB8AC3E}">
        <p14:creationId xmlns:p14="http://schemas.microsoft.com/office/powerpoint/2010/main" val="4345624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clone object should follow basic characteristics</a:t>
            </a:r>
          </a:p>
        </p:txBody>
      </p:sp>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p:txBody>
          <a:bodyPr/>
          <a:lstStyle/>
          <a:p>
            <a:r>
              <a:rPr lang="en-US" dirty="0" err="1"/>
              <a:t>a.clone</a:t>
            </a:r>
            <a:r>
              <a:rPr lang="en-US" dirty="0"/>
              <a:t>() != a, which means original and clone are two separate object in Java heap.</a:t>
            </a:r>
          </a:p>
          <a:p>
            <a:r>
              <a:rPr lang="en-US" dirty="0"/>
              <a:t> </a:t>
            </a:r>
            <a:r>
              <a:rPr lang="en-US" dirty="0" err="1"/>
              <a:t>a.clone</a:t>
            </a:r>
            <a:r>
              <a:rPr lang="en-US" dirty="0"/>
              <a:t>().</a:t>
            </a:r>
            <a:r>
              <a:rPr lang="en-US" dirty="0" err="1"/>
              <a:t>getClass</a:t>
            </a:r>
            <a:r>
              <a:rPr lang="en-US" dirty="0"/>
              <a:t>() == </a:t>
            </a:r>
            <a:r>
              <a:rPr lang="en-US" dirty="0" err="1"/>
              <a:t>a.getClass</a:t>
            </a:r>
            <a:r>
              <a:rPr lang="en-US" dirty="0"/>
              <a:t>() and </a:t>
            </a:r>
            <a:r>
              <a:rPr lang="en-US" dirty="0" err="1"/>
              <a:t>clone.equals</a:t>
            </a:r>
            <a:r>
              <a:rPr lang="en-US" dirty="0"/>
              <a:t>(a), which means clone is exact copy of original </a:t>
            </a:r>
            <a:r>
              <a:rPr lang="en-US" dirty="0" err="1"/>
              <a:t>object,but</a:t>
            </a:r>
            <a:r>
              <a:rPr lang="en-US" dirty="0"/>
              <a:t> these are not absolute requirements.</a:t>
            </a:r>
          </a:p>
          <a:p>
            <a:endParaRPr lang="en-US" dirty="0"/>
          </a:p>
        </p:txBody>
      </p:sp>
    </p:spTree>
    <p:extLst>
      <p:ext uri="{BB962C8B-B14F-4D97-AF65-F5344CB8AC3E}">
        <p14:creationId xmlns:p14="http://schemas.microsoft.com/office/powerpoint/2010/main" val="3453078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infrastructure for cloning</a:t>
            </a:r>
          </a:p>
        </p:txBody>
      </p:sp>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p:txBody>
          <a:bodyPr>
            <a:normAutofit/>
          </a:bodyPr>
          <a:lstStyle/>
          <a:p>
            <a:r>
              <a:rPr lang="en-US" dirty="0"/>
              <a:t>You must implement </a:t>
            </a:r>
            <a:r>
              <a:rPr lang="en-US" dirty="0" err="1"/>
              <a:t>Cloneable</a:t>
            </a:r>
            <a:r>
              <a:rPr lang="en-US" dirty="0"/>
              <a:t> interface or else you will get </a:t>
            </a:r>
            <a:r>
              <a:rPr lang="en-US" dirty="0" err="1"/>
              <a:t>CloneNotSupportedException</a:t>
            </a:r>
            <a:r>
              <a:rPr lang="en-US" dirty="0"/>
              <a:t>.</a:t>
            </a:r>
          </a:p>
          <a:p>
            <a:r>
              <a:rPr lang="en-US" dirty="0"/>
              <a:t>You must override clone() method from Object class.</a:t>
            </a:r>
          </a:p>
          <a:p>
            <a:r>
              <a:rPr lang="en-US" dirty="0"/>
              <a:t> Object class has the clone method (protected) you cannot use it in all your classes. </a:t>
            </a:r>
          </a:p>
          <a:p>
            <a:r>
              <a:rPr lang="en-US" dirty="0"/>
              <a:t>The class which you want to be cloned should implement clone method and overwrite it.</a:t>
            </a:r>
          </a:p>
          <a:p>
            <a:r>
              <a:rPr lang="en-US" dirty="0"/>
              <a:t> It should provide its own meaning for copy or to the least it should invoke the </a:t>
            </a:r>
            <a:r>
              <a:rPr lang="en-US" dirty="0" err="1"/>
              <a:t>super.clone</a:t>
            </a:r>
            <a:r>
              <a:rPr lang="en-US" dirty="0"/>
              <a:t>().</a:t>
            </a:r>
          </a:p>
        </p:txBody>
      </p:sp>
    </p:spTree>
    <p:extLst>
      <p:ext uri="{BB962C8B-B14F-4D97-AF65-F5344CB8AC3E}">
        <p14:creationId xmlns:p14="http://schemas.microsoft.com/office/powerpoint/2010/main" val="3661372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Cloning</a:t>
            </a:r>
          </a:p>
        </p:txBody>
      </p:sp>
      <p:sp>
        <p:nvSpPr>
          <p:cNvPr id="4" name="TextBox 3"/>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3" name="Content Placeholder 2"/>
          <p:cNvSpPr>
            <a:spLocks noGrp="1"/>
          </p:cNvSpPr>
          <p:nvPr>
            <p:ph idx="1"/>
          </p:nvPr>
        </p:nvSpPr>
        <p:spPr/>
        <p:txBody>
          <a:bodyPr/>
          <a:lstStyle/>
          <a:p>
            <a:r>
              <a:rPr lang="en-US" dirty="0"/>
              <a:t>This is default implementation in java. </a:t>
            </a:r>
          </a:p>
          <a:p>
            <a:r>
              <a:rPr lang="en-US" dirty="0"/>
              <a:t>When you invoke the </a:t>
            </a:r>
            <a:r>
              <a:rPr lang="en-US" dirty="0" err="1"/>
              <a:t>super.clone</a:t>
            </a:r>
            <a:r>
              <a:rPr lang="en-US" dirty="0"/>
              <a:t>() then you are dependent on the Object class’s implementation and what you get is a shallow copy</a:t>
            </a:r>
          </a:p>
          <a:p>
            <a:r>
              <a:rPr lang="en-US" dirty="0"/>
              <a:t>In overridden clone method, if you are not cloning all the object types (not primitives), then you are making a shallow copy.</a:t>
            </a:r>
          </a:p>
          <a:p>
            <a:endParaRPr lang="en-US" dirty="0"/>
          </a:p>
        </p:txBody>
      </p:sp>
    </p:spTree>
    <p:extLst>
      <p:ext uri="{BB962C8B-B14F-4D97-AF65-F5344CB8AC3E}">
        <p14:creationId xmlns:p14="http://schemas.microsoft.com/office/powerpoint/2010/main" val="668299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Deep cloning</a:t>
            </a:r>
          </a:p>
        </p:txBody>
      </p:sp>
      <p:sp>
        <p:nvSpPr>
          <p:cNvPr id="3" name="Content Placeholder 2"/>
          <p:cNvSpPr>
            <a:spLocks noGrp="1"/>
          </p:cNvSpPr>
          <p:nvPr>
            <p:ph idx="1"/>
          </p:nvPr>
        </p:nvSpPr>
        <p:spPr/>
        <p:txBody>
          <a:bodyPr/>
          <a:lstStyle/>
          <a:p>
            <a:r>
              <a:rPr lang="en-US" dirty="0"/>
              <a:t>A clone which is independent of original and making changes in clone should not affect original.</a:t>
            </a:r>
          </a:p>
        </p:txBody>
      </p:sp>
    </p:spTree>
    <p:extLst>
      <p:ext uri="{BB962C8B-B14F-4D97-AF65-F5344CB8AC3E}">
        <p14:creationId xmlns:p14="http://schemas.microsoft.com/office/powerpoint/2010/main" val="288531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69634" name="Rectangle 2"/>
          <p:cNvSpPr>
            <a:spLocks noGrp="1" noChangeArrowheads="1"/>
          </p:cNvSpPr>
          <p:nvPr>
            <p:ph type="title"/>
          </p:nvPr>
        </p:nvSpPr>
        <p:spPr>
          <a:xfrm>
            <a:off x="677334" y="243840"/>
            <a:ext cx="8596668" cy="716280"/>
          </a:xfrm>
        </p:spPr>
        <p:txBody>
          <a:bodyPr/>
          <a:lstStyle/>
          <a:p>
            <a:pPr eaLnBrk="1" hangingPunct="1"/>
            <a:r>
              <a:rPr lang="en-US" altLang="en-US" dirty="0"/>
              <a:t>File Class</a:t>
            </a:r>
          </a:p>
        </p:txBody>
      </p:sp>
      <p:sp>
        <p:nvSpPr>
          <p:cNvPr id="69635" name="Rectangle 3"/>
          <p:cNvSpPr>
            <a:spLocks noGrp="1" noChangeArrowheads="1"/>
          </p:cNvSpPr>
          <p:nvPr>
            <p:ph idx="1"/>
          </p:nvPr>
        </p:nvSpPr>
        <p:spPr>
          <a:xfrm>
            <a:off x="677334" y="960120"/>
            <a:ext cx="9731586" cy="5714999"/>
          </a:xfrm>
        </p:spPr>
        <p:txBody>
          <a:bodyPr>
            <a:normAutofit fontScale="92500" lnSpcReduction="10000"/>
          </a:bodyPr>
          <a:lstStyle/>
          <a:p>
            <a:pPr eaLnBrk="1" hangingPunct="1"/>
            <a:r>
              <a:rPr lang="en-US" altLang="en-US" sz="1800" dirty="0"/>
              <a:t>This is an abstract representation  file and directory pathnames</a:t>
            </a:r>
          </a:p>
          <a:p>
            <a:pPr lvl="1" eaLnBrk="1" hangingPunct="1"/>
            <a:endParaRPr lang="en-US" altLang="en-US" sz="1800" dirty="0"/>
          </a:p>
          <a:p>
            <a:pPr lvl="1" eaLnBrk="1" hangingPunct="1"/>
            <a:r>
              <a:rPr lang="en-US" altLang="en-US" sz="1800" dirty="0"/>
              <a:t>Not used to read and write data</a:t>
            </a:r>
          </a:p>
          <a:p>
            <a:pPr lvl="1" eaLnBrk="1" hangingPunct="1"/>
            <a:r>
              <a:rPr lang="en-US" altLang="en-US" sz="1800" dirty="0"/>
              <a:t>Used for searching and deleting of files, creating directories and working with path and making directories</a:t>
            </a:r>
            <a:endParaRPr lang="en-US" altLang="en-US" sz="1800" dirty="0">
              <a:cs typeface="Times New Roman" panose="02020603050405020304" pitchFamily="18" charset="0"/>
            </a:endParaRPr>
          </a:p>
          <a:p>
            <a:pPr lvl="1" eaLnBrk="1" hangingPunct="1"/>
            <a:r>
              <a:rPr lang="en-US" altLang="en-US" sz="1800" dirty="0">
                <a:cs typeface="Times New Roman" panose="02020603050405020304" pitchFamily="18" charset="0"/>
              </a:rPr>
              <a:t>has methods for getting file/directory info. </a:t>
            </a:r>
          </a:p>
          <a:p>
            <a:pPr lvl="1" eaLnBrk="1" hangingPunct="1"/>
            <a:r>
              <a:rPr lang="en-US" altLang="en-US" sz="1800" dirty="0">
                <a:cs typeface="Times New Roman" panose="02020603050405020304" pitchFamily="18" charset="0"/>
              </a:rPr>
              <a:t>cannot be used to read or write to a file.</a:t>
            </a:r>
          </a:p>
          <a:p>
            <a:pPr lvl="1"/>
            <a:r>
              <a:rPr lang="en-US" altLang="en-US" sz="1800" dirty="0"/>
              <a:t>The path name in the code hence will depend on the underlying OS in which JVM is installed.</a:t>
            </a:r>
          </a:p>
          <a:p>
            <a:pPr lvl="1"/>
            <a:r>
              <a:rPr lang="en-US" altLang="en-US" sz="1800" dirty="0"/>
              <a:t>To make the code portable so that it works on all systems, static member separator defined in the File class can be used.</a:t>
            </a:r>
          </a:p>
          <a:p>
            <a:pPr lvl="1" eaLnBrk="1" hangingPunct="1"/>
            <a:endParaRPr lang="en-US" altLang="en-US" sz="1800" dirty="0"/>
          </a:p>
          <a:p>
            <a:pPr lvl="1" eaLnBrk="1" hangingPunct="1"/>
            <a:endParaRPr lang="en-US" altLang="en-US" sz="1800" dirty="0"/>
          </a:p>
          <a:p>
            <a:pPr eaLnBrk="1" hangingPunct="1"/>
            <a:r>
              <a:rPr lang="en-US" altLang="en-US" sz="1800" dirty="0">
                <a:cs typeface="Times New Roman" panose="02020603050405020304" pitchFamily="18" charset="0"/>
              </a:rPr>
              <a:t>To make a </a:t>
            </a:r>
            <a:r>
              <a:rPr lang="en-US" altLang="en-US" sz="1800" b="1" dirty="0">
                <a:cs typeface="Times New Roman" panose="02020603050405020304" pitchFamily="18" charset="0"/>
              </a:rPr>
              <a:t>File</a:t>
            </a:r>
            <a:r>
              <a:rPr lang="en-US" altLang="en-US" sz="1800" dirty="0">
                <a:cs typeface="Times New Roman" panose="02020603050405020304" pitchFamily="18" charset="0"/>
              </a:rPr>
              <a:t> object, there are three commonly used constructors </a:t>
            </a:r>
            <a:r>
              <a:rPr lang="en-US" altLang="en-US" sz="1800" dirty="0">
                <a:latin typeface="Courier New" panose="02070309020205020404" pitchFamily="49" charset="0"/>
                <a:cs typeface="Courier New" panose="02070309020205020404" pitchFamily="49" charset="0"/>
              </a:rPr>
              <a:t>File </a:t>
            </a:r>
          </a:p>
          <a:p>
            <a:pPr lvl="1" eaLnBrk="1" hangingPunct="1"/>
            <a:r>
              <a:rPr lang="en-US" altLang="en-US" dirty="0">
                <a:latin typeface="Courier New" panose="02070309020205020404" pitchFamily="49" charset="0"/>
                <a:cs typeface="Courier New" panose="02070309020205020404" pitchFamily="49" charset="0"/>
              </a:rPr>
              <a:t>File file1 = </a:t>
            </a:r>
            <a:r>
              <a:rPr lang="en-US" altLang="en-US" b="1" dirty="0">
                <a:latin typeface="Courier New" panose="02070309020205020404" pitchFamily="49" charset="0"/>
                <a:cs typeface="Courier New" panose="02070309020205020404" pitchFamily="49" charset="0"/>
              </a:rPr>
              <a:t>new</a:t>
            </a:r>
            <a:r>
              <a:rPr lang="en-US" altLang="en-US" dirty="0">
                <a:latin typeface="Courier New" panose="02070309020205020404" pitchFamily="49" charset="0"/>
                <a:cs typeface="Courier New" panose="02070309020205020404" pitchFamily="49" charset="0"/>
              </a:rPr>
              <a:t> File(</a:t>
            </a:r>
            <a:r>
              <a:rPr lang="en-US" altLang="en-US" dirty="0">
                <a:solidFill>
                  <a:srgbClr val="993300"/>
                </a:solidFill>
                <a:cs typeface="Courier New" panose="02070309020205020404" pitchFamily="49" charset="0"/>
              </a:rPr>
              <a:t>"C:\\Data\\myFile.dat"</a:t>
            </a:r>
            <a:r>
              <a:rPr lang="en-US" altLang="en-US" dirty="0">
                <a:latin typeface="Courier New" panose="02070309020205020404" pitchFamily="49" charset="0"/>
                <a:cs typeface="Courier New" panose="02070309020205020404" pitchFamily="49" charset="0"/>
              </a:rPr>
              <a:t>);</a:t>
            </a:r>
            <a:br>
              <a:rPr lang="en-US" altLang="en-US" dirty="0">
                <a:cs typeface="Times New Roman" panose="02020603050405020304" pitchFamily="18" charset="0"/>
              </a:rPr>
            </a:br>
            <a:endParaRPr lang="en-US" altLang="en-US" dirty="0">
              <a:cs typeface="Times New Roman" panose="02020603050405020304" pitchFamily="18" charset="0"/>
            </a:endParaRPr>
          </a:p>
          <a:p>
            <a:pPr lvl="1" eaLnBrk="1" hangingPunct="1"/>
            <a:r>
              <a:rPr lang="en-US" altLang="en-US" dirty="0"/>
              <a:t>public File(String directory, String filename) </a:t>
            </a:r>
            <a:endParaRPr lang="en-US" altLang="en-US" dirty="0">
              <a:latin typeface="Courier New" panose="02070309020205020404" pitchFamily="49" charset="0"/>
              <a:cs typeface="Courier New" panose="02070309020205020404" pitchFamily="49" charset="0"/>
            </a:endParaRPr>
          </a:p>
          <a:p>
            <a:pPr eaLnBrk="1" hangingPunct="1"/>
            <a:endParaRPr lang="en-US" altLang="en-US" sz="1800" dirty="0">
              <a:cs typeface="Times New Roman" panose="02020603050405020304" pitchFamily="18" charset="0"/>
            </a:endParaRPr>
          </a:p>
        </p:txBody>
      </p:sp>
    </p:spTree>
    <p:extLst>
      <p:ext uri="{BB962C8B-B14F-4D97-AF65-F5344CB8AC3E}">
        <p14:creationId xmlns:p14="http://schemas.microsoft.com/office/powerpoint/2010/main" val="2287717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62422" y="754591"/>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File Class (Contd.)</a:t>
            </a:r>
          </a:p>
        </p:txBody>
      </p:sp>
      <p:sp>
        <p:nvSpPr>
          <p:cNvPr id="3" name="Content Placeholder 2"/>
          <p:cNvSpPr>
            <a:spLocks noGrp="1"/>
          </p:cNvSpPr>
          <p:nvPr>
            <p:ph idx="1"/>
          </p:nvPr>
        </p:nvSpPr>
        <p:spPr/>
        <p:txBody>
          <a:bodyPr/>
          <a:lstStyle/>
          <a:p>
            <a:r>
              <a:rPr lang="en-US" dirty="0"/>
              <a:t>The following table list the methods in File class:</a:t>
            </a:r>
          </a:p>
        </p:txBody>
      </p:sp>
      <p:graphicFrame>
        <p:nvGraphicFramePr>
          <p:cNvPr id="4" name="Table 3"/>
          <p:cNvGraphicFramePr>
            <a:graphicFrameLocks noGrp="1"/>
          </p:cNvGraphicFramePr>
          <p:nvPr>
            <p:extLst/>
          </p:nvPr>
        </p:nvGraphicFramePr>
        <p:xfrm>
          <a:off x="1710028" y="2509829"/>
          <a:ext cx="8490039" cy="4211320"/>
        </p:xfrm>
        <a:graphic>
          <a:graphicData uri="http://schemas.openxmlformats.org/drawingml/2006/table">
            <a:tbl>
              <a:tblPr firstRow="1" bandRow="1">
                <a:tableStyleId>{F5AB1C69-6EDB-4FF4-983F-18BD219EF322}</a:tableStyleId>
              </a:tblPr>
              <a:tblGrid>
                <a:gridCol w="1496220">
                  <a:extLst>
                    <a:ext uri="{9D8B030D-6E8A-4147-A177-3AD203B41FA5}">
                      <a16:colId xmlns:a16="http://schemas.microsoft.com/office/drawing/2014/main" val="20000"/>
                    </a:ext>
                  </a:extLst>
                </a:gridCol>
                <a:gridCol w="1950617">
                  <a:extLst>
                    <a:ext uri="{9D8B030D-6E8A-4147-A177-3AD203B41FA5}">
                      <a16:colId xmlns:a16="http://schemas.microsoft.com/office/drawing/2014/main" val="20001"/>
                    </a:ext>
                  </a:extLst>
                </a:gridCol>
                <a:gridCol w="5043202">
                  <a:extLst>
                    <a:ext uri="{9D8B030D-6E8A-4147-A177-3AD203B41FA5}">
                      <a16:colId xmlns:a16="http://schemas.microsoft.com/office/drawing/2014/main" val="20002"/>
                    </a:ext>
                  </a:extLst>
                </a:gridCol>
              </a:tblGrid>
              <a:tr h="370840">
                <a:tc>
                  <a:txBody>
                    <a:bodyPr/>
                    <a:lstStyle/>
                    <a:p>
                      <a:r>
                        <a:rPr lang="en-US" sz="1400" dirty="0"/>
                        <a:t>Return Type</a:t>
                      </a:r>
                    </a:p>
                  </a:txBody>
                  <a:tcPr/>
                </a:tc>
                <a:tc>
                  <a:txBody>
                    <a:bodyPr/>
                    <a:lstStyle/>
                    <a:p>
                      <a:r>
                        <a:rPr lang="en-US" sz="1400" dirty="0"/>
                        <a:t>Method Name</a:t>
                      </a:r>
                    </a:p>
                  </a:txBody>
                  <a:tcPr/>
                </a:tc>
                <a:tc>
                  <a:txBody>
                    <a:bodyPr/>
                    <a:lstStyle/>
                    <a:p>
                      <a:r>
                        <a:rPr lang="en-US" sz="1400" dirty="0"/>
                        <a:t>Description</a:t>
                      </a:r>
                    </a:p>
                  </a:txBody>
                  <a:tcPr/>
                </a:tc>
                <a:extLst>
                  <a:ext uri="{0D108BD9-81ED-4DB2-BD59-A6C34878D82A}">
                    <a16:rowId xmlns:a16="http://schemas.microsoft.com/office/drawing/2014/main" val="10000"/>
                  </a:ext>
                </a:extLst>
              </a:tr>
              <a:tr h="370840">
                <a:tc>
                  <a:txBody>
                    <a:bodyPr/>
                    <a:lstStyle/>
                    <a:p>
                      <a:r>
                        <a:rPr lang="en-US" sz="1400" dirty="0" err="1"/>
                        <a:t>boolean</a:t>
                      </a:r>
                      <a:endParaRPr lang="en-US" sz="1400" dirty="0"/>
                    </a:p>
                  </a:txBody>
                  <a:tcPr/>
                </a:tc>
                <a:tc>
                  <a:txBody>
                    <a:bodyPr/>
                    <a:lstStyle/>
                    <a:p>
                      <a:r>
                        <a:rPr lang="en-US" sz="1400" dirty="0" err="1"/>
                        <a:t>createNewFile</a:t>
                      </a:r>
                      <a:r>
                        <a:rPr lang="en-US" sz="1400" dirty="0"/>
                        <a:t>() </a:t>
                      </a:r>
                    </a:p>
                  </a:txBody>
                  <a:tcPr/>
                </a:tc>
                <a:tc>
                  <a:txBody>
                    <a:bodyPr/>
                    <a:lstStyle/>
                    <a:p>
                      <a:r>
                        <a:rPr lang="en-US" sz="1400" b="0" i="0" kern="1200" dirty="0">
                          <a:solidFill>
                            <a:schemeClr val="dk1"/>
                          </a:solidFill>
                          <a:effectLst/>
                          <a:latin typeface="+mn-lt"/>
                          <a:ea typeface="+mn-ea"/>
                          <a:cs typeface="+mn-cs"/>
                        </a:rPr>
                        <a:t>Atomically creates a new, empty file named by this abstract pathname if and only if a file with this name does not yet exist.</a:t>
                      </a:r>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boolean</a:t>
                      </a:r>
                      <a:endParaRPr lang="en-US" sz="1400" dirty="0"/>
                    </a:p>
                    <a:p>
                      <a:endParaRPr lang="en-US" sz="1400" dirty="0"/>
                    </a:p>
                  </a:txBody>
                  <a:tcPr/>
                </a:tc>
                <a:tc>
                  <a:txBody>
                    <a:bodyPr/>
                    <a:lstStyle/>
                    <a:p>
                      <a:r>
                        <a:rPr lang="en-US" sz="1400" dirty="0"/>
                        <a:t>delete() </a:t>
                      </a:r>
                    </a:p>
                  </a:txBody>
                  <a:tcPr/>
                </a:tc>
                <a:tc>
                  <a:txBody>
                    <a:bodyPr/>
                    <a:lstStyle/>
                    <a:p>
                      <a:r>
                        <a:rPr lang="en-US" sz="1400" b="0" i="0" kern="1200" dirty="0">
                          <a:solidFill>
                            <a:schemeClr val="dk1"/>
                          </a:solidFill>
                          <a:effectLst/>
                          <a:latin typeface="+mn-lt"/>
                          <a:ea typeface="+mn-ea"/>
                          <a:cs typeface="+mn-cs"/>
                        </a:rPr>
                        <a:t>Deletes the file or directory denoted by this abstract pathname.</a:t>
                      </a:r>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boolean</a:t>
                      </a:r>
                      <a:endParaRPr lang="en-US" sz="1400" dirty="0"/>
                    </a:p>
                    <a:p>
                      <a:endParaRPr lang="en-US" sz="1400" dirty="0"/>
                    </a:p>
                  </a:txBody>
                  <a:tcPr/>
                </a:tc>
                <a:tc>
                  <a:txBody>
                    <a:bodyPr/>
                    <a:lstStyle/>
                    <a:p>
                      <a:r>
                        <a:rPr lang="en-US" sz="1400" dirty="0"/>
                        <a:t>exists() </a:t>
                      </a:r>
                    </a:p>
                  </a:txBody>
                  <a:tcPr/>
                </a:tc>
                <a:tc>
                  <a:txBody>
                    <a:bodyPr/>
                    <a:lstStyle/>
                    <a:p>
                      <a:r>
                        <a:rPr lang="en-US" sz="1400" b="0" i="0" kern="1200" dirty="0">
                          <a:solidFill>
                            <a:schemeClr val="dk1"/>
                          </a:solidFill>
                          <a:effectLst/>
                          <a:latin typeface="+mn-lt"/>
                          <a:ea typeface="+mn-ea"/>
                          <a:cs typeface="+mn-cs"/>
                        </a:rPr>
                        <a:t>Tests whether the file or directory denoted by this abstract pathname exists.</a:t>
                      </a:r>
                      <a:endParaRPr lang="en-US" sz="1400" dirty="0"/>
                    </a:p>
                  </a:txBody>
                  <a:tcPr/>
                </a:tc>
                <a:extLst>
                  <a:ext uri="{0D108BD9-81ED-4DB2-BD59-A6C34878D82A}">
                    <a16:rowId xmlns:a16="http://schemas.microsoft.com/office/drawing/2014/main" val="10003"/>
                  </a:ext>
                </a:extLst>
              </a:tr>
              <a:tr h="370840">
                <a:tc>
                  <a:txBody>
                    <a:bodyPr/>
                    <a:lstStyle/>
                    <a:p>
                      <a:r>
                        <a:rPr lang="en-US" sz="1400" dirty="0"/>
                        <a:t>String</a:t>
                      </a:r>
                    </a:p>
                  </a:txBody>
                  <a:tcPr/>
                </a:tc>
                <a:tc>
                  <a:txBody>
                    <a:bodyPr/>
                    <a:lstStyle/>
                    <a:p>
                      <a:r>
                        <a:rPr lang="en-US" sz="1400" dirty="0" err="1"/>
                        <a:t>getName</a:t>
                      </a:r>
                      <a:r>
                        <a:rPr lang="en-US" sz="1400" dirty="0"/>
                        <a:t>() </a:t>
                      </a:r>
                    </a:p>
                  </a:txBody>
                  <a:tcPr/>
                </a:tc>
                <a:tc>
                  <a:txBody>
                    <a:bodyPr/>
                    <a:lstStyle/>
                    <a:p>
                      <a:r>
                        <a:rPr lang="en-US" sz="1400" b="0" i="0" kern="1200" dirty="0">
                          <a:solidFill>
                            <a:schemeClr val="dk1"/>
                          </a:solidFill>
                          <a:effectLst/>
                          <a:latin typeface="+mn-lt"/>
                          <a:ea typeface="+mn-ea"/>
                          <a:cs typeface="+mn-cs"/>
                        </a:rPr>
                        <a:t> Returns the name of the file or directory denoted by this abstract pathname.</a:t>
                      </a:r>
                      <a:endParaRPr lang="en-US" sz="1400" dirty="0"/>
                    </a:p>
                  </a:txBody>
                  <a:tcPr/>
                </a:tc>
                <a:extLst>
                  <a:ext uri="{0D108BD9-81ED-4DB2-BD59-A6C34878D82A}">
                    <a16:rowId xmlns:a16="http://schemas.microsoft.com/office/drawing/2014/main" val="10004"/>
                  </a:ext>
                </a:extLst>
              </a:tr>
              <a:tr h="370840">
                <a:tc>
                  <a:txBody>
                    <a:bodyPr/>
                    <a:lstStyle/>
                    <a:p>
                      <a:r>
                        <a:rPr lang="en-US" sz="1400" b="0" i="0" kern="1200" dirty="0" err="1">
                          <a:solidFill>
                            <a:schemeClr val="dk1"/>
                          </a:solidFill>
                          <a:effectLst/>
                          <a:latin typeface="+mn-lt"/>
                          <a:ea typeface="+mn-ea"/>
                          <a:cs typeface="+mn-cs"/>
                        </a:rPr>
                        <a:t>boolean</a:t>
                      </a:r>
                      <a:endParaRPr lang="en-US" sz="1400" dirty="0"/>
                    </a:p>
                  </a:txBody>
                  <a:tcPr/>
                </a:tc>
                <a:tc>
                  <a:txBody>
                    <a:bodyPr/>
                    <a:lstStyle/>
                    <a:p>
                      <a:r>
                        <a:rPr lang="en-US" sz="1400" dirty="0" err="1"/>
                        <a:t>isFile</a:t>
                      </a:r>
                      <a:r>
                        <a:rPr lang="en-US" sz="1400" dirty="0"/>
                        <a:t>() </a:t>
                      </a:r>
                    </a:p>
                  </a:txBody>
                  <a:tcPr/>
                </a:tc>
                <a:tc>
                  <a:txBody>
                    <a:bodyPr/>
                    <a:lstStyle/>
                    <a:p>
                      <a:r>
                        <a:rPr lang="en-US" sz="1400" b="0" i="0" kern="1200" dirty="0">
                          <a:solidFill>
                            <a:schemeClr val="dk1"/>
                          </a:solidFill>
                          <a:effectLst/>
                          <a:latin typeface="+mn-lt"/>
                          <a:ea typeface="+mn-ea"/>
                          <a:cs typeface="+mn-cs"/>
                        </a:rPr>
                        <a:t> Tests whether the file denoted by this abstract pathname is a normal file.</a:t>
                      </a:r>
                      <a:endParaRPr lang="en-US" sz="1400" dirty="0"/>
                    </a:p>
                  </a:txBody>
                  <a:tcPr/>
                </a:tc>
                <a:extLst>
                  <a:ext uri="{0D108BD9-81ED-4DB2-BD59-A6C34878D82A}">
                    <a16:rowId xmlns:a16="http://schemas.microsoft.com/office/drawing/2014/main" val="10005"/>
                  </a:ext>
                </a:extLst>
              </a:tr>
              <a:tr h="370840">
                <a:tc>
                  <a:txBody>
                    <a:bodyPr/>
                    <a:lstStyle/>
                    <a:p>
                      <a:r>
                        <a:rPr lang="en-US" sz="1400" b="0" i="0" kern="1200" dirty="0" err="1">
                          <a:solidFill>
                            <a:schemeClr val="dk1"/>
                          </a:solidFill>
                          <a:effectLst/>
                          <a:latin typeface="+mn-lt"/>
                          <a:ea typeface="+mn-ea"/>
                          <a:cs typeface="+mn-cs"/>
                        </a:rPr>
                        <a:t>boolean</a:t>
                      </a:r>
                      <a:endParaRPr lang="en-US" sz="1400" dirty="0"/>
                    </a:p>
                  </a:txBody>
                  <a:tcPr/>
                </a:tc>
                <a:tc>
                  <a:txBody>
                    <a:bodyPr/>
                    <a:lstStyle/>
                    <a:p>
                      <a:r>
                        <a:rPr lang="en-US" sz="1400" dirty="0" err="1"/>
                        <a:t>isDirectory</a:t>
                      </a:r>
                      <a:r>
                        <a:rPr lang="en-US" sz="1400" dirty="0"/>
                        <a:t>() </a:t>
                      </a:r>
                    </a:p>
                  </a:txBody>
                  <a:tcPr/>
                </a:tc>
                <a:tc>
                  <a:txBody>
                    <a:bodyPr/>
                    <a:lstStyle/>
                    <a:p>
                      <a:r>
                        <a:rPr lang="en-US" sz="1400" dirty="0"/>
                        <a:t>Tests whether the file denoted by this abstract pathname is a directory.</a:t>
                      </a:r>
                    </a:p>
                  </a:txBody>
                  <a:tcPr/>
                </a:tc>
                <a:extLst>
                  <a:ext uri="{0D108BD9-81ED-4DB2-BD59-A6C34878D82A}">
                    <a16:rowId xmlns:a16="http://schemas.microsoft.com/office/drawing/2014/main" val="10006"/>
                  </a:ext>
                </a:extLst>
              </a:tr>
              <a:tr h="370840">
                <a:tc>
                  <a:txBody>
                    <a:bodyPr/>
                    <a:lstStyle/>
                    <a:p>
                      <a:r>
                        <a:rPr lang="en-US" sz="1400" dirty="0"/>
                        <a:t>long</a:t>
                      </a:r>
                    </a:p>
                  </a:txBody>
                  <a:tcPr/>
                </a:tc>
                <a:tc>
                  <a:txBody>
                    <a:bodyPr/>
                    <a:lstStyle/>
                    <a:p>
                      <a:r>
                        <a:rPr lang="en-US" sz="1400" dirty="0"/>
                        <a:t>length() </a:t>
                      </a:r>
                    </a:p>
                  </a:txBody>
                  <a:tcPr/>
                </a:tc>
                <a:tc>
                  <a:txBody>
                    <a:bodyPr/>
                    <a:lstStyle/>
                    <a:p>
                      <a:r>
                        <a:rPr lang="en-US" sz="1400" dirty="0"/>
                        <a:t> Returns the length of the file denoted by this abstract pathname.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9428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20096469">
            <a:off x="2209277" y="3855601"/>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2" name="Title 1"/>
          <p:cNvSpPr>
            <a:spLocks noGrp="1"/>
          </p:cNvSpPr>
          <p:nvPr>
            <p:ph type="title"/>
          </p:nvPr>
        </p:nvSpPr>
        <p:spPr/>
        <p:txBody>
          <a:bodyPr/>
          <a:lstStyle/>
          <a:p>
            <a:r>
              <a:rPr lang="en-US" dirty="0"/>
              <a:t>File Class (Contd.)</a:t>
            </a:r>
          </a:p>
        </p:txBody>
      </p:sp>
      <p:sp>
        <p:nvSpPr>
          <p:cNvPr id="3" name="Content Placeholder 2"/>
          <p:cNvSpPr>
            <a:spLocks noGrp="1"/>
          </p:cNvSpPr>
          <p:nvPr>
            <p:ph idx="1"/>
          </p:nvPr>
        </p:nvSpPr>
        <p:spPr/>
        <p:txBody>
          <a:bodyPr/>
          <a:lstStyle/>
          <a:p>
            <a:r>
              <a:rPr lang="en-US" dirty="0"/>
              <a:t>The following table list the methods in File class:</a:t>
            </a:r>
          </a:p>
        </p:txBody>
      </p:sp>
      <p:graphicFrame>
        <p:nvGraphicFramePr>
          <p:cNvPr id="4" name="Table 3"/>
          <p:cNvGraphicFramePr>
            <a:graphicFrameLocks noGrp="1"/>
          </p:cNvGraphicFramePr>
          <p:nvPr>
            <p:extLst/>
          </p:nvPr>
        </p:nvGraphicFramePr>
        <p:xfrm>
          <a:off x="1710028" y="2509829"/>
          <a:ext cx="8490039" cy="1778000"/>
        </p:xfrm>
        <a:graphic>
          <a:graphicData uri="http://schemas.openxmlformats.org/drawingml/2006/table">
            <a:tbl>
              <a:tblPr firstRow="1" bandRow="1">
                <a:tableStyleId>{F5AB1C69-6EDB-4FF4-983F-18BD219EF322}</a:tableStyleId>
              </a:tblPr>
              <a:tblGrid>
                <a:gridCol w="1496220">
                  <a:extLst>
                    <a:ext uri="{9D8B030D-6E8A-4147-A177-3AD203B41FA5}">
                      <a16:colId xmlns:a16="http://schemas.microsoft.com/office/drawing/2014/main" val="20000"/>
                    </a:ext>
                  </a:extLst>
                </a:gridCol>
                <a:gridCol w="1950617">
                  <a:extLst>
                    <a:ext uri="{9D8B030D-6E8A-4147-A177-3AD203B41FA5}">
                      <a16:colId xmlns:a16="http://schemas.microsoft.com/office/drawing/2014/main" val="20001"/>
                    </a:ext>
                  </a:extLst>
                </a:gridCol>
                <a:gridCol w="5043202">
                  <a:extLst>
                    <a:ext uri="{9D8B030D-6E8A-4147-A177-3AD203B41FA5}">
                      <a16:colId xmlns:a16="http://schemas.microsoft.com/office/drawing/2014/main" val="20002"/>
                    </a:ext>
                  </a:extLst>
                </a:gridCol>
              </a:tblGrid>
              <a:tr h="370840">
                <a:tc>
                  <a:txBody>
                    <a:bodyPr/>
                    <a:lstStyle/>
                    <a:p>
                      <a:r>
                        <a:rPr lang="en-US" sz="1400" dirty="0"/>
                        <a:t>Return Type</a:t>
                      </a:r>
                    </a:p>
                  </a:txBody>
                  <a:tcPr/>
                </a:tc>
                <a:tc>
                  <a:txBody>
                    <a:bodyPr/>
                    <a:lstStyle/>
                    <a:p>
                      <a:r>
                        <a:rPr lang="en-US" sz="1400" dirty="0"/>
                        <a:t>Method Name</a:t>
                      </a:r>
                    </a:p>
                  </a:txBody>
                  <a:tcPr/>
                </a:tc>
                <a:tc>
                  <a:txBody>
                    <a:bodyPr/>
                    <a:lstStyle/>
                    <a:p>
                      <a:r>
                        <a:rPr lang="en-US" sz="1400" dirty="0"/>
                        <a:t>Description</a:t>
                      </a:r>
                    </a:p>
                  </a:txBody>
                  <a:tcPr/>
                </a:tc>
                <a:extLst>
                  <a:ext uri="{0D108BD9-81ED-4DB2-BD59-A6C34878D82A}">
                    <a16:rowId xmlns:a16="http://schemas.microsoft.com/office/drawing/2014/main" val="10000"/>
                  </a:ext>
                </a:extLst>
              </a:tr>
              <a:tr h="370840">
                <a:tc>
                  <a:txBody>
                    <a:bodyPr/>
                    <a:lstStyle/>
                    <a:p>
                      <a:r>
                        <a:rPr lang="en-US" sz="1400" dirty="0"/>
                        <a:t>String[]</a:t>
                      </a:r>
                    </a:p>
                  </a:txBody>
                  <a:tcPr/>
                </a:tc>
                <a:tc>
                  <a:txBody>
                    <a:bodyPr/>
                    <a:lstStyle/>
                    <a:p>
                      <a:r>
                        <a:rPr lang="en-US" sz="1400" dirty="0"/>
                        <a:t>list() </a:t>
                      </a:r>
                    </a:p>
                  </a:txBody>
                  <a:tcPr/>
                </a:tc>
                <a:tc>
                  <a:txBody>
                    <a:bodyPr/>
                    <a:lstStyle/>
                    <a:p>
                      <a:r>
                        <a:rPr lang="en-US" sz="1400" b="0" i="0" kern="1200" dirty="0">
                          <a:solidFill>
                            <a:schemeClr val="dk1"/>
                          </a:solidFill>
                          <a:effectLst/>
                          <a:latin typeface="+mn-lt"/>
                          <a:ea typeface="+mn-ea"/>
                          <a:cs typeface="+mn-cs"/>
                        </a:rPr>
                        <a:t>Returns an array of strings naming the files and directories in the directory denoted by this abstract pathname.</a:t>
                      </a:r>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t>boolean</a:t>
                      </a:r>
                      <a:endParaRPr lang="en-US" sz="1400" dirty="0"/>
                    </a:p>
                    <a:p>
                      <a:endParaRPr lang="en-US" sz="1400" dirty="0"/>
                    </a:p>
                  </a:txBody>
                  <a:tcPr/>
                </a:tc>
                <a:tc>
                  <a:txBody>
                    <a:bodyPr/>
                    <a:lstStyle/>
                    <a:p>
                      <a:r>
                        <a:rPr lang="en-US" sz="1400" dirty="0" err="1"/>
                        <a:t>mkdir</a:t>
                      </a:r>
                      <a:r>
                        <a:rPr lang="en-US" sz="1400" dirty="0"/>
                        <a:t>() </a:t>
                      </a:r>
                    </a:p>
                  </a:txBody>
                  <a:tcPr/>
                </a:tc>
                <a:tc>
                  <a:txBody>
                    <a:bodyPr/>
                    <a:lstStyle/>
                    <a:p>
                      <a:r>
                        <a:rPr lang="en-US" sz="1400" b="0" i="0" kern="1200" dirty="0">
                          <a:solidFill>
                            <a:schemeClr val="dk1"/>
                          </a:solidFill>
                          <a:effectLst/>
                          <a:latin typeface="+mn-lt"/>
                          <a:ea typeface="+mn-ea"/>
                          <a:cs typeface="+mn-cs"/>
                        </a:rPr>
                        <a:t>Creates the directory named by this abstract pathname.</a:t>
                      </a:r>
                      <a:endParaRPr lang="en-US" sz="1400" dirty="0"/>
                    </a:p>
                  </a:txBody>
                  <a:tcPr/>
                </a:tc>
                <a:extLst>
                  <a:ext uri="{0D108BD9-81ED-4DB2-BD59-A6C34878D82A}">
                    <a16:rowId xmlns:a16="http://schemas.microsoft.com/office/drawing/2014/main" val="10002"/>
                  </a:ext>
                </a:extLst>
              </a:tr>
              <a:tr h="370840">
                <a:tc>
                  <a:txBody>
                    <a:bodyPr/>
                    <a:lstStyle/>
                    <a:p>
                      <a:r>
                        <a:rPr lang="en-US" sz="1400" dirty="0" err="1"/>
                        <a:t>boolean</a:t>
                      </a:r>
                      <a:endParaRPr lang="en-US" sz="1400" dirty="0"/>
                    </a:p>
                  </a:txBody>
                  <a:tcPr/>
                </a:tc>
                <a:tc>
                  <a:txBody>
                    <a:bodyPr/>
                    <a:lstStyle/>
                    <a:p>
                      <a:r>
                        <a:rPr lang="en-US" sz="1400" dirty="0" err="1"/>
                        <a:t>renameTo</a:t>
                      </a:r>
                      <a:r>
                        <a:rPr lang="en-US" sz="1400" dirty="0"/>
                        <a:t>(File </a:t>
                      </a:r>
                      <a:r>
                        <a:rPr lang="en-US" sz="1400" dirty="0" err="1"/>
                        <a:t>dest</a:t>
                      </a:r>
                      <a:r>
                        <a:rPr lang="en-US" sz="1400" dirty="0"/>
                        <a:t>) </a:t>
                      </a:r>
                    </a:p>
                  </a:txBody>
                  <a:tcPr/>
                </a:tc>
                <a:tc>
                  <a:txBody>
                    <a:bodyPr/>
                    <a:lstStyle/>
                    <a:p>
                      <a:r>
                        <a:rPr lang="en-US" sz="1400" dirty="0"/>
                        <a:t> Renames the file denoted by this abstract pathname.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4912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rot="20096469">
            <a:off x="2302041" y="2636399"/>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4" name="Title 1"/>
          <p:cNvSpPr>
            <a:spLocks noGrp="1"/>
          </p:cNvSpPr>
          <p:nvPr/>
        </p:nvSpPr>
        <p:spPr bwMode="auto">
          <a:xfrm>
            <a:off x="1981200" y="266700"/>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r>
              <a:rPr lang="en-US" sz="4000" dirty="0">
                <a:solidFill>
                  <a:schemeClr val="tx1"/>
                </a:solidFill>
              </a:rPr>
              <a:t>Example: Creating a file</a:t>
            </a:r>
            <a:endParaRPr lang="en-IN" sz="4000" dirty="0">
              <a:solidFill>
                <a:schemeClr val="tx1"/>
              </a:solidFill>
            </a:endParaRPr>
          </a:p>
        </p:txBody>
      </p:sp>
      <p:sp>
        <p:nvSpPr>
          <p:cNvPr id="5" name="Content Placeholder 2"/>
          <p:cNvSpPr>
            <a:spLocks noGrp="1"/>
          </p:cNvSpPr>
          <p:nvPr/>
        </p:nvSpPr>
        <p:spPr bwMode="auto">
          <a:xfrm>
            <a:off x="2362200" y="2552700"/>
            <a:ext cx="76962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pPr>
              <a:lnSpc>
                <a:spcPct val="100000"/>
              </a:lnSpc>
              <a:buFontTx/>
              <a:buNone/>
            </a:pPr>
            <a:r>
              <a:rPr lang="en-IN" b="1" dirty="0">
                <a:solidFill>
                  <a:schemeClr val="tx1"/>
                </a:solidFill>
                <a:latin typeface="Courier New" pitchFamily="49" charset="0"/>
              </a:rPr>
              <a:t>import java.io.*;</a:t>
            </a:r>
          </a:p>
          <a:p>
            <a:pPr>
              <a:lnSpc>
                <a:spcPct val="100000"/>
              </a:lnSpc>
              <a:buFontTx/>
              <a:buNone/>
            </a:pPr>
            <a:r>
              <a:rPr lang="en-IN" b="1" dirty="0">
                <a:solidFill>
                  <a:schemeClr val="tx1"/>
                </a:solidFill>
                <a:latin typeface="Courier New" pitchFamily="49" charset="0"/>
              </a:rPr>
              <a:t>class FileOper{</a:t>
            </a:r>
          </a:p>
          <a:p>
            <a:pPr>
              <a:lnSpc>
                <a:spcPct val="100000"/>
              </a:lnSpc>
              <a:buFontTx/>
              <a:buNone/>
            </a:pPr>
            <a:r>
              <a:rPr lang="en-IN" b="1" dirty="0">
                <a:solidFill>
                  <a:schemeClr val="tx1"/>
                </a:solidFill>
                <a:latin typeface="Courier New" pitchFamily="49" charset="0"/>
              </a:rPr>
              <a:t>public static void main(String str[]){</a:t>
            </a:r>
          </a:p>
          <a:p>
            <a:pPr>
              <a:lnSpc>
                <a:spcPct val="100000"/>
              </a:lnSpc>
              <a:buFontTx/>
              <a:buNone/>
            </a:pPr>
            <a:r>
              <a:rPr lang="en-IN" b="1" dirty="0">
                <a:solidFill>
                  <a:schemeClr val="tx1"/>
                </a:solidFill>
                <a:latin typeface="Courier New" pitchFamily="49" charset="0"/>
              </a:rPr>
              <a:t>try{</a:t>
            </a:r>
          </a:p>
          <a:p>
            <a:pPr>
              <a:lnSpc>
                <a:spcPct val="100000"/>
              </a:lnSpc>
              <a:buFontTx/>
              <a:buNone/>
            </a:pPr>
            <a:r>
              <a:rPr lang="en-IN" b="1" dirty="0">
                <a:solidFill>
                  <a:schemeClr val="tx1"/>
                </a:solidFill>
                <a:latin typeface="Courier New" pitchFamily="49" charset="0"/>
              </a:rPr>
              <a:t>File </a:t>
            </a:r>
            <a:r>
              <a:rPr lang="en-IN" b="1" dirty="0" err="1">
                <a:solidFill>
                  <a:schemeClr val="tx1"/>
                </a:solidFill>
                <a:latin typeface="Courier New" pitchFamily="49" charset="0"/>
              </a:rPr>
              <a:t>file</a:t>
            </a:r>
            <a:r>
              <a:rPr lang="en-IN" b="1" dirty="0">
                <a:solidFill>
                  <a:schemeClr val="tx1"/>
                </a:solidFill>
                <a:latin typeface="Courier New" pitchFamily="49" charset="0"/>
              </a:rPr>
              <a:t> = new File("newFile.txt");</a:t>
            </a:r>
          </a:p>
          <a:p>
            <a:pPr>
              <a:lnSpc>
                <a:spcPct val="100000"/>
              </a:lnSpc>
              <a:buFontTx/>
              <a:buNone/>
            </a:pPr>
            <a:r>
              <a:rPr lang="en-IN" b="1" dirty="0">
                <a:solidFill>
                  <a:schemeClr val="tx1"/>
                </a:solidFill>
                <a:latin typeface="Courier New" pitchFamily="49" charset="0"/>
              </a:rPr>
              <a:t>if(</a:t>
            </a:r>
            <a:r>
              <a:rPr lang="en-IN" b="1" dirty="0" err="1">
                <a:solidFill>
                  <a:schemeClr val="tx1"/>
                </a:solidFill>
                <a:latin typeface="Courier New" pitchFamily="49" charset="0"/>
              </a:rPr>
              <a:t>file.exists</a:t>
            </a:r>
            <a:r>
              <a:rPr lang="en-IN" b="1" dirty="0">
                <a:solidFill>
                  <a:schemeClr val="tx1"/>
                </a:solidFill>
                <a:latin typeface="Courier New" pitchFamily="49" charset="0"/>
              </a:rPr>
              <a:t>()) </a:t>
            </a:r>
          </a:p>
          <a:p>
            <a:pPr>
              <a:lnSpc>
                <a:spcPct val="100000"/>
              </a:lnSpc>
              <a:buFontTx/>
              <a:buNone/>
            </a:pPr>
            <a:r>
              <a:rPr lang="en-IN" b="1" dirty="0" err="1">
                <a:solidFill>
                  <a:schemeClr val="tx1"/>
                </a:solidFill>
                <a:latin typeface="Courier New" pitchFamily="49" charset="0"/>
              </a:rPr>
              <a:t>file.delete</a:t>
            </a:r>
            <a:r>
              <a:rPr lang="en-IN" b="1" dirty="0">
                <a:solidFill>
                  <a:schemeClr val="tx1"/>
                </a:solidFill>
                <a:latin typeface="Courier New" pitchFamily="49" charset="0"/>
              </a:rPr>
              <a:t>();</a:t>
            </a:r>
          </a:p>
          <a:p>
            <a:pPr>
              <a:lnSpc>
                <a:spcPct val="100000"/>
              </a:lnSpc>
              <a:buFontTx/>
              <a:buNone/>
            </a:pPr>
            <a:r>
              <a:rPr lang="en-IN" b="1" dirty="0">
                <a:solidFill>
                  <a:schemeClr val="tx1"/>
                </a:solidFill>
                <a:latin typeface="Courier New" pitchFamily="49" charset="0"/>
              </a:rPr>
              <a:t>boolean b=</a:t>
            </a:r>
            <a:r>
              <a:rPr lang="en-IN" b="1" dirty="0" err="1">
                <a:solidFill>
                  <a:schemeClr val="tx1"/>
                </a:solidFill>
                <a:latin typeface="Courier New" pitchFamily="49" charset="0"/>
              </a:rPr>
              <a:t>file.createNewFile</a:t>
            </a:r>
            <a:r>
              <a:rPr lang="en-IN" b="1" dirty="0">
                <a:solidFill>
                  <a:schemeClr val="tx1"/>
                </a:solidFill>
                <a:latin typeface="Courier New" pitchFamily="49" charset="0"/>
              </a:rPr>
              <a:t>();</a:t>
            </a:r>
          </a:p>
          <a:p>
            <a:pPr>
              <a:lnSpc>
                <a:spcPct val="100000"/>
              </a:lnSpc>
              <a:buFontTx/>
              <a:buNone/>
            </a:pPr>
            <a:r>
              <a:rPr lang="en-IN" b="1" dirty="0" err="1">
                <a:solidFill>
                  <a:schemeClr val="tx1"/>
                </a:solidFill>
                <a:latin typeface="Courier New" pitchFamily="49" charset="0"/>
              </a:rPr>
              <a:t>System.out.println</a:t>
            </a:r>
            <a:r>
              <a:rPr lang="en-IN" b="1" dirty="0">
                <a:solidFill>
                  <a:schemeClr val="tx1"/>
                </a:solidFill>
                <a:latin typeface="Courier New" pitchFamily="49" charset="0"/>
              </a:rPr>
              <a:t>(b);</a:t>
            </a:r>
          </a:p>
          <a:p>
            <a:pPr>
              <a:lnSpc>
                <a:spcPct val="100000"/>
              </a:lnSpc>
              <a:buFontTx/>
              <a:buNone/>
            </a:pPr>
            <a:r>
              <a:rPr lang="en-IN" b="1" dirty="0">
                <a:solidFill>
                  <a:schemeClr val="tx1"/>
                </a:solidFill>
                <a:latin typeface="Courier New" pitchFamily="49" charset="0"/>
              </a:rPr>
              <a:t>}catch(</a:t>
            </a:r>
            <a:r>
              <a:rPr lang="en-IN" b="1" dirty="0" err="1">
                <a:solidFill>
                  <a:schemeClr val="tx1"/>
                </a:solidFill>
                <a:latin typeface="Courier New" pitchFamily="49" charset="0"/>
              </a:rPr>
              <a:t>IOException</a:t>
            </a:r>
            <a:r>
              <a:rPr lang="en-IN" b="1" dirty="0">
                <a:solidFill>
                  <a:schemeClr val="tx1"/>
                </a:solidFill>
                <a:latin typeface="Courier New" pitchFamily="49" charset="0"/>
              </a:rPr>
              <a:t> e){ }</a:t>
            </a:r>
          </a:p>
          <a:p>
            <a:pPr>
              <a:lnSpc>
                <a:spcPct val="100000"/>
              </a:lnSpc>
              <a:buFontTx/>
              <a:buNone/>
            </a:pPr>
            <a:r>
              <a:rPr lang="en-IN" b="1" dirty="0">
                <a:solidFill>
                  <a:schemeClr val="tx1"/>
                </a:solidFill>
                <a:latin typeface="Courier New" pitchFamily="49" charset="0"/>
              </a:rPr>
              <a:t>}}</a:t>
            </a:r>
          </a:p>
        </p:txBody>
      </p:sp>
      <p:sp>
        <p:nvSpPr>
          <p:cNvPr id="6" name="TextBox 4"/>
          <p:cNvSpPr txBox="1"/>
          <p:nvPr/>
        </p:nvSpPr>
        <p:spPr>
          <a:xfrm>
            <a:off x="2209800" y="1638300"/>
            <a:ext cx="8001000" cy="646331"/>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i="1" dirty="0"/>
              <a:t>Creates a new file named </a:t>
            </a:r>
            <a:r>
              <a:rPr lang="en-IN" b="1" i="1" dirty="0">
                <a:latin typeface="Courier New" pitchFamily="49" charset="0"/>
              </a:rPr>
              <a:t>newFile.txt</a:t>
            </a:r>
            <a:r>
              <a:rPr lang="en-IN" i="1" dirty="0"/>
              <a:t>. If file exists then it deletes the file and creates a new one</a:t>
            </a:r>
            <a:r>
              <a:rPr lang="en-US" i="1" dirty="0"/>
              <a:t> </a:t>
            </a:r>
          </a:p>
        </p:txBody>
      </p:sp>
    </p:spTree>
    <p:extLst>
      <p:ext uri="{BB962C8B-B14F-4D97-AF65-F5344CB8AC3E}">
        <p14:creationId xmlns:p14="http://schemas.microsoft.com/office/powerpoint/2010/main" val="2405222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4" name="Title 1"/>
          <p:cNvSpPr>
            <a:spLocks noGrp="1"/>
          </p:cNvSpPr>
          <p:nvPr/>
        </p:nvSpPr>
        <p:spPr bwMode="auto">
          <a:xfrm>
            <a:off x="2057400" y="381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r>
              <a:rPr lang="en-US" sz="4000" dirty="0">
                <a:solidFill>
                  <a:schemeClr val="tx1"/>
                </a:solidFill>
              </a:rPr>
              <a:t>What are streams</a:t>
            </a:r>
          </a:p>
        </p:txBody>
      </p:sp>
      <p:sp>
        <p:nvSpPr>
          <p:cNvPr id="5" name="Content Placeholder 2"/>
          <p:cNvSpPr>
            <a:spLocks noGrp="1"/>
          </p:cNvSpPr>
          <p:nvPr/>
        </p:nvSpPr>
        <p:spPr bwMode="auto">
          <a:xfrm>
            <a:off x="1752600" y="1181100"/>
            <a:ext cx="8686800" cy="5638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a:solidFill>
                  <a:schemeClr val="tx1"/>
                </a:solidFill>
              </a:rPr>
              <a:t>An IO stream is an abstract term for any type of input or output device.</a:t>
            </a:r>
          </a:p>
          <a:p>
            <a:r>
              <a:rPr lang="en-US" dirty="0">
                <a:solidFill>
                  <a:schemeClr val="tx1"/>
                </a:solidFill>
              </a:rPr>
              <a:t>There are 2 types of stream</a:t>
            </a:r>
          </a:p>
          <a:p>
            <a:pPr lvl="1"/>
            <a:r>
              <a:rPr lang="en-US" sz="2000" dirty="0">
                <a:solidFill>
                  <a:schemeClr val="tx1"/>
                </a:solidFill>
                <a:ea typeface="+mn-ea"/>
                <a:cs typeface="+mn-cs"/>
              </a:rPr>
              <a:t>Input stream to read data from a source. </a:t>
            </a:r>
            <a:r>
              <a:rPr lang="en-US" sz="2000" dirty="0">
                <a:solidFill>
                  <a:schemeClr val="tx1"/>
                </a:solidFill>
              </a:rPr>
              <a:t>An input stream may be files, keyboard, console, other programs, a network, or  an array!</a:t>
            </a:r>
          </a:p>
          <a:p>
            <a:pPr lvl="1"/>
            <a:r>
              <a:rPr lang="en-US" sz="2000" dirty="0">
                <a:solidFill>
                  <a:schemeClr val="tx1"/>
                </a:solidFill>
                <a:ea typeface="+mn-ea"/>
                <a:cs typeface="+mn-cs"/>
              </a:rPr>
              <a:t>Output stream </a:t>
            </a:r>
            <a:r>
              <a:rPr lang="en-US" sz="2000" dirty="0">
                <a:solidFill>
                  <a:schemeClr val="tx1"/>
                </a:solidFill>
              </a:rPr>
              <a:t>to read data into a destination. An output stream may be disk files, monitor, a network, other programs, or  an array</a:t>
            </a:r>
          </a:p>
          <a:p>
            <a:r>
              <a:rPr lang="en-US" dirty="0">
                <a:solidFill>
                  <a:schemeClr val="tx1"/>
                </a:solidFill>
              </a:rPr>
              <a:t>Fundamentally stream may be </a:t>
            </a:r>
          </a:p>
          <a:p>
            <a:pPr lvl="1">
              <a:lnSpc>
                <a:spcPct val="100000"/>
              </a:lnSpc>
            </a:pPr>
            <a:r>
              <a:rPr lang="en-US" sz="2000" dirty="0">
                <a:solidFill>
                  <a:schemeClr val="tx1"/>
                </a:solidFill>
                <a:ea typeface="+mn-ea"/>
                <a:cs typeface="+mn-cs"/>
              </a:rPr>
              <a:t>Byte stream : data read or written is in the form of byte</a:t>
            </a:r>
          </a:p>
          <a:p>
            <a:pPr lvl="1">
              <a:lnSpc>
                <a:spcPct val="100000"/>
              </a:lnSpc>
              <a:buNone/>
            </a:pPr>
            <a:r>
              <a:rPr lang="en-US" sz="2000" dirty="0">
                <a:solidFill>
                  <a:schemeClr val="tx1"/>
                </a:solidFill>
                <a:ea typeface="+mn-ea"/>
                <a:cs typeface="+mn-cs"/>
              </a:rPr>
              <a:t>	or</a:t>
            </a:r>
          </a:p>
          <a:p>
            <a:pPr lvl="1"/>
            <a:r>
              <a:rPr lang="en-US" sz="2000" dirty="0">
                <a:solidFill>
                  <a:schemeClr val="tx1"/>
                </a:solidFill>
                <a:ea typeface="+mn-ea"/>
                <a:cs typeface="+mn-cs"/>
              </a:rPr>
              <a:t>Character stream:</a:t>
            </a:r>
            <a:r>
              <a:rPr lang="en-US" sz="2000" dirty="0">
                <a:solidFill>
                  <a:schemeClr val="tx1"/>
                </a:solidFill>
              </a:rPr>
              <a:t> data read or written is in the form of character</a:t>
            </a:r>
          </a:p>
          <a:p>
            <a:r>
              <a:rPr lang="en-US" dirty="0">
                <a:solidFill>
                  <a:schemeClr val="tx1"/>
                </a:solidFill>
              </a:rPr>
              <a:t>Stream is a sequence of data</a:t>
            </a:r>
          </a:p>
        </p:txBody>
      </p:sp>
    </p:spTree>
    <p:extLst>
      <p:ext uri="{BB962C8B-B14F-4D97-AF65-F5344CB8AC3E}">
        <p14:creationId xmlns:p14="http://schemas.microsoft.com/office/powerpoint/2010/main" val="355234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rot="20096469">
            <a:off x="2315293" y="2623147"/>
            <a:ext cx="8499850" cy="1631216"/>
          </a:xfrm>
          <a:prstGeom prst="rect">
            <a:avLst/>
          </a:prstGeom>
          <a:noFill/>
        </p:spPr>
        <p:txBody>
          <a:bodyPr wrap="square" rtlCol="0" anchor="ctr">
            <a:spAutoFit/>
          </a:bodyPr>
          <a:lstStyle/>
          <a:p>
            <a:r>
              <a:rPr lang="en-US" sz="10000" dirty="0">
                <a:solidFill>
                  <a:schemeClr val="bg1">
                    <a:lumMod val="85000"/>
                  </a:schemeClr>
                </a:solidFill>
                <a:latin typeface="Arial" panose="020B0604020202020204" pitchFamily="34" charset="0"/>
                <a:cs typeface="Arial" panose="020B0604020202020204" pitchFamily="34" charset="0"/>
              </a:rPr>
              <a:t>Sujata Batra</a:t>
            </a:r>
          </a:p>
        </p:txBody>
      </p:sp>
      <p:sp>
        <p:nvSpPr>
          <p:cNvPr id="4" name="Title 1"/>
          <p:cNvSpPr>
            <a:spLocks noGrp="1"/>
          </p:cNvSpPr>
          <p:nvPr/>
        </p:nvSpPr>
        <p:spPr bwMode="auto">
          <a:xfrm>
            <a:off x="1981200" y="762000"/>
            <a:ext cx="82296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a:lstStyle>
          <a:p>
            <a:r>
              <a:rPr lang="en-US" sz="4000" dirty="0">
                <a:solidFill>
                  <a:schemeClr val="tx1"/>
                </a:solidFill>
              </a:rPr>
              <a:t>Stream types in Java</a:t>
            </a:r>
            <a:endParaRPr lang="en-IN" sz="4000" dirty="0">
              <a:solidFill>
                <a:schemeClr val="tx1"/>
              </a:solidFill>
            </a:endParaRPr>
          </a:p>
        </p:txBody>
      </p:sp>
      <p:sp>
        <p:nvSpPr>
          <p:cNvPr id="5" name="Content Placeholder 2"/>
          <p:cNvSpPr>
            <a:spLocks noGrp="1"/>
          </p:cNvSpPr>
          <p:nvPr/>
        </p:nvSpPr>
        <p:spPr bwMode="auto">
          <a:xfrm>
            <a:off x="1981200" y="1905000"/>
            <a:ext cx="8153400" cy="419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40000"/>
              </a:lnSpc>
              <a:spcBef>
                <a:spcPct val="20000"/>
              </a:spcBef>
              <a:spcAft>
                <a:spcPct val="0"/>
              </a:spcAft>
              <a:buClr>
                <a:schemeClr val="accent2"/>
              </a:buClr>
              <a:buFont typeface="Wingdings" pitchFamily="2" charset="2"/>
              <a:buChar char="§"/>
              <a:defRPr sz="2000">
                <a:solidFill>
                  <a:srgbClr val="5F5F5F"/>
                </a:solidFill>
                <a:latin typeface="+mn-lt"/>
                <a:ea typeface="+mn-ea"/>
                <a:cs typeface="+mn-cs"/>
              </a:defRPr>
            </a:lvl1pPr>
            <a:lvl2pPr marL="742950" indent="-285750" algn="l" rtl="0" eaLnBrk="0" fontAlgn="base" hangingPunct="0">
              <a:lnSpc>
                <a:spcPct val="140000"/>
              </a:lnSpc>
              <a:spcBef>
                <a:spcPct val="20000"/>
              </a:spcBef>
              <a:spcAft>
                <a:spcPct val="0"/>
              </a:spcAft>
              <a:buClr>
                <a:schemeClr val="accent2"/>
              </a:buClr>
              <a:buFont typeface="Wingdings" pitchFamily="2" charset="2"/>
              <a:buChar char="§"/>
              <a:defRPr sz="2800">
                <a:solidFill>
                  <a:srgbClr val="5F5F5F"/>
                </a:solidFill>
                <a:latin typeface="+mn-lt"/>
              </a:defRPr>
            </a:lvl2pPr>
            <a:lvl3pPr marL="1143000" indent="-228600" algn="l" rtl="0" eaLnBrk="0" fontAlgn="base" hangingPunct="0">
              <a:lnSpc>
                <a:spcPct val="140000"/>
              </a:lnSpc>
              <a:spcBef>
                <a:spcPct val="20000"/>
              </a:spcBef>
              <a:spcAft>
                <a:spcPct val="0"/>
              </a:spcAft>
              <a:buClr>
                <a:schemeClr val="accent2"/>
              </a:buClr>
              <a:buFont typeface="Wingdings" pitchFamily="2" charset="2"/>
              <a:buChar char="§"/>
              <a:defRPr sz="1600">
                <a:solidFill>
                  <a:srgbClr val="5F5F5F"/>
                </a:solidFill>
                <a:latin typeface="+mn-lt"/>
              </a:defRPr>
            </a:lvl3pPr>
            <a:lvl4pPr marL="16002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4pPr>
            <a:lvl5pPr marL="2057400" indent="-228600" algn="l" rtl="0" eaLnBrk="0" fontAlgn="base" hangingPunct="0">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5pPr>
            <a:lvl6pPr marL="25146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6pPr>
            <a:lvl7pPr marL="29718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7pPr>
            <a:lvl8pPr marL="34290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8pPr>
            <a:lvl9pPr marL="3886200" indent="-228600" algn="l" rtl="0" fontAlgn="base">
              <a:lnSpc>
                <a:spcPct val="140000"/>
              </a:lnSpc>
              <a:spcBef>
                <a:spcPct val="20000"/>
              </a:spcBef>
              <a:spcAft>
                <a:spcPct val="0"/>
              </a:spcAft>
              <a:buClr>
                <a:schemeClr val="accent2"/>
              </a:buClr>
              <a:buFont typeface="Wingdings" pitchFamily="2" charset="2"/>
              <a:buChar char="§"/>
              <a:defRPr sz="1400">
                <a:solidFill>
                  <a:srgbClr val="5F5F5F"/>
                </a:solidFill>
                <a:latin typeface="+mn-lt"/>
              </a:defRPr>
            </a:lvl9pPr>
          </a:lstStyle>
          <a:p>
            <a:r>
              <a:rPr lang="en-US" dirty="0">
                <a:solidFill>
                  <a:schemeClr val="tx1"/>
                </a:solidFill>
              </a:rPr>
              <a:t>Character stream</a:t>
            </a:r>
          </a:p>
          <a:p>
            <a:pPr lvl="1"/>
            <a:r>
              <a:rPr lang="en-US" sz="2000" dirty="0">
                <a:solidFill>
                  <a:schemeClr val="tx1"/>
                </a:solidFill>
              </a:rPr>
              <a:t>Character stream writer classes</a:t>
            </a:r>
          </a:p>
          <a:p>
            <a:pPr lvl="1"/>
            <a:r>
              <a:rPr lang="en-US" sz="2000" dirty="0">
                <a:solidFill>
                  <a:schemeClr val="tx1"/>
                </a:solidFill>
              </a:rPr>
              <a:t>Character stream reader classes</a:t>
            </a:r>
          </a:p>
          <a:p>
            <a:pPr lvl="1">
              <a:buFontTx/>
              <a:buNone/>
            </a:pPr>
            <a:endParaRPr lang="en-US" sz="2000" dirty="0">
              <a:solidFill>
                <a:schemeClr val="tx1"/>
              </a:solidFill>
            </a:endParaRPr>
          </a:p>
          <a:p>
            <a:r>
              <a:rPr lang="en-US" dirty="0">
                <a:solidFill>
                  <a:schemeClr val="tx1"/>
                </a:solidFill>
              </a:rPr>
              <a:t>Byte stream</a:t>
            </a:r>
          </a:p>
          <a:p>
            <a:pPr lvl="1"/>
            <a:r>
              <a:rPr lang="en-US" sz="2000" dirty="0">
                <a:solidFill>
                  <a:schemeClr val="tx1"/>
                </a:solidFill>
              </a:rPr>
              <a:t>Byte stream writer classes</a:t>
            </a:r>
          </a:p>
          <a:p>
            <a:pPr lvl="1"/>
            <a:r>
              <a:rPr lang="en-US" sz="2000" dirty="0">
                <a:solidFill>
                  <a:schemeClr val="tx1"/>
                </a:solidFill>
              </a:rPr>
              <a:t>Byte stream reader classes</a:t>
            </a:r>
          </a:p>
          <a:p>
            <a:pPr lvl="1"/>
            <a:r>
              <a:rPr lang="en-US" sz="2000" dirty="0">
                <a:solidFill>
                  <a:srgbClr val="C00000"/>
                </a:solidFill>
              </a:rPr>
              <a:t>Supports Serialization</a:t>
            </a:r>
          </a:p>
          <a:p>
            <a:endParaRPr lang="en-IN" dirty="0">
              <a:solidFill>
                <a:schemeClr val="tx1"/>
              </a:solidFill>
            </a:endParaRPr>
          </a:p>
        </p:txBody>
      </p:sp>
    </p:spTree>
    <p:extLst>
      <p:ext uri="{BB962C8B-B14F-4D97-AF65-F5344CB8AC3E}">
        <p14:creationId xmlns:p14="http://schemas.microsoft.com/office/powerpoint/2010/main" val="7157668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376</TotalTime>
  <Words>2492</Words>
  <Application>Microsoft Office PowerPoint</Application>
  <PresentationFormat>Widescreen</PresentationFormat>
  <Paragraphs>471</Paragraphs>
  <Slides>39</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Batang</vt:lpstr>
      <vt:lpstr>굴림</vt:lpstr>
      <vt:lpstr>Arial</vt:lpstr>
      <vt:lpstr>Arial Unicode MS</vt:lpstr>
      <vt:lpstr>Calibri</vt:lpstr>
      <vt:lpstr>Century Gothic</vt:lpstr>
      <vt:lpstr>Courier New</vt:lpstr>
      <vt:lpstr>Times New Roman</vt:lpstr>
      <vt:lpstr>Trebuchet MS</vt:lpstr>
      <vt:lpstr>Wingdings</vt:lpstr>
      <vt:lpstr>Wingdings 3</vt:lpstr>
      <vt:lpstr>Facet</vt:lpstr>
      <vt:lpstr>   Files &amp; IO</vt:lpstr>
      <vt:lpstr>Overview</vt:lpstr>
      <vt:lpstr>File Classes</vt:lpstr>
      <vt:lpstr>File Class</vt:lpstr>
      <vt:lpstr>File Class (Contd.)</vt:lpstr>
      <vt:lpstr>File Class (Contd.)</vt:lpstr>
      <vt:lpstr>PowerPoint Presentation</vt:lpstr>
      <vt:lpstr>PowerPoint Presentation</vt:lpstr>
      <vt:lpstr>PowerPoint Presentation</vt:lpstr>
      <vt:lpstr>Character stream</vt:lpstr>
      <vt:lpstr>PowerPoint Presentation</vt:lpstr>
      <vt:lpstr>Writer</vt:lpstr>
      <vt:lpstr>FileWriter</vt:lpstr>
      <vt:lpstr>Hierarchy of character stream reader</vt:lpstr>
      <vt:lpstr>Reader</vt:lpstr>
      <vt:lpstr>PowerPoint Presentation</vt:lpstr>
      <vt:lpstr>FileReader</vt:lpstr>
      <vt:lpstr>Hierarchy of byte stream</vt:lpstr>
      <vt:lpstr>PowerPoint Presentation</vt:lpstr>
      <vt:lpstr>Example: using byte stream</vt:lpstr>
      <vt:lpstr>PowerPoint Presentation</vt:lpstr>
      <vt:lpstr>DataInputStream and DataOutputStream</vt:lpstr>
      <vt:lpstr>PowerPoint Presentation</vt:lpstr>
      <vt:lpstr>Example: using DataInputStream and DataOutputStream</vt:lpstr>
      <vt:lpstr>Serialization</vt:lpstr>
      <vt:lpstr>Serializing</vt:lpstr>
      <vt:lpstr>To use serialization</vt:lpstr>
      <vt:lpstr>To use serialization</vt:lpstr>
      <vt:lpstr>Process of Serialization and Deserialization</vt:lpstr>
      <vt:lpstr>Serialization</vt:lpstr>
      <vt:lpstr>DeSerialization</vt:lpstr>
      <vt:lpstr>What if the serialized object has a reference to another object</vt:lpstr>
      <vt:lpstr>Inheritance in Java Serialization</vt:lpstr>
      <vt:lpstr>Control the java serialize versioning</vt:lpstr>
      <vt:lpstr>Cloning</vt:lpstr>
      <vt:lpstr>A clone object should follow basic characteristics</vt:lpstr>
      <vt:lpstr>Java infrastructure for cloning</vt:lpstr>
      <vt:lpstr>Shallow Cloning</vt:lpstr>
      <vt:lpstr>Deep cloning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Files &amp; IO</dc:title>
  <dc:creator>Sujata Batra</dc:creator>
  <cp:lastModifiedBy>Sujata Batra</cp:lastModifiedBy>
  <cp:revision>48</cp:revision>
  <dcterms:created xsi:type="dcterms:W3CDTF">2016-09-09T16:17:25Z</dcterms:created>
  <dcterms:modified xsi:type="dcterms:W3CDTF">2016-09-12T03:59:59Z</dcterms:modified>
</cp:coreProperties>
</file>