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59" r:id="rId7"/>
    <p:sldId id="263" r:id="rId8"/>
    <p:sldId id="264" r:id="rId9"/>
    <p:sldId id="265" r:id="rId10"/>
    <p:sldId id="262"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5/13/2024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5/13/2024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5/13/2024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5/13/2024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1C1E4-7B27-FB33-D791-259D44BE025F}"/>
              </a:ext>
            </a:extLst>
          </p:cNvPr>
          <p:cNvSpPr>
            <a:spLocks noGrp="1"/>
          </p:cNvSpPr>
          <p:nvPr>
            <p:ph type="ctrTitle"/>
          </p:nvPr>
        </p:nvSpPr>
        <p:spPr/>
        <p:txBody>
          <a:bodyPr/>
          <a:lstStyle/>
          <a:p>
            <a:r>
              <a:rPr lang="en-US" dirty="0" err="1"/>
              <a:t>Inr</a:t>
            </a:r>
            <a:r>
              <a:rPr lang="en-US" dirty="0"/>
              <a:t>/</a:t>
            </a:r>
            <a:r>
              <a:rPr lang="en-US" dirty="0" err="1"/>
              <a:t>usd</a:t>
            </a:r>
            <a:r>
              <a:rPr lang="en-US" dirty="0"/>
              <a:t> exchange rate prediction</a:t>
            </a:r>
            <a:endParaRPr lang="en-IN" dirty="0"/>
          </a:p>
        </p:txBody>
      </p:sp>
      <p:sp>
        <p:nvSpPr>
          <p:cNvPr id="3" name="Subtitle 2">
            <a:extLst>
              <a:ext uri="{FF2B5EF4-FFF2-40B4-BE49-F238E27FC236}">
                <a16:creationId xmlns:a16="http://schemas.microsoft.com/office/drawing/2014/main" id="{C422601D-C605-6ECD-18F9-9DDEDDE94FC7}"/>
              </a:ext>
            </a:extLst>
          </p:cNvPr>
          <p:cNvSpPr>
            <a:spLocks noGrp="1"/>
          </p:cNvSpPr>
          <p:nvPr>
            <p:ph type="subTitle" idx="1"/>
          </p:nvPr>
        </p:nvSpPr>
        <p:spPr/>
        <p:txBody>
          <a:bodyPr/>
          <a:lstStyle/>
          <a:p>
            <a:r>
              <a:rPr lang="en-US" dirty="0"/>
              <a:t>SML Project</a:t>
            </a:r>
            <a:br>
              <a:rPr lang="en-US" dirty="0"/>
            </a:br>
            <a:br>
              <a:rPr lang="en-US" dirty="0"/>
            </a:br>
            <a:r>
              <a:rPr lang="en-US" dirty="0"/>
              <a:t>Group: Harshit Gautam (202208)</a:t>
            </a:r>
            <a:br>
              <a:rPr lang="en-US" dirty="0"/>
            </a:br>
            <a:r>
              <a:rPr lang="en-US" dirty="0"/>
              <a:t>Shubham (2022488)</a:t>
            </a:r>
            <a:endParaRPr lang="en-IN" dirty="0"/>
          </a:p>
        </p:txBody>
      </p:sp>
    </p:spTree>
    <p:extLst>
      <p:ext uri="{BB962C8B-B14F-4D97-AF65-F5344CB8AC3E}">
        <p14:creationId xmlns:p14="http://schemas.microsoft.com/office/powerpoint/2010/main" val="725221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FA84-7F08-F1BF-E715-898AB258AA03}"/>
              </a:ext>
            </a:extLst>
          </p:cNvPr>
          <p:cNvSpPr>
            <a:spLocks noGrp="1"/>
          </p:cNvSpPr>
          <p:nvPr>
            <p:ph type="title"/>
          </p:nvPr>
        </p:nvSpPr>
        <p:spPr/>
        <p:txBody>
          <a:bodyPr/>
          <a:lstStyle/>
          <a:p>
            <a:r>
              <a:rPr lang="en-US" dirty="0"/>
              <a:t>Predictions</a:t>
            </a:r>
            <a:endParaRPr lang="en-IN" dirty="0"/>
          </a:p>
        </p:txBody>
      </p:sp>
      <p:pic>
        <p:nvPicPr>
          <p:cNvPr id="5" name="Content Placeholder 4">
            <a:extLst>
              <a:ext uri="{FF2B5EF4-FFF2-40B4-BE49-F238E27FC236}">
                <a16:creationId xmlns:a16="http://schemas.microsoft.com/office/drawing/2014/main" id="{AF844FDF-9D6B-ED98-36A3-415D39C1E635}"/>
              </a:ext>
            </a:extLst>
          </p:cNvPr>
          <p:cNvPicPr>
            <a:picLocks noGrp="1" noChangeAspect="1"/>
          </p:cNvPicPr>
          <p:nvPr>
            <p:ph idx="1"/>
          </p:nvPr>
        </p:nvPicPr>
        <p:blipFill>
          <a:blip r:embed="rId2"/>
          <a:stretch>
            <a:fillRect/>
          </a:stretch>
        </p:blipFill>
        <p:spPr>
          <a:xfrm>
            <a:off x="1941799" y="2286000"/>
            <a:ext cx="7884540" cy="4022725"/>
          </a:xfrm>
        </p:spPr>
      </p:pic>
    </p:spTree>
    <p:extLst>
      <p:ext uri="{BB962C8B-B14F-4D97-AF65-F5344CB8AC3E}">
        <p14:creationId xmlns:p14="http://schemas.microsoft.com/office/powerpoint/2010/main" val="3811550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FF11E-A7C1-E9D1-C1BC-78B73E7B6088}"/>
              </a:ext>
            </a:extLst>
          </p:cNvPr>
          <p:cNvSpPr>
            <a:spLocks noGrp="1"/>
          </p:cNvSpPr>
          <p:nvPr>
            <p:ph type="title"/>
          </p:nvPr>
        </p:nvSpPr>
        <p:spPr/>
        <p:txBody>
          <a:bodyPr/>
          <a:lstStyle/>
          <a:p>
            <a:r>
              <a:rPr lang="en-US" dirty="0"/>
              <a:t>2. Ridge regression</a:t>
            </a:r>
            <a:endParaRPr lang="en-IN" dirty="0"/>
          </a:p>
        </p:txBody>
      </p:sp>
      <p:sp>
        <p:nvSpPr>
          <p:cNvPr id="3" name="Content Placeholder 2">
            <a:extLst>
              <a:ext uri="{FF2B5EF4-FFF2-40B4-BE49-F238E27FC236}">
                <a16:creationId xmlns:a16="http://schemas.microsoft.com/office/drawing/2014/main" id="{CC33EE53-65E7-9A1C-4BBC-88DE6BEF4A93}"/>
              </a:ext>
            </a:extLst>
          </p:cNvPr>
          <p:cNvSpPr>
            <a:spLocks noGrp="1"/>
          </p:cNvSpPr>
          <p:nvPr>
            <p:ph idx="1"/>
          </p:nvPr>
        </p:nvSpPr>
        <p:spPr/>
        <p:txBody>
          <a:bodyPr/>
          <a:lstStyle/>
          <a:p>
            <a:r>
              <a:rPr lang="en-US" b="0" i="0" dirty="0">
                <a:solidFill>
                  <a:srgbClr val="0D0D0D"/>
                </a:solidFill>
                <a:effectLst/>
                <a:highlight>
                  <a:srgbClr val="FFFFFF"/>
                </a:highlight>
                <a:latin typeface="Söhne"/>
              </a:rPr>
              <a:t>Ridge Regression is an extension of linear regression used to mitigate multicollinearity and overfitting. It introduces a regularization term to the cost function, penalizing large coefficients. This regularization helps stabilize the model and improves generalization, making it suitable for datasets with many features or correlated predictors. In our project, Ridge Regression is employed as a predictive tool for forecasting the INR/USD exchange rate based on historical data. Through preprocessing, training, and accuracy evaluation, we aim to showcase its efficacy in producing robust predictions while addressing common regression challenges.</a:t>
            </a:r>
            <a:endParaRPr lang="en-IN" dirty="0"/>
          </a:p>
        </p:txBody>
      </p:sp>
    </p:spTree>
    <p:extLst>
      <p:ext uri="{BB962C8B-B14F-4D97-AF65-F5344CB8AC3E}">
        <p14:creationId xmlns:p14="http://schemas.microsoft.com/office/powerpoint/2010/main" val="1384333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441A-E296-7D5B-D1BB-834162871413}"/>
              </a:ext>
            </a:extLst>
          </p:cNvPr>
          <p:cNvSpPr>
            <a:spLocks noGrp="1"/>
          </p:cNvSpPr>
          <p:nvPr>
            <p:ph type="title"/>
          </p:nvPr>
        </p:nvSpPr>
        <p:spPr/>
        <p:txBody>
          <a:bodyPr/>
          <a:lstStyle/>
          <a:p>
            <a:r>
              <a:rPr lang="en-IN" dirty="0"/>
              <a:t>Preprocessing:</a:t>
            </a:r>
          </a:p>
        </p:txBody>
      </p:sp>
      <p:sp>
        <p:nvSpPr>
          <p:cNvPr id="3" name="Content Placeholder 2">
            <a:extLst>
              <a:ext uri="{FF2B5EF4-FFF2-40B4-BE49-F238E27FC236}">
                <a16:creationId xmlns:a16="http://schemas.microsoft.com/office/drawing/2014/main" id="{1C2C0FEC-172B-5F44-C27F-71FC72316E5C}"/>
              </a:ext>
            </a:extLst>
          </p:cNvPr>
          <p:cNvSpPr>
            <a:spLocks noGrp="1"/>
          </p:cNvSpPr>
          <p:nvPr>
            <p:ph idx="1"/>
          </p:nvPr>
        </p:nvSpPr>
        <p:spPr/>
        <p:txBody>
          <a:bodyPr/>
          <a:lstStyle/>
          <a:p>
            <a:r>
              <a:rPr lang="en-US" dirty="0"/>
              <a:t>Data Loading: Similar to Linear Regression, we start by loading the dataset containing historical INR/USD exchange rate data from a CSV file.</a:t>
            </a:r>
          </a:p>
          <a:p>
            <a:r>
              <a:rPr lang="en-US" dirty="0"/>
              <a:t>Data Cleaning: We perform data cleaning by removing any missing values (</a:t>
            </a:r>
            <a:r>
              <a:rPr lang="en-US" dirty="0" err="1"/>
              <a:t>NaN</a:t>
            </a:r>
            <a:r>
              <a:rPr lang="en-US" dirty="0"/>
              <a:t>) from the dataset using the </a:t>
            </a:r>
            <a:r>
              <a:rPr lang="en-US" dirty="0" err="1"/>
              <a:t>dropna</a:t>
            </a:r>
            <a:r>
              <a:rPr lang="en-US" dirty="0"/>
              <a:t>() function.</a:t>
            </a:r>
          </a:p>
          <a:p>
            <a:r>
              <a:rPr lang="en-US" dirty="0"/>
              <a:t>Data Type Conversion: The 'Date' column is converted to datetime format using the </a:t>
            </a:r>
            <a:r>
              <a:rPr lang="en-US" dirty="0" err="1"/>
              <a:t>astype</a:t>
            </a:r>
            <a:r>
              <a:rPr lang="en-US" dirty="0"/>
              <a:t>() function to facilitate time-based analysis.</a:t>
            </a:r>
          </a:p>
          <a:p>
            <a:r>
              <a:rPr lang="en-US" dirty="0"/>
              <a:t>Visualization: Before training the model, we visualize the historical close price trends to gain insights into the data's behavior over time. This visualization aids in identifying patterns and trends, essential for model training.</a:t>
            </a:r>
            <a:endParaRPr lang="en-IN" dirty="0"/>
          </a:p>
        </p:txBody>
      </p:sp>
    </p:spTree>
    <p:extLst>
      <p:ext uri="{BB962C8B-B14F-4D97-AF65-F5344CB8AC3E}">
        <p14:creationId xmlns:p14="http://schemas.microsoft.com/office/powerpoint/2010/main" val="458800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6544F-5A09-01A6-F579-5F48CA5758BB}"/>
              </a:ext>
            </a:extLst>
          </p:cNvPr>
          <p:cNvSpPr>
            <a:spLocks noGrp="1"/>
          </p:cNvSpPr>
          <p:nvPr>
            <p:ph type="title"/>
          </p:nvPr>
        </p:nvSpPr>
        <p:spPr/>
        <p:txBody>
          <a:bodyPr/>
          <a:lstStyle/>
          <a:p>
            <a:r>
              <a:rPr lang="en-IN" dirty="0"/>
              <a:t>Model Training and Prediction:</a:t>
            </a:r>
          </a:p>
        </p:txBody>
      </p:sp>
      <p:sp>
        <p:nvSpPr>
          <p:cNvPr id="3" name="Content Placeholder 2">
            <a:extLst>
              <a:ext uri="{FF2B5EF4-FFF2-40B4-BE49-F238E27FC236}">
                <a16:creationId xmlns:a16="http://schemas.microsoft.com/office/drawing/2014/main" id="{A5597C28-A8D0-52AF-90CE-3B062F1A7434}"/>
              </a:ext>
            </a:extLst>
          </p:cNvPr>
          <p:cNvSpPr>
            <a:spLocks noGrp="1"/>
          </p:cNvSpPr>
          <p:nvPr>
            <p:ph idx="1"/>
          </p:nvPr>
        </p:nvSpPr>
        <p:spPr/>
        <p:txBody>
          <a:bodyPr>
            <a:normAutofit fontScale="92500" lnSpcReduction="10000"/>
          </a:bodyPr>
          <a:lstStyle/>
          <a:p>
            <a:r>
              <a:rPr lang="en-US" dirty="0"/>
              <a:t>Feature Selection: For the Ridge Regression model, we consider only the 'Close' price as the feature. This feature is extracted and stored in the '</a:t>
            </a:r>
            <a:r>
              <a:rPr lang="en-US" dirty="0" err="1"/>
              <a:t>df</a:t>
            </a:r>
            <a:r>
              <a:rPr lang="en-US" dirty="0"/>
              <a:t>' </a:t>
            </a:r>
            <a:r>
              <a:rPr lang="en-US" dirty="0" err="1"/>
              <a:t>DataFrame</a:t>
            </a:r>
            <a:r>
              <a:rPr lang="en-US" dirty="0"/>
              <a:t>.</a:t>
            </a:r>
          </a:p>
          <a:p>
            <a:r>
              <a:rPr lang="en-US" dirty="0"/>
              <a:t>Data Scaling: To normalize the data and bring all features to the same scale, we employ Min-Max scaling using the </a:t>
            </a:r>
            <a:r>
              <a:rPr lang="en-US" dirty="0" err="1"/>
              <a:t>MinMaxScaler</a:t>
            </a:r>
            <a:r>
              <a:rPr lang="en-US" dirty="0"/>
              <a:t> from </a:t>
            </a:r>
            <a:r>
              <a:rPr lang="en-US" dirty="0" err="1"/>
              <a:t>sklearn</a:t>
            </a:r>
            <a:r>
              <a:rPr lang="en-US" dirty="0"/>
              <a:t>, similar to Linear Regression.</a:t>
            </a:r>
          </a:p>
          <a:p>
            <a:r>
              <a:rPr lang="en-US" dirty="0"/>
              <a:t>Data Segmentation: We split the dataset into training and testing sets. Approximately 80% of the data is used for training (</a:t>
            </a:r>
            <a:r>
              <a:rPr lang="en-US" dirty="0" err="1"/>
              <a:t>train_size</a:t>
            </a:r>
            <a:r>
              <a:rPr lang="en-US" dirty="0"/>
              <a:t>), while the remaining 20% is reserved for testing.</a:t>
            </a:r>
          </a:p>
          <a:p>
            <a:r>
              <a:rPr lang="en-US" dirty="0"/>
              <a:t>Model Training: The Ridge Regression model is instantiated and trained using the training data. We fit the model to the training features (</a:t>
            </a:r>
            <a:r>
              <a:rPr lang="en-US" dirty="0" err="1"/>
              <a:t>x_train</a:t>
            </a:r>
            <a:r>
              <a:rPr lang="en-US" dirty="0"/>
              <a:t>) and target labels (</a:t>
            </a:r>
            <a:r>
              <a:rPr lang="en-US" dirty="0" err="1"/>
              <a:t>y_train</a:t>
            </a:r>
            <a:r>
              <a:rPr lang="en-US" dirty="0"/>
              <a:t>) using the fit() function.</a:t>
            </a:r>
          </a:p>
          <a:p>
            <a:r>
              <a:rPr lang="en-US" dirty="0"/>
              <a:t>Prediction: Once trained, the model is used to predict the close prices for the test data (</a:t>
            </a:r>
            <a:r>
              <a:rPr lang="en-US" dirty="0" err="1"/>
              <a:t>x_test</a:t>
            </a:r>
            <a:r>
              <a:rPr lang="en-US" dirty="0"/>
              <a:t>). These predictions are then inverse-transformed to obtain the predicted close prices in the original scale using the </a:t>
            </a:r>
            <a:r>
              <a:rPr lang="en-US" dirty="0" err="1"/>
              <a:t>inverse_transform</a:t>
            </a:r>
            <a:r>
              <a:rPr lang="en-US" dirty="0"/>
              <a:t>() function.</a:t>
            </a:r>
            <a:endParaRPr lang="en-IN" dirty="0"/>
          </a:p>
        </p:txBody>
      </p:sp>
    </p:spTree>
    <p:extLst>
      <p:ext uri="{BB962C8B-B14F-4D97-AF65-F5344CB8AC3E}">
        <p14:creationId xmlns:p14="http://schemas.microsoft.com/office/powerpoint/2010/main" val="1884821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0763B-929F-B7B7-1FDB-B11350A6E254}"/>
              </a:ext>
            </a:extLst>
          </p:cNvPr>
          <p:cNvSpPr>
            <a:spLocks noGrp="1"/>
          </p:cNvSpPr>
          <p:nvPr>
            <p:ph type="title"/>
          </p:nvPr>
        </p:nvSpPr>
        <p:spPr/>
        <p:txBody>
          <a:bodyPr/>
          <a:lstStyle/>
          <a:p>
            <a:r>
              <a:rPr lang="en-IN" dirty="0"/>
              <a:t>Accuracy Evaluation:</a:t>
            </a:r>
          </a:p>
        </p:txBody>
      </p:sp>
      <p:sp>
        <p:nvSpPr>
          <p:cNvPr id="3" name="Content Placeholder 2">
            <a:extLst>
              <a:ext uri="{FF2B5EF4-FFF2-40B4-BE49-F238E27FC236}">
                <a16:creationId xmlns:a16="http://schemas.microsoft.com/office/drawing/2014/main" id="{0DF113B1-2668-B9B7-3F0C-0B96DF2200E4}"/>
              </a:ext>
            </a:extLst>
          </p:cNvPr>
          <p:cNvSpPr>
            <a:spLocks noGrp="1"/>
          </p:cNvSpPr>
          <p:nvPr>
            <p:ph idx="1"/>
          </p:nvPr>
        </p:nvSpPr>
        <p:spPr/>
        <p:txBody>
          <a:bodyPr>
            <a:normAutofit fontScale="85000" lnSpcReduction="20000"/>
          </a:bodyPr>
          <a:lstStyle/>
          <a:p>
            <a:r>
              <a:rPr lang="en-US" dirty="0"/>
              <a:t>Root Mean Squared Error (RMSE): To evaluate the accuracy of our Ridge Regression model, we calculate the Root Mean Squared Error (RMSE) on both training and testing sets. RMSE represents the square root of the mean of the squared differences between actual and predicted values. A lower RMSE indicates better predictive performance.</a:t>
            </a:r>
          </a:p>
          <a:p>
            <a:r>
              <a:rPr lang="en-US" dirty="0"/>
              <a:t>RMSE (Root Mean Squared Error):</a:t>
            </a:r>
          </a:p>
          <a:p>
            <a:r>
              <a:rPr lang="en-US" dirty="0"/>
              <a:t>Train RMSE: 0.2751970441502295</a:t>
            </a:r>
          </a:p>
          <a:p>
            <a:r>
              <a:rPr lang="en-US" dirty="0"/>
              <a:t>Test RMSE: 0.3494645100654175</a:t>
            </a:r>
          </a:p>
          <a:p>
            <a:r>
              <a:rPr lang="en-US" dirty="0"/>
              <a:t>R-squared Score: The R2 score measures the proportion of the variance in the dependent variable (close prices) that is predictable from the independent variable (dates). A higher R2 score indicates a better fit of the model to the data. It is the primary metric used for evaluating the model's accuracy.</a:t>
            </a:r>
          </a:p>
          <a:p>
            <a:r>
              <a:rPr lang="en-US" dirty="0"/>
              <a:t>Print R2 Score: The R2 score is printed to the console as a percentage to provide a quantitative assessment of the model's predictive performance.</a:t>
            </a:r>
          </a:p>
          <a:p>
            <a:r>
              <a:rPr lang="en-IN" dirty="0"/>
              <a:t>Accuracy : 97.65254905583818%</a:t>
            </a:r>
            <a:endParaRPr lang="en-US" dirty="0"/>
          </a:p>
        </p:txBody>
      </p:sp>
    </p:spTree>
    <p:extLst>
      <p:ext uri="{BB962C8B-B14F-4D97-AF65-F5344CB8AC3E}">
        <p14:creationId xmlns:p14="http://schemas.microsoft.com/office/powerpoint/2010/main" val="254210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AB29E-F746-701C-5AA4-FAEED0416DBE}"/>
              </a:ext>
            </a:extLst>
          </p:cNvPr>
          <p:cNvSpPr>
            <a:spLocks noGrp="1"/>
          </p:cNvSpPr>
          <p:nvPr>
            <p:ph type="title"/>
          </p:nvPr>
        </p:nvSpPr>
        <p:spPr/>
        <p:txBody>
          <a:bodyPr/>
          <a:lstStyle/>
          <a:p>
            <a:r>
              <a:rPr lang="en-US" dirty="0"/>
              <a:t>Predictions</a:t>
            </a:r>
            <a:endParaRPr lang="en-IN" dirty="0"/>
          </a:p>
        </p:txBody>
      </p:sp>
      <p:pic>
        <p:nvPicPr>
          <p:cNvPr id="5" name="Content Placeholder 4">
            <a:extLst>
              <a:ext uri="{FF2B5EF4-FFF2-40B4-BE49-F238E27FC236}">
                <a16:creationId xmlns:a16="http://schemas.microsoft.com/office/drawing/2014/main" id="{28B65488-531B-A183-9897-B53B3DF0E739}"/>
              </a:ext>
            </a:extLst>
          </p:cNvPr>
          <p:cNvPicPr>
            <a:picLocks noGrp="1" noChangeAspect="1"/>
          </p:cNvPicPr>
          <p:nvPr>
            <p:ph idx="1"/>
          </p:nvPr>
        </p:nvPicPr>
        <p:blipFill>
          <a:blip r:embed="rId2"/>
          <a:stretch>
            <a:fillRect/>
          </a:stretch>
        </p:blipFill>
        <p:spPr>
          <a:xfrm>
            <a:off x="1941799" y="2286000"/>
            <a:ext cx="7884540" cy="4022725"/>
          </a:xfrm>
        </p:spPr>
      </p:pic>
    </p:spTree>
    <p:extLst>
      <p:ext uri="{BB962C8B-B14F-4D97-AF65-F5344CB8AC3E}">
        <p14:creationId xmlns:p14="http://schemas.microsoft.com/office/powerpoint/2010/main" val="40111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72B5-622E-A0E9-02AB-337C9680189A}"/>
              </a:ext>
            </a:extLst>
          </p:cNvPr>
          <p:cNvSpPr>
            <a:spLocks noGrp="1"/>
          </p:cNvSpPr>
          <p:nvPr>
            <p:ph type="title"/>
          </p:nvPr>
        </p:nvSpPr>
        <p:spPr/>
        <p:txBody>
          <a:bodyPr/>
          <a:lstStyle/>
          <a:p>
            <a:r>
              <a:rPr lang="en-US" dirty="0"/>
              <a:t>3. LSTM (Long Short-Term Memory)</a:t>
            </a:r>
            <a:endParaRPr lang="en-IN" dirty="0"/>
          </a:p>
        </p:txBody>
      </p:sp>
      <p:sp>
        <p:nvSpPr>
          <p:cNvPr id="3" name="Content Placeholder 2">
            <a:extLst>
              <a:ext uri="{FF2B5EF4-FFF2-40B4-BE49-F238E27FC236}">
                <a16:creationId xmlns:a16="http://schemas.microsoft.com/office/drawing/2014/main" id="{44D3383A-B4CA-EC40-008B-B8A9E152E90D}"/>
              </a:ext>
            </a:extLst>
          </p:cNvPr>
          <p:cNvSpPr>
            <a:spLocks noGrp="1"/>
          </p:cNvSpPr>
          <p:nvPr>
            <p:ph idx="1"/>
          </p:nvPr>
        </p:nvSpPr>
        <p:spPr/>
        <p:txBody>
          <a:bodyPr/>
          <a:lstStyle/>
          <a:p>
            <a:r>
              <a:rPr lang="en-US" dirty="0"/>
              <a:t>Moving to more complex models, we implement LSTM networks. LSTMs are well-suited for sequential data like time series, capable of capturing intricate patterns over time. By leveraging this architecture, we enhance our prediction capabilities. The visualization showcases how LSTM outperforms Linear Regression in capturing nuanced trends and predicting future exchange rates accurately.</a:t>
            </a:r>
            <a:endParaRPr lang="en-IN" dirty="0"/>
          </a:p>
        </p:txBody>
      </p:sp>
    </p:spTree>
    <p:extLst>
      <p:ext uri="{BB962C8B-B14F-4D97-AF65-F5344CB8AC3E}">
        <p14:creationId xmlns:p14="http://schemas.microsoft.com/office/powerpoint/2010/main" val="2096176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DE752-B794-DC46-9BF4-DF83FDCC7B84}"/>
              </a:ext>
            </a:extLst>
          </p:cNvPr>
          <p:cNvSpPr>
            <a:spLocks noGrp="1"/>
          </p:cNvSpPr>
          <p:nvPr>
            <p:ph type="title"/>
          </p:nvPr>
        </p:nvSpPr>
        <p:spPr/>
        <p:txBody>
          <a:bodyPr/>
          <a:lstStyle/>
          <a:p>
            <a:r>
              <a:rPr lang="en-IN" dirty="0"/>
              <a:t>Preprocessing:</a:t>
            </a:r>
          </a:p>
        </p:txBody>
      </p:sp>
      <p:sp>
        <p:nvSpPr>
          <p:cNvPr id="3" name="Content Placeholder 2">
            <a:extLst>
              <a:ext uri="{FF2B5EF4-FFF2-40B4-BE49-F238E27FC236}">
                <a16:creationId xmlns:a16="http://schemas.microsoft.com/office/drawing/2014/main" id="{86CB2268-7755-CC10-8F1C-AA43B4EE2776}"/>
              </a:ext>
            </a:extLst>
          </p:cNvPr>
          <p:cNvSpPr>
            <a:spLocks noGrp="1"/>
          </p:cNvSpPr>
          <p:nvPr>
            <p:ph idx="1"/>
          </p:nvPr>
        </p:nvSpPr>
        <p:spPr/>
        <p:txBody>
          <a:bodyPr>
            <a:normAutofit fontScale="92500" lnSpcReduction="10000"/>
          </a:bodyPr>
          <a:lstStyle/>
          <a:p>
            <a:r>
              <a:rPr lang="en-US" dirty="0"/>
              <a:t>Data Loading: We start by loading the dataset containing historical INR/USD exchange rate data from a CSV file.</a:t>
            </a:r>
          </a:p>
          <a:p>
            <a:r>
              <a:rPr lang="en-US" dirty="0"/>
              <a:t>Data Cleaning: Similar to the Linear Regression approach, we perform data cleaning by removing any missing values (</a:t>
            </a:r>
            <a:r>
              <a:rPr lang="en-US" dirty="0" err="1"/>
              <a:t>NaN</a:t>
            </a:r>
            <a:r>
              <a:rPr lang="en-US" dirty="0"/>
              <a:t>) from the dataset using the </a:t>
            </a:r>
            <a:r>
              <a:rPr lang="en-US" dirty="0" err="1"/>
              <a:t>dropna</a:t>
            </a:r>
            <a:r>
              <a:rPr lang="en-US" dirty="0"/>
              <a:t>() function.</a:t>
            </a:r>
          </a:p>
          <a:p>
            <a:r>
              <a:rPr lang="en-US" dirty="0"/>
              <a:t>Data Type Conversion: The 'Date' column is converted to datetime format using the </a:t>
            </a:r>
            <a:r>
              <a:rPr lang="en-US" dirty="0" err="1"/>
              <a:t>astype</a:t>
            </a:r>
            <a:r>
              <a:rPr lang="en-US" dirty="0"/>
              <a:t>() function to facilitate time-based analysis.</a:t>
            </a:r>
          </a:p>
          <a:p>
            <a:r>
              <a:rPr lang="en-US" dirty="0"/>
              <a:t>Visualization: Before training the model, we visualize the historical close price trends to gain insights into the data's behavior over time. This step helps identify patterns and trends essential for model training.</a:t>
            </a:r>
          </a:p>
          <a:p>
            <a:r>
              <a:rPr lang="en-US" dirty="0"/>
              <a:t>Feature Selection and Scaling: For LSTM, we consider only the 'Close' price as the feature. We scale the data using Min-Max scaling to bring all features to the same scale, using the </a:t>
            </a:r>
            <a:r>
              <a:rPr lang="en-US" dirty="0" err="1"/>
              <a:t>MinMaxScaler</a:t>
            </a:r>
            <a:r>
              <a:rPr lang="en-US" dirty="0"/>
              <a:t> from </a:t>
            </a:r>
            <a:r>
              <a:rPr lang="en-US" dirty="0" err="1"/>
              <a:t>sklearn</a:t>
            </a:r>
            <a:r>
              <a:rPr lang="en-US" dirty="0"/>
              <a:t>. This normalization step is crucial for LSTM models.</a:t>
            </a:r>
            <a:endParaRPr lang="en-IN" dirty="0"/>
          </a:p>
        </p:txBody>
      </p:sp>
    </p:spTree>
    <p:extLst>
      <p:ext uri="{BB962C8B-B14F-4D97-AF65-F5344CB8AC3E}">
        <p14:creationId xmlns:p14="http://schemas.microsoft.com/office/powerpoint/2010/main" val="630983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35618-EE6C-0236-FE9C-808D2E082C1F}"/>
              </a:ext>
            </a:extLst>
          </p:cNvPr>
          <p:cNvSpPr>
            <a:spLocks noGrp="1"/>
          </p:cNvSpPr>
          <p:nvPr>
            <p:ph type="title"/>
          </p:nvPr>
        </p:nvSpPr>
        <p:spPr/>
        <p:txBody>
          <a:bodyPr/>
          <a:lstStyle/>
          <a:p>
            <a:r>
              <a:rPr lang="en-IN" dirty="0"/>
              <a:t>Model Training and Prediction:</a:t>
            </a:r>
          </a:p>
        </p:txBody>
      </p:sp>
      <p:sp>
        <p:nvSpPr>
          <p:cNvPr id="3" name="Content Placeholder 2">
            <a:extLst>
              <a:ext uri="{FF2B5EF4-FFF2-40B4-BE49-F238E27FC236}">
                <a16:creationId xmlns:a16="http://schemas.microsoft.com/office/drawing/2014/main" id="{2291EF55-AEDE-E9EF-A648-61B4A0EB2302}"/>
              </a:ext>
            </a:extLst>
          </p:cNvPr>
          <p:cNvSpPr>
            <a:spLocks noGrp="1"/>
          </p:cNvSpPr>
          <p:nvPr>
            <p:ph idx="1"/>
          </p:nvPr>
        </p:nvSpPr>
        <p:spPr/>
        <p:txBody>
          <a:bodyPr>
            <a:normAutofit fontScale="77500" lnSpcReduction="20000"/>
          </a:bodyPr>
          <a:lstStyle/>
          <a:p>
            <a:r>
              <a:rPr lang="en-US" dirty="0"/>
              <a:t>Data Segmentation and Time Window: LSTM models require a sequence of data for training. We segment the dataset into smaller sequences, where each sequence consists of a window of past close prices. In the provided code, a time window of 60 days is used (</a:t>
            </a:r>
            <a:r>
              <a:rPr lang="en-US" dirty="0" err="1"/>
              <a:t>x_train</a:t>
            </a:r>
            <a:r>
              <a:rPr lang="en-US" dirty="0"/>
              <a:t> and </a:t>
            </a:r>
            <a:r>
              <a:rPr lang="en-US" dirty="0" err="1"/>
              <a:t>y_train</a:t>
            </a:r>
            <a:r>
              <a:rPr lang="en-US" dirty="0"/>
              <a:t>).</a:t>
            </a:r>
          </a:p>
          <a:p>
            <a:r>
              <a:rPr lang="en-US" dirty="0"/>
              <a:t>Reshaping Data: The input data (</a:t>
            </a:r>
            <a:r>
              <a:rPr lang="en-US" dirty="0" err="1"/>
              <a:t>x_train</a:t>
            </a:r>
            <a:r>
              <a:rPr lang="en-US" dirty="0"/>
              <a:t>) needs to be reshaped into a 3D array to be compatible with the LSTM input shape. This reshaping involves adding an additional dimension to represent the number of time steps and features.</a:t>
            </a:r>
          </a:p>
          <a:p>
            <a:r>
              <a:rPr lang="en-US" dirty="0"/>
              <a:t>LSTM Model Architecture: We construct an LSTM model using </a:t>
            </a:r>
            <a:r>
              <a:rPr lang="en-US" dirty="0" err="1"/>
              <a:t>Keras</a:t>
            </a:r>
            <a:r>
              <a:rPr lang="en-US" dirty="0"/>
              <a:t> Sequential API. The model architecture typically includes one or more LSTM layers followed by one or more Dense layers for output. In the provided code, two LSTM layers with 50 units each are used, followed by a Dense output layer.</a:t>
            </a:r>
          </a:p>
          <a:p>
            <a:r>
              <a:rPr lang="en-US" dirty="0"/>
              <a:t>Model Compilation and Training: The model is compiled with a suitable loss function (mean squared error) and optimizer (Adam). We then train the model using the training data (</a:t>
            </a:r>
            <a:r>
              <a:rPr lang="en-US" dirty="0" err="1"/>
              <a:t>x_train</a:t>
            </a:r>
            <a:r>
              <a:rPr lang="en-US" dirty="0"/>
              <a:t> and </a:t>
            </a:r>
            <a:r>
              <a:rPr lang="en-US" dirty="0" err="1"/>
              <a:t>y_train</a:t>
            </a:r>
            <a:r>
              <a:rPr lang="en-US" dirty="0"/>
              <a:t>) for a specified number of epochs.</a:t>
            </a:r>
          </a:p>
          <a:p>
            <a:r>
              <a:rPr lang="en-US" dirty="0"/>
              <a:t>Prediction: After training, the model is used to predict the close prices for the test data (</a:t>
            </a:r>
            <a:r>
              <a:rPr lang="en-US" dirty="0" err="1"/>
              <a:t>x_test</a:t>
            </a:r>
            <a:r>
              <a:rPr lang="en-US" dirty="0"/>
              <a:t>). These predictions are inverse-transformed to obtain the predicted close prices in the original scale using the </a:t>
            </a:r>
            <a:r>
              <a:rPr lang="en-US" dirty="0" err="1"/>
              <a:t>inverse_transform</a:t>
            </a:r>
            <a:r>
              <a:rPr lang="en-US" dirty="0"/>
              <a:t>() function.</a:t>
            </a:r>
            <a:endParaRPr lang="en-IN" dirty="0"/>
          </a:p>
        </p:txBody>
      </p:sp>
    </p:spTree>
    <p:extLst>
      <p:ext uri="{BB962C8B-B14F-4D97-AF65-F5344CB8AC3E}">
        <p14:creationId xmlns:p14="http://schemas.microsoft.com/office/powerpoint/2010/main" val="225779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7C527-1824-E0D9-550C-B1BBD66B04F0}"/>
              </a:ext>
            </a:extLst>
          </p:cNvPr>
          <p:cNvSpPr>
            <a:spLocks noGrp="1"/>
          </p:cNvSpPr>
          <p:nvPr>
            <p:ph type="title"/>
          </p:nvPr>
        </p:nvSpPr>
        <p:spPr/>
        <p:txBody>
          <a:bodyPr/>
          <a:lstStyle/>
          <a:p>
            <a:r>
              <a:rPr lang="en-IN" dirty="0"/>
              <a:t>Accuracy Evaluation:</a:t>
            </a:r>
          </a:p>
        </p:txBody>
      </p:sp>
      <p:sp>
        <p:nvSpPr>
          <p:cNvPr id="3" name="Content Placeholder 2">
            <a:extLst>
              <a:ext uri="{FF2B5EF4-FFF2-40B4-BE49-F238E27FC236}">
                <a16:creationId xmlns:a16="http://schemas.microsoft.com/office/drawing/2014/main" id="{1A532C4F-0F63-E85C-8E5C-BAAC62DCD70B}"/>
              </a:ext>
            </a:extLst>
          </p:cNvPr>
          <p:cNvSpPr>
            <a:spLocks noGrp="1"/>
          </p:cNvSpPr>
          <p:nvPr>
            <p:ph idx="1"/>
          </p:nvPr>
        </p:nvSpPr>
        <p:spPr/>
        <p:txBody>
          <a:bodyPr>
            <a:normAutofit lnSpcReduction="10000"/>
          </a:bodyPr>
          <a:lstStyle/>
          <a:p>
            <a:r>
              <a:rPr lang="en-US" dirty="0"/>
              <a:t>Mean Squared Error (MSE): We calculate the Mean Squared Error (MSE) between the actual close prices and the predicted close prices on the test data. MSE measures the average squared difference between the predicted values and the actual values, providing a measure of model performance.</a:t>
            </a:r>
          </a:p>
          <a:p>
            <a:r>
              <a:rPr lang="en-US" dirty="0"/>
              <a:t>R-squared Score: Additionally, we compute the R-squared (R2) score to evaluate the proportion of the variance in the dependent variable (close prices) that is predictable from the independent variable (dates). A higher R2 score indicates a better fit of the model to the data.</a:t>
            </a:r>
          </a:p>
          <a:p>
            <a:r>
              <a:rPr lang="en-US" dirty="0"/>
              <a:t>Print MSE and R2 Score: Both the MSE and R2 score are printed to the console to provide comprehensive quantitative assessments of the model's predictive performance.</a:t>
            </a:r>
            <a:br>
              <a:rPr lang="en-US" dirty="0"/>
            </a:br>
            <a:br>
              <a:rPr lang="en-US" dirty="0"/>
            </a:br>
            <a:r>
              <a:rPr lang="en-US" dirty="0"/>
              <a:t>Accuracy : 97.26204883635826 %</a:t>
            </a:r>
            <a:endParaRPr lang="en-IN" dirty="0"/>
          </a:p>
        </p:txBody>
      </p:sp>
    </p:spTree>
    <p:extLst>
      <p:ext uri="{BB962C8B-B14F-4D97-AF65-F5344CB8AC3E}">
        <p14:creationId xmlns:p14="http://schemas.microsoft.com/office/powerpoint/2010/main" val="3923155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A9081-E4A5-CAA9-303D-226D9448EA1F}"/>
              </a:ext>
            </a:extLst>
          </p:cNvPr>
          <p:cNvSpPr>
            <a:spLocks noGrp="1"/>
          </p:cNvSpPr>
          <p:nvPr>
            <p:ph type="title"/>
          </p:nvPr>
        </p:nvSpPr>
        <p:spPr/>
        <p:txBody>
          <a:bodyPr/>
          <a:lstStyle/>
          <a:p>
            <a:r>
              <a:rPr lang="en-IN" b="1" i="0" dirty="0">
                <a:solidFill>
                  <a:srgbClr val="0D0D0D"/>
                </a:solidFill>
                <a:effectLst/>
                <a:highlight>
                  <a:srgbClr val="FFFFFF"/>
                </a:highlight>
                <a:latin typeface="Söhne"/>
              </a:rPr>
              <a:t>Introduction:</a:t>
            </a:r>
            <a:endParaRPr lang="en-IN" dirty="0"/>
          </a:p>
        </p:txBody>
      </p:sp>
      <p:sp>
        <p:nvSpPr>
          <p:cNvPr id="3" name="Content Placeholder 2">
            <a:extLst>
              <a:ext uri="{FF2B5EF4-FFF2-40B4-BE49-F238E27FC236}">
                <a16:creationId xmlns:a16="http://schemas.microsoft.com/office/drawing/2014/main" id="{0EF6F4EF-F1B7-8EEB-6FD2-AB059BD76879}"/>
              </a:ext>
            </a:extLst>
          </p:cNvPr>
          <p:cNvSpPr>
            <a:spLocks noGrp="1"/>
          </p:cNvSpPr>
          <p:nvPr>
            <p:ph idx="1"/>
          </p:nvPr>
        </p:nvSpPr>
        <p:spPr/>
        <p:txBody>
          <a:bodyPr/>
          <a:lstStyle/>
          <a:p>
            <a:r>
              <a:rPr lang="en-US" b="0" i="0" dirty="0">
                <a:solidFill>
                  <a:srgbClr val="0D0D0D"/>
                </a:solidFill>
                <a:effectLst/>
                <a:highlight>
                  <a:srgbClr val="FFFFFF"/>
                </a:highlight>
                <a:latin typeface="Söhne"/>
              </a:rPr>
              <a:t>In this project, we explore different machine learning techniques to forecast the INR/USD exchange rate. Our dataset comprises historical exchange rate data, and we aim to build models that accurately predict future exchange rates. We employ three distinct methodologies: Linear Regression, Long Short-Term Memory (LSTM) networks, and a combination of Bagging, Boosting, and ARIMA. Let's delve into each approach and analyze their performance.</a:t>
            </a:r>
            <a:endParaRPr lang="en-IN" dirty="0"/>
          </a:p>
        </p:txBody>
      </p:sp>
    </p:spTree>
    <p:extLst>
      <p:ext uri="{BB962C8B-B14F-4D97-AF65-F5344CB8AC3E}">
        <p14:creationId xmlns:p14="http://schemas.microsoft.com/office/powerpoint/2010/main" val="2352257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F3E6E-9A4F-84D9-9DF2-C62CA7742959}"/>
              </a:ext>
            </a:extLst>
          </p:cNvPr>
          <p:cNvSpPr>
            <a:spLocks noGrp="1"/>
          </p:cNvSpPr>
          <p:nvPr>
            <p:ph type="title"/>
          </p:nvPr>
        </p:nvSpPr>
        <p:spPr/>
        <p:txBody>
          <a:bodyPr/>
          <a:lstStyle/>
          <a:p>
            <a:r>
              <a:rPr lang="en-US" dirty="0"/>
              <a:t>MSE v/s epochs plot</a:t>
            </a:r>
            <a:endParaRPr lang="en-IN" dirty="0"/>
          </a:p>
        </p:txBody>
      </p:sp>
      <p:pic>
        <p:nvPicPr>
          <p:cNvPr id="5" name="Content Placeholder 4">
            <a:extLst>
              <a:ext uri="{FF2B5EF4-FFF2-40B4-BE49-F238E27FC236}">
                <a16:creationId xmlns:a16="http://schemas.microsoft.com/office/drawing/2014/main" id="{F77DCFCA-EECA-D88B-B07B-873B6AEF98B5}"/>
              </a:ext>
            </a:extLst>
          </p:cNvPr>
          <p:cNvPicPr>
            <a:picLocks noGrp="1" noChangeAspect="1"/>
          </p:cNvPicPr>
          <p:nvPr>
            <p:ph idx="1"/>
          </p:nvPr>
        </p:nvPicPr>
        <p:blipFill>
          <a:blip r:embed="rId2"/>
          <a:stretch>
            <a:fillRect/>
          </a:stretch>
        </p:blipFill>
        <p:spPr>
          <a:xfrm>
            <a:off x="1826481" y="2286000"/>
            <a:ext cx="8115176" cy="4022725"/>
          </a:xfrm>
        </p:spPr>
      </p:pic>
    </p:spTree>
    <p:extLst>
      <p:ext uri="{BB962C8B-B14F-4D97-AF65-F5344CB8AC3E}">
        <p14:creationId xmlns:p14="http://schemas.microsoft.com/office/powerpoint/2010/main" val="1465719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11EF0-9250-5863-EF71-283DB5B8A32D}"/>
              </a:ext>
            </a:extLst>
          </p:cNvPr>
          <p:cNvSpPr>
            <a:spLocks noGrp="1"/>
          </p:cNvSpPr>
          <p:nvPr>
            <p:ph type="title"/>
          </p:nvPr>
        </p:nvSpPr>
        <p:spPr/>
        <p:txBody>
          <a:bodyPr/>
          <a:lstStyle/>
          <a:p>
            <a:r>
              <a:rPr lang="en-US" dirty="0"/>
              <a:t>Predictions	</a:t>
            </a:r>
            <a:endParaRPr lang="en-IN" dirty="0"/>
          </a:p>
        </p:txBody>
      </p:sp>
      <p:pic>
        <p:nvPicPr>
          <p:cNvPr id="5" name="Content Placeholder 4">
            <a:extLst>
              <a:ext uri="{FF2B5EF4-FFF2-40B4-BE49-F238E27FC236}">
                <a16:creationId xmlns:a16="http://schemas.microsoft.com/office/drawing/2014/main" id="{FCF49E95-29BF-69CF-431E-121ECE471FA1}"/>
              </a:ext>
            </a:extLst>
          </p:cNvPr>
          <p:cNvPicPr>
            <a:picLocks noGrp="1" noChangeAspect="1"/>
          </p:cNvPicPr>
          <p:nvPr>
            <p:ph idx="1"/>
          </p:nvPr>
        </p:nvPicPr>
        <p:blipFill>
          <a:blip r:embed="rId2"/>
          <a:stretch>
            <a:fillRect/>
          </a:stretch>
        </p:blipFill>
        <p:spPr>
          <a:xfrm>
            <a:off x="1777537" y="2286000"/>
            <a:ext cx="8213063" cy="4022725"/>
          </a:xfrm>
        </p:spPr>
      </p:pic>
    </p:spTree>
    <p:extLst>
      <p:ext uri="{BB962C8B-B14F-4D97-AF65-F5344CB8AC3E}">
        <p14:creationId xmlns:p14="http://schemas.microsoft.com/office/powerpoint/2010/main" val="3341328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32B61-5BE9-7395-EB53-9D7EEC554EF1}"/>
              </a:ext>
            </a:extLst>
          </p:cNvPr>
          <p:cNvSpPr>
            <a:spLocks noGrp="1"/>
          </p:cNvSpPr>
          <p:nvPr>
            <p:ph type="title"/>
          </p:nvPr>
        </p:nvSpPr>
        <p:spPr/>
        <p:txBody>
          <a:bodyPr/>
          <a:lstStyle/>
          <a:p>
            <a:r>
              <a:rPr lang="en-US" dirty="0"/>
              <a:t>4. Ensemble Learning with ARIMA:</a:t>
            </a:r>
            <a:endParaRPr lang="en-IN" dirty="0"/>
          </a:p>
        </p:txBody>
      </p:sp>
      <p:sp>
        <p:nvSpPr>
          <p:cNvPr id="3" name="Content Placeholder 2">
            <a:extLst>
              <a:ext uri="{FF2B5EF4-FFF2-40B4-BE49-F238E27FC236}">
                <a16:creationId xmlns:a16="http://schemas.microsoft.com/office/drawing/2014/main" id="{33925522-9E6C-1208-3523-8319D7FCCF47}"/>
              </a:ext>
            </a:extLst>
          </p:cNvPr>
          <p:cNvSpPr>
            <a:spLocks noGrp="1"/>
          </p:cNvSpPr>
          <p:nvPr>
            <p:ph idx="1"/>
          </p:nvPr>
        </p:nvSpPr>
        <p:spPr/>
        <p:txBody>
          <a:bodyPr/>
          <a:lstStyle/>
          <a:p>
            <a:r>
              <a:rPr lang="en-US" b="0" i="0" dirty="0">
                <a:solidFill>
                  <a:srgbClr val="0D0D0D"/>
                </a:solidFill>
                <a:effectLst/>
                <a:highlight>
                  <a:srgbClr val="FFFFFF"/>
                </a:highlight>
                <a:latin typeface="Söhne"/>
              </a:rPr>
              <a:t>Next, we explore ensemble learning techniques, specifically Bagging and Boosting, in conjunction with ARIMA. These methods amalgamate the strengths of individual models to produce a more robust prediction. By combining bagging and boosting forecasts and integrating them with ARIMA, we achieve improved accuracy and confidence in our predictions.</a:t>
            </a:r>
            <a:endParaRPr lang="en-IN" dirty="0"/>
          </a:p>
        </p:txBody>
      </p:sp>
    </p:spTree>
    <p:extLst>
      <p:ext uri="{BB962C8B-B14F-4D97-AF65-F5344CB8AC3E}">
        <p14:creationId xmlns:p14="http://schemas.microsoft.com/office/powerpoint/2010/main" val="4200297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3C91-8EEE-340D-D1DE-FA9D0F390ACC}"/>
              </a:ext>
            </a:extLst>
          </p:cNvPr>
          <p:cNvSpPr>
            <a:spLocks noGrp="1"/>
          </p:cNvSpPr>
          <p:nvPr>
            <p:ph type="title"/>
          </p:nvPr>
        </p:nvSpPr>
        <p:spPr/>
        <p:txBody>
          <a:bodyPr/>
          <a:lstStyle/>
          <a:p>
            <a:r>
              <a:rPr lang="en-IN" dirty="0"/>
              <a:t>Preprocessing:</a:t>
            </a:r>
          </a:p>
        </p:txBody>
      </p:sp>
      <p:sp>
        <p:nvSpPr>
          <p:cNvPr id="3" name="Content Placeholder 2">
            <a:extLst>
              <a:ext uri="{FF2B5EF4-FFF2-40B4-BE49-F238E27FC236}">
                <a16:creationId xmlns:a16="http://schemas.microsoft.com/office/drawing/2014/main" id="{904C1E80-994B-EE31-1222-D425822187A0}"/>
              </a:ext>
            </a:extLst>
          </p:cNvPr>
          <p:cNvSpPr>
            <a:spLocks noGrp="1"/>
          </p:cNvSpPr>
          <p:nvPr>
            <p:ph idx="1"/>
          </p:nvPr>
        </p:nvSpPr>
        <p:spPr/>
        <p:txBody>
          <a:bodyPr/>
          <a:lstStyle/>
          <a:p>
            <a:r>
              <a:rPr lang="en-US" dirty="0"/>
              <a:t>Data Loading: Load the dataset containing historical INR/USD exchange rate data from a CSV file.</a:t>
            </a:r>
          </a:p>
          <a:p>
            <a:r>
              <a:rPr lang="en-US" dirty="0"/>
              <a:t>Data Preprocessing: Perform any necessary data preprocessing steps, such as converting the 'Date' column to datetime format and handling missing values.</a:t>
            </a:r>
          </a:p>
          <a:p>
            <a:r>
              <a:rPr lang="en-US" dirty="0"/>
              <a:t>Data Transformation: If the data is not stationary, perform differencing or other transformations to make it stationary. This step is crucial for ARIMA modeling.</a:t>
            </a:r>
          </a:p>
          <a:p>
            <a:r>
              <a:rPr lang="en-US" dirty="0"/>
              <a:t>Train-Test Split: Split the dataset into training and testing sets. Typically, a portion of the data is reserved for training the model, and the remaining portion is used for testing.</a:t>
            </a:r>
            <a:endParaRPr lang="en-IN" dirty="0"/>
          </a:p>
        </p:txBody>
      </p:sp>
    </p:spTree>
    <p:extLst>
      <p:ext uri="{BB962C8B-B14F-4D97-AF65-F5344CB8AC3E}">
        <p14:creationId xmlns:p14="http://schemas.microsoft.com/office/powerpoint/2010/main" val="2646448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5E13D-34D0-2483-859C-A4F695EE5A9C}"/>
              </a:ext>
            </a:extLst>
          </p:cNvPr>
          <p:cNvSpPr>
            <a:spLocks noGrp="1"/>
          </p:cNvSpPr>
          <p:nvPr>
            <p:ph type="title"/>
          </p:nvPr>
        </p:nvSpPr>
        <p:spPr/>
        <p:txBody>
          <a:bodyPr/>
          <a:lstStyle/>
          <a:p>
            <a:r>
              <a:rPr lang="en-IN" dirty="0"/>
              <a:t>Model Training and Prediction:</a:t>
            </a:r>
          </a:p>
        </p:txBody>
      </p:sp>
      <p:sp>
        <p:nvSpPr>
          <p:cNvPr id="3" name="Content Placeholder 2">
            <a:extLst>
              <a:ext uri="{FF2B5EF4-FFF2-40B4-BE49-F238E27FC236}">
                <a16:creationId xmlns:a16="http://schemas.microsoft.com/office/drawing/2014/main" id="{44FA2656-193D-FA0C-853B-D4259D450813}"/>
              </a:ext>
            </a:extLst>
          </p:cNvPr>
          <p:cNvSpPr>
            <a:spLocks noGrp="1"/>
          </p:cNvSpPr>
          <p:nvPr>
            <p:ph idx="1"/>
          </p:nvPr>
        </p:nvSpPr>
        <p:spPr/>
        <p:txBody>
          <a:bodyPr/>
          <a:lstStyle/>
          <a:p>
            <a:r>
              <a:rPr lang="en-US" dirty="0"/>
              <a:t>Parameter Selection: Determine the appropriate parameters (p, d, q) for the ARIMA model. These parameters represent the number of autoregressive terms, differences, and moving average terms, respectively.</a:t>
            </a:r>
          </a:p>
          <a:p>
            <a:r>
              <a:rPr lang="en-US" dirty="0"/>
              <a:t>Model Fitting: Fit the ARIMA model to the training data using the determined parameters. This involves estimating the model coefficients based on the training data.</a:t>
            </a:r>
          </a:p>
          <a:p>
            <a:r>
              <a:rPr lang="en-US" dirty="0"/>
              <a:t>Forecasting: Use the trained ARIMA model to forecast future values of the INR/USD exchange rate. Generate predictions for the testing set and optionally for future time periods beyond the available data.</a:t>
            </a:r>
          </a:p>
          <a:p>
            <a:r>
              <a:rPr lang="en-US" dirty="0"/>
              <a:t>Prediction Visualization: Visualize the forecasted values alongside the actual data to assess the model's performance visually.</a:t>
            </a:r>
            <a:endParaRPr lang="en-IN" dirty="0"/>
          </a:p>
        </p:txBody>
      </p:sp>
    </p:spTree>
    <p:extLst>
      <p:ext uri="{BB962C8B-B14F-4D97-AF65-F5344CB8AC3E}">
        <p14:creationId xmlns:p14="http://schemas.microsoft.com/office/powerpoint/2010/main" val="892330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87373-5A0C-38E9-068C-3934A867BB5D}"/>
              </a:ext>
            </a:extLst>
          </p:cNvPr>
          <p:cNvSpPr>
            <a:spLocks noGrp="1"/>
          </p:cNvSpPr>
          <p:nvPr>
            <p:ph type="title"/>
          </p:nvPr>
        </p:nvSpPr>
        <p:spPr/>
        <p:txBody>
          <a:bodyPr/>
          <a:lstStyle/>
          <a:p>
            <a:r>
              <a:rPr lang="en-US" dirty="0"/>
              <a:t>Rolling mean and std deviation</a:t>
            </a:r>
            <a:endParaRPr lang="en-IN" dirty="0"/>
          </a:p>
        </p:txBody>
      </p:sp>
      <p:pic>
        <p:nvPicPr>
          <p:cNvPr id="5" name="Content Placeholder 4">
            <a:extLst>
              <a:ext uri="{FF2B5EF4-FFF2-40B4-BE49-F238E27FC236}">
                <a16:creationId xmlns:a16="http://schemas.microsoft.com/office/drawing/2014/main" id="{3A6189D8-DBD1-CFEA-2ECE-75802EBAC2E2}"/>
              </a:ext>
            </a:extLst>
          </p:cNvPr>
          <p:cNvPicPr>
            <a:picLocks noGrp="1" noChangeAspect="1"/>
          </p:cNvPicPr>
          <p:nvPr>
            <p:ph idx="1"/>
          </p:nvPr>
        </p:nvPicPr>
        <p:blipFill>
          <a:blip r:embed="rId2"/>
          <a:stretch>
            <a:fillRect/>
          </a:stretch>
        </p:blipFill>
        <p:spPr>
          <a:xfrm>
            <a:off x="2583279" y="2286000"/>
            <a:ext cx="6601579" cy="4022725"/>
          </a:xfrm>
        </p:spPr>
      </p:pic>
    </p:spTree>
    <p:extLst>
      <p:ext uri="{BB962C8B-B14F-4D97-AF65-F5344CB8AC3E}">
        <p14:creationId xmlns:p14="http://schemas.microsoft.com/office/powerpoint/2010/main" val="1636591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45EBD-020C-D2C4-9629-501252CBA8F4}"/>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A6D67FF3-1418-56B2-9147-025051E8EB75}"/>
              </a:ext>
            </a:extLst>
          </p:cNvPr>
          <p:cNvPicPr>
            <a:picLocks noGrp="1" noChangeAspect="1"/>
          </p:cNvPicPr>
          <p:nvPr>
            <p:ph idx="1"/>
          </p:nvPr>
        </p:nvPicPr>
        <p:blipFill>
          <a:blip r:embed="rId2"/>
          <a:stretch>
            <a:fillRect/>
          </a:stretch>
        </p:blipFill>
        <p:spPr>
          <a:xfrm>
            <a:off x="2568912" y="2286000"/>
            <a:ext cx="6630313" cy="4022725"/>
          </a:xfrm>
        </p:spPr>
      </p:pic>
    </p:spTree>
    <p:extLst>
      <p:ext uri="{BB962C8B-B14F-4D97-AF65-F5344CB8AC3E}">
        <p14:creationId xmlns:p14="http://schemas.microsoft.com/office/powerpoint/2010/main" val="3870520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28ED3-85DE-9272-7CDB-BDF462D0BA0D}"/>
              </a:ext>
            </a:extLst>
          </p:cNvPr>
          <p:cNvSpPr>
            <a:spLocks noGrp="1"/>
          </p:cNvSpPr>
          <p:nvPr>
            <p:ph type="title"/>
          </p:nvPr>
        </p:nvSpPr>
        <p:spPr/>
        <p:txBody>
          <a:bodyPr/>
          <a:lstStyle/>
          <a:p>
            <a:r>
              <a:rPr lang="en-US" dirty="0"/>
              <a:t>autocorrelation</a:t>
            </a:r>
            <a:endParaRPr lang="en-IN" dirty="0"/>
          </a:p>
        </p:txBody>
      </p:sp>
      <p:pic>
        <p:nvPicPr>
          <p:cNvPr id="5" name="Content Placeholder 4">
            <a:extLst>
              <a:ext uri="{FF2B5EF4-FFF2-40B4-BE49-F238E27FC236}">
                <a16:creationId xmlns:a16="http://schemas.microsoft.com/office/drawing/2014/main" id="{3845240A-883D-28B5-5AA1-9864FF510EC7}"/>
              </a:ext>
            </a:extLst>
          </p:cNvPr>
          <p:cNvPicPr>
            <a:picLocks noGrp="1" noChangeAspect="1"/>
          </p:cNvPicPr>
          <p:nvPr>
            <p:ph idx="1"/>
          </p:nvPr>
        </p:nvPicPr>
        <p:blipFill>
          <a:blip r:embed="rId2"/>
          <a:stretch>
            <a:fillRect/>
          </a:stretch>
        </p:blipFill>
        <p:spPr>
          <a:xfrm>
            <a:off x="3062937" y="2286000"/>
            <a:ext cx="5642264" cy="4022725"/>
          </a:xfrm>
        </p:spPr>
      </p:pic>
    </p:spTree>
    <p:extLst>
      <p:ext uri="{BB962C8B-B14F-4D97-AF65-F5344CB8AC3E}">
        <p14:creationId xmlns:p14="http://schemas.microsoft.com/office/powerpoint/2010/main" val="2036524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347DE-0099-435C-DBE5-678BCBBE403E}"/>
              </a:ext>
            </a:extLst>
          </p:cNvPr>
          <p:cNvSpPr>
            <a:spLocks noGrp="1"/>
          </p:cNvSpPr>
          <p:nvPr>
            <p:ph type="title"/>
          </p:nvPr>
        </p:nvSpPr>
        <p:spPr/>
        <p:txBody>
          <a:bodyPr/>
          <a:lstStyle/>
          <a:p>
            <a:r>
              <a:rPr lang="en-US" dirty="0"/>
              <a:t>Partial autocorrelation</a:t>
            </a:r>
            <a:endParaRPr lang="en-IN" dirty="0"/>
          </a:p>
        </p:txBody>
      </p:sp>
      <p:pic>
        <p:nvPicPr>
          <p:cNvPr id="5" name="Content Placeholder 4">
            <a:extLst>
              <a:ext uri="{FF2B5EF4-FFF2-40B4-BE49-F238E27FC236}">
                <a16:creationId xmlns:a16="http://schemas.microsoft.com/office/drawing/2014/main" id="{E9B2E8C5-BC2A-2C5C-D231-D6CB0DE37DD4}"/>
              </a:ext>
            </a:extLst>
          </p:cNvPr>
          <p:cNvPicPr>
            <a:picLocks noGrp="1" noChangeAspect="1"/>
          </p:cNvPicPr>
          <p:nvPr>
            <p:ph idx="1"/>
          </p:nvPr>
        </p:nvPicPr>
        <p:blipFill>
          <a:blip r:embed="rId2"/>
          <a:stretch>
            <a:fillRect/>
          </a:stretch>
        </p:blipFill>
        <p:spPr>
          <a:xfrm>
            <a:off x="3062937" y="2286000"/>
            <a:ext cx="5642264" cy="4022725"/>
          </a:xfrm>
        </p:spPr>
      </p:pic>
    </p:spTree>
    <p:extLst>
      <p:ext uri="{BB962C8B-B14F-4D97-AF65-F5344CB8AC3E}">
        <p14:creationId xmlns:p14="http://schemas.microsoft.com/office/powerpoint/2010/main" val="16931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18208-5F64-C675-44FA-391B1B11ACF5}"/>
              </a:ext>
            </a:extLst>
          </p:cNvPr>
          <p:cNvSpPr>
            <a:spLocks noGrp="1"/>
          </p:cNvSpPr>
          <p:nvPr>
            <p:ph type="title"/>
          </p:nvPr>
        </p:nvSpPr>
        <p:spPr/>
        <p:txBody>
          <a:bodyPr/>
          <a:lstStyle/>
          <a:p>
            <a:r>
              <a:rPr lang="en-US" dirty="0"/>
              <a:t>Forecasting till 2030</a:t>
            </a:r>
            <a:endParaRPr lang="en-IN" dirty="0"/>
          </a:p>
        </p:txBody>
      </p:sp>
      <p:pic>
        <p:nvPicPr>
          <p:cNvPr id="5" name="Content Placeholder 4">
            <a:extLst>
              <a:ext uri="{FF2B5EF4-FFF2-40B4-BE49-F238E27FC236}">
                <a16:creationId xmlns:a16="http://schemas.microsoft.com/office/drawing/2014/main" id="{DCD476B1-97AD-DF4D-62FB-81250E170F5E}"/>
              </a:ext>
            </a:extLst>
          </p:cNvPr>
          <p:cNvPicPr>
            <a:picLocks noGrp="1" noChangeAspect="1"/>
          </p:cNvPicPr>
          <p:nvPr>
            <p:ph idx="1"/>
          </p:nvPr>
        </p:nvPicPr>
        <p:blipFill>
          <a:blip r:embed="rId2"/>
          <a:stretch>
            <a:fillRect/>
          </a:stretch>
        </p:blipFill>
        <p:spPr>
          <a:xfrm>
            <a:off x="1098532" y="2286000"/>
            <a:ext cx="9571074" cy="4022725"/>
          </a:xfrm>
        </p:spPr>
      </p:pic>
    </p:spTree>
    <p:extLst>
      <p:ext uri="{BB962C8B-B14F-4D97-AF65-F5344CB8AC3E}">
        <p14:creationId xmlns:p14="http://schemas.microsoft.com/office/powerpoint/2010/main" val="3207618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54BAB-0E1C-0296-5306-851139FD79E3}"/>
              </a:ext>
            </a:extLst>
          </p:cNvPr>
          <p:cNvSpPr>
            <a:spLocks noGrp="1"/>
          </p:cNvSpPr>
          <p:nvPr>
            <p:ph type="title"/>
          </p:nvPr>
        </p:nvSpPr>
        <p:spPr/>
        <p:txBody>
          <a:bodyPr/>
          <a:lstStyle/>
          <a:p>
            <a:r>
              <a:rPr lang="en-US" dirty="0"/>
              <a:t>Different Models used : </a:t>
            </a:r>
            <a:endParaRPr lang="en-IN" dirty="0"/>
          </a:p>
        </p:txBody>
      </p:sp>
      <p:sp>
        <p:nvSpPr>
          <p:cNvPr id="3" name="Content Placeholder 2">
            <a:extLst>
              <a:ext uri="{FF2B5EF4-FFF2-40B4-BE49-F238E27FC236}">
                <a16:creationId xmlns:a16="http://schemas.microsoft.com/office/drawing/2014/main" id="{870DC159-AFB0-C3E6-D1D1-0E0077541117}"/>
              </a:ext>
            </a:extLst>
          </p:cNvPr>
          <p:cNvSpPr>
            <a:spLocks noGrp="1"/>
          </p:cNvSpPr>
          <p:nvPr>
            <p:ph idx="1"/>
          </p:nvPr>
        </p:nvSpPr>
        <p:spPr/>
        <p:txBody>
          <a:bodyPr/>
          <a:lstStyle/>
          <a:p>
            <a:r>
              <a:rPr lang="en-IN" b="1" i="0" dirty="0">
                <a:solidFill>
                  <a:srgbClr val="0D0D0D"/>
                </a:solidFill>
                <a:effectLst/>
                <a:highlight>
                  <a:srgbClr val="FFFFFF"/>
                </a:highlight>
                <a:latin typeface="Söhne"/>
              </a:rPr>
              <a:t>1. Linear Regression</a:t>
            </a:r>
          </a:p>
          <a:p>
            <a:r>
              <a:rPr lang="en-IN" b="1" dirty="0">
                <a:solidFill>
                  <a:srgbClr val="0D0D0D"/>
                </a:solidFill>
                <a:highlight>
                  <a:srgbClr val="FFFFFF"/>
                </a:highlight>
                <a:latin typeface="Söhne"/>
              </a:rPr>
              <a:t>2. Ridge Regression</a:t>
            </a:r>
          </a:p>
          <a:p>
            <a:r>
              <a:rPr lang="en-IN" b="1" dirty="0">
                <a:solidFill>
                  <a:srgbClr val="0D0D0D"/>
                </a:solidFill>
                <a:highlight>
                  <a:srgbClr val="FFFFFF"/>
                </a:highlight>
                <a:latin typeface="Söhne"/>
              </a:rPr>
              <a:t>3. LSTM Networks (Neural Networks)</a:t>
            </a:r>
          </a:p>
          <a:p>
            <a:r>
              <a:rPr lang="en-IN" b="1" dirty="0">
                <a:solidFill>
                  <a:srgbClr val="0D0D0D"/>
                </a:solidFill>
                <a:highlight>
                  <a:srgbClr val="FFFFFF"/>
                </a:highlight>
                <a:latin typeface="Söhne"/>
              </a:rPr>
              <a:t>4. ARIMA (</a:t>
            </a:r>
            <a:r>
              <a:rPr lang="en-IN" b="1" i="0" dirty="0">
                <a:solidFill>
                  <a:srgbClr val="09090B"/>
                </a:solidFill>
                <a:effectLst/>
                <a:highlight>
                  <a:srgbClr val="FFFFFF"/>
                </a:highlight>
                <a:latin typeface="DM Sans Merlin"/>
              </a:rPr>
              <a:t>Autoregressive Integrated Moving Average)</a:t>
            </a:r>
          </a:p>
          <a:p>
            <a:endParaRPr lang="en-IN" b="1" dirty="0"/>
          </a:p>
        </p:txBody>
      </p:sp>
    </p:spTree>
    <p:extLst>
      <p:ext uri="{BB962C8B-B14F-4D97-AF65-F5344CB8AC3E}">
        <p14:creationId xmlns:p14="http://schemas.microsoft.com/office/powerpoint/2010/main" val="2701975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8994-0126-6F24-3DBD-E114B9CF99B0}"/>
              </a:ext>
            </a:extLst>
          </p:cNvPr>
          <p:cNvSpPr>
            <a:spLocks noGrp="1"/>
          </p:cNvSpPr>
          <p:nvPr>
            <p:ph type="title"/>
          </p:nvPr>
        </p:nvSpPr>
        <p:spPr/>
        <p:txBody>
          <a:bodyPr/>
          <a:lstStyle/>
          <a:p>
            <a:r>
              <a:rPr lang="en-US" dirty="0"/>
              <a:t>Comparing accuracy</a:t>
            </a:r>
            <a:endParaRPr lang="en-IN" dirty="0"/>
          </a:p>
        </p:txBody>
      </p:sp>
      <p:sp>
        <p:nvSpPr>
          <p:cNvPr id="3" name="Content Placeholder 2">
            <a:extLst>
              <a:ext uri="{FF2B5EF4-FFF2-40B4-BE49-F238E27FC236}">
                <a16:creationId xmlns:a16="http://schemas.microsoft.com/office/drawing/2014/main" id="{BB54EF3C-BE12-552E-493D-6286A06F12C5}"/>
              </a:ext>
            </a:extLst>
          </p:cNvPr>
          <p:cNvSpPr>
            <a:spLocks noGrp="1"/>
          </p:cNvSpPr>
          <p:nvPr>
            <p:ph idx="1"/>
          </p:nvPr>
        </p:nvSpPr>
        <p:spPr/>
        <p:txBody>
          <a:bodyPr/>
          <a:lstStyle/>
          <a:p>
            <a:r>
              <a:rPr lang="en-US" dirty="0"/>
              <a:t>On comparing accuracies of all the models we get Linear Regression model with highest accuracy : </a:t>
            </a:r>
            <a:r>
              <a:rPr lang="en-IN" dirty="0"/>
              <a:t>98.4763748097207%</a:t>
            </a:r>
          </a:p>
        </p:txBody>
      </p:sp>
    </p:spTree>
    <p:extLst>
      <p:ext uri="{BB962C8B-B14F-4D97-AF65-F5344CB8AC3E}">
        <p14:creationId xmlns:p14="http://schemas.microsoft.com/office/powerpoint/2010/main" val="3983242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C4AB-5767-8C6A-4A1E-514E6E704A68}"/>
              </a:ext>
            </a:extLst>
          </p:cNvPr>
          <p:cNvSpPr>
            <a:spLocks noGrp="1"/>
          </p:cNvSpPr>
          <p:nvPr>
            <p:ph type="title"/>
          </p:nvPr>
        </p:nvSpPr>
        <p:spPr/>
        <p:txBody>
          <a:bodyPr/>
          <a:lstStyle/>
          <a:p>
            <a:r>
              <a:rPr lang="en-US" dirty="0"/>
              <a:t>Dataset overview</a:t>
            </a:r>
            <a:endParaRPr lang="en-IN" dirty="0"/>
          </a:p>
        </p:txBody>
      </p:sp>
      <p:sp>
        <p:nvSpPr>
          <p:cNvPr id="3" name="Content Placeholder 2">
            <a:extLst>
              <a:ext uri="{FF2B5EF4-FFF2-40B4-BE49-F238E27FC236}">
                <a16:creationId xmlns:a16="http://schemas.microsoft.com/office/drawing/2014/main" id="{214913F5-D4C2-D3F3-ED79-2953C051B0E2}"/>
              </a:ext>
            </a:extLst>
          </p:cNvPr>
          <p:cNvSpPr>
            <a:spLocks noGrp="1"/>
          </p:cNvSpPr>
          <p:nvPr>
            <p:ph idx="1"/>
          </p:nvPr>
        </p:nvSpPr>
        <p:spPr/>
        <p:txBody>
          <a:bodyPr/>
          <a:lstStyle/>
          <a:p>
            <a:r>
              <a:rPr lang="en-US" dirty="0"/>
              <a:t>Date is in format: 13-05-2024</a:t>
            </a:r>
          </a:p>
          <a:p>
            <a:endParaRPr lang="en-US" dirty="0"/>
          </a:p>
          <a:p>
            <a:endParaRPr lang="en-IN" dirty="0"/>
          </a:p>
          <a:p>
            <a:endParaRPr lang="en-IN" dirty="0"/>
          </a:p>
          <a:p>
            <a:endParaRPr lang="en-IN" dirty="0"/>
          </a:p>
          <a:p>
            <a:endParaRPr lang="en-IN" dirty="0"/>
          </a:p>
          <a:p>
            <a:endParaRPr lang="en-IN" dirty="0"/>
          </a:p>
          <a:p>
            <a:r>
              <a:rPr lang="en-IN" dirty="0"/>
              <a:t>We have used Close Price for the models to train and also predicted close price only.</a:t>
            </a:r>
          </a:p>
        </p:txBody>
      </p:sp>
      <p:graphicFrame>
        <p:nvGraphicFramePr>
          <p:cNvPr id="5" name="Table 4">
            <a:extLst>
              <a:ext uri="{FF2B5EF4-FFF2-40B4-BE49-F238E27FC236}">
                <a16:creationId xmlns:a16="http://schemas.microsoft.com/office/drawing/2014/main" id="{3F38DCBD-232C-F1DF-0CC3-9C33491CE241}"/>
              </a:ext>
            </a:extLst>
          </p:cNvPr>
          <p:cNvGraphicFramePr>
            <a:graphicFrameLocks noGrp="1"/>
          </p:cNvGraphicFramePr>
          <p:nvPr/>
        </p:nvGraphicFramePr>
        <p:xfrm>
          <a:off x="3750469" y="3840162"/>
          <a:ext cx="4267200" cy="914400"/>
        </p:xfrm>
        <a:graphic>
          <a:graphicData uri="http://schemas.openxmlformats.org/drawingml/2006/table">
            <a:tbl>
              <a:tblPr/>
              <a:tblGrid>
                <a:gridCol w="609600">
                  <a:extLst>
                    <a:ext uri="{9D8B030D-6E8A-4147-A177-3AD203B41FA5}">
                      <a16:colId xmlns:a16="http://schemas.microsoft.com/office/drawing/2014/main" val="108609768"/>
                    </a:ext>
                  </a:extLst>
                </a:gridCol>
                <a:gridCol w="609600">
                  <a:extLst>
                    <a:ext uri="{9D8B030D-6E8A-4147-A177-3AD203B41FA5}">
                      <a16:colId xmlns:a16="http://schemas.microsoft.com/office/drawing/2014/main" val="1419133341"/>
                    </a:ext>
                  </a:extLst>
                </a:gridCol>
                <a:gridCol w="609600">
                  <a:extLst>
                    <a:ext uri="{9D8B030D-6E8A-4147-A177-3AD203B41FA5}">
                      <a16:colId xmlns:a16="http://schemas.microsoft.com/office/drawing/2014/main" val="1510303504"/>
                    </a:ext>
                  </a:extLst>
                </a:gridCol>
                <a:gridCol w="609600">
                  <a:extLst>
                    <a:ext uri="{9D8B030D-6E8A-4147-A177-3AD203B41FA5}">
                      <a16:colId xmlns:a16="http://schemas.microsoft.com/office/drawing/2014/main" val="549968445"/>
                    </a:ext>
                  </a:extLst>
                </a:gridCol>
                <a:gridCol w="609600">
                  <a:extLst>
                    <a:ext uri="{9D8B030D-6E8A-4147-A177-3AD203B41FA5}">
                      <a16:colId xmlns:a16="http://schemas.microsoft.com/office/drawing/2014/main" val="2726661152"/>
                    </a:ext>
                  </a:extLst>
                </a:gridCol>
                <a:gridCol w="609600">
                  <a:extLst>
                    <a:ext uri="{9D8B030D-6E8A-4147-A177-3AD203B41FA5}">
                      <a16:colId xmlns:a16="http://schemas.microsoft.com/office/drawing/2014/main" val="3287096717"/>
                    </a:ext>
                  </a:extLst>
                </a:gridCol>
                <a:gridCol w="609600">
                  <a:extLst>
                    <a:ext uri="{9D8B030D-6E8A-4147-A177-3AD203B41FA5}">
                      <a16:colId xmlns:a16="http://schemas.microsoft.com/office/drawing/2014/main" val="3224974820"/>
                    </a:ext>
                  </a:extLst>
                </a:gridCol>
              </a:tblGrid>
              <a:tr h="182880">
                <a:tc>
                  <a:txBody>
                    <a:bodyPr/>
                    <a:lstStyle/>
                    <a:p>
                      <a:pPr algn="l" fontAlgn="b"/>
                      <a:r>
                        <a:rPr lang="en-IN" sz="1100" b="0" i="0" u="none" strike="noStrike">
                          <a:solidFill>
                            <a:srgbClr val="000000"/>
                          </a:solidFill>
                          <a:effectLst/>
                          <a:latin typeface="Calibri" panose="020F0502020204030204" pitchFamily="34" charset="0"/>
                        </a:rPr>
                        <a:t>Date</a:t>
                      </a:r>
                    </a:p>
                  </a:txBody>
                  <a:tcPr marL="7620" marR="7620" marT="762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Open</a:t>
                      </a:r>
                    </a:p>
                  </a:txBody>
                  <a:tcPr marL="7620" marR="7620" marT="762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High</a:t>
                      </a:r>
                    </a:p>
                  </a:txBody>
                  <a:tcPr marL="7620" marR="7620" marT="762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Low</a:t>
                      </a:r>
                    </a:p>
                  </a:txBody>
                  <a:tcPr marL="7620" marR="7620" marT="762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Close</a:t>
                      </a:r>
                    </a:p>
                  </a:txBody>
                  <a:tcPr marL="7620" marR="7620" marT="762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Adj Close</a:t>
                      </a:r>
                    </a:p>
                  </a:txBody>
                  <a:tcPr marL="7620" marR="7620" marT="762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Volume</a:t>
                      </a:r>
                    </a:p>
                  </a:txBody>
                  <a:tcPr marL="7620" marR="7620" marT="7620" marB="0" anchor="b">
                    <a:lnL>
                      <a:noFill/>
                    </a:lnL>
                    <a:lnR>
                      <a:noFill/>
                    </a:lnR>
                    <a:lnT>
                      <a:noFill/>
                    </a:lnT>
                    <a:lnB>
                      <a:noFill/>
                    </a:lnB>
                    <a:noFill/>
                  </a:tcPr>
                </a:tc>
                <a:extLst>
                  <a:ext uri="{0D108BD9-81ED-4DB2-BD59-A6C34878D82A}">
                    <a16:rowId xmlns:a16="http://schemas.microsoft.com/office/drawing/2014/main" val="1977221320"/>
                  </a:ext>
                </a:extLst>
              </a:tr>
              <a:tr h="182880">
                <a:tc>
                  <a:txBody>
                    <a:bodyPr/>
                    <a:lstStyle/>
                    <a:p>
                      <a:pPr algn="ctr" fontAlgn="b"/>
                      <a:r>
                        <a:rPr lang="en-IN" sz="1100" b="0" i="0" u="none" strike="noStrike">
                          <a:solidFill>
                            <a:srgbClr val="000000"/>
                          </a:solidFill>
                          <a:effectLst/>
                          <a:latin typeface="Calibri" panose="020F0502020204030204" pitchFamily="34" charset="0"/>
                        </a:rPr>
                        <a:t>########</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45.709</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45.728</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45.615</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45.71</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45.71</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noFill/>
                  </a:tcPr>
                </a:tc>
                <a:extLst>
                  <a:ext uri="{0D108BD9-81ED-4DB2-BD59-A6C34878D82A}">
                    <a16:rowId xmlns:a16="http://schemas.microsoft.com/office/drawing/2014/main" val="3110309088"/>
                  </a:ext>
                </a:extLst>
              </a:tr>
              <a:tr h="182880">
                <a:tc>
                  <a:txBody>
                    <a:bodyPr/>
                    <a:lstStyle/>
                    <a:p>
                      <a:pPr algn="ctr" fontAlgn="b"/>
                      <a:r>
                        <a:rPr lang="en-IN" sz="1100" b="0" i="0" u="none" strike="noStrike">
                          <a:solidFill>
                            <a:srgbClr val="000000"/>
                          </a:solidFill>
                          <a:effectLst/>
                          <a:latin typeface="Calibri" panose="020F0502020204030204" pitchFamily="34" charset="0"/>
                        </a:rPr>
                        <a:t>########</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45.709</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45.719</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45.56</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45.629</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45.629</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noFill/>
                  </a:tcPr>
                </a:tc>
                <a:extLst>
                  <a:ext uri="{0D108BD9-81ED-4DB2-BD59-A6C34878D82A}">
                    <a16:rowId xmlns:a16="http://schemas.microsoft.com/office/drawing/2014/main" val="2491405541"/>
                  </a:ext>
                </a:extLst>
              </a:tr>
              <a:tr h="182880">
                <a:tc>
                  <a:txBody>
                    <a:bodyPr/>
                    <a:lstStyle/>
                    <a:p>
                      <a:pPr algn="ctr" fontAlgn="b"/>
                      <a:r>
                        <a:rPr lang="en-IN" sz="1100" b="0" i="0" u="none" strike="noStrike">
                          <a:solidFill>
                            <a:srgbClr val="000000"/>
                          </a:solidFill>
                          <a:effectLst/>
                          <a:latin typeface="Calibri" panose="020F0502020204030204" pitchFamily="34" charset="0"/>
                        </a:rPr>
                        <a:t>########</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45.632</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45.656</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45.475</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45.55</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45.55</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noFill/>
                  </a:tcPr>
                </a:tc>
                <a:extLst>
                  <a:ext uri="{0D108BD9-81ED-4DB2-BD59-A6C34878D82A}">
                    <a16:rowId xmlns:a16="http://schemas.microsoft.com/office/drawing/2014/main" val="4151631562"/>
                  </a:ext>
                </a:extLst>
              </a:tr>
              <a:tr h="182880">
                <a:tc>
                  <a:txBody>
                    <a:bodyPr/>
                    <a:lstStyle/>
                    <a:p>
                      <a:pPr algn="ctr" fontAlgn="b"/>
                      <a:r>
                        <a:rPr lang="en-IN" sz="1100" b="0" i="0" u="none" strike="noStrike">
                          <a:solidFill>
                            <a:srgbClr val="000000"/>
                          </a:solidFill>
                          <a:effectLst/>
                          <a:latin typeface="Calibri" panose="020F0502020204030204" pitchFamily="34" charset="0"/>
                        </a:rPr>
                        <a:t>########</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45.548</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45.613</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45.519</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45.548</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45.548</a:t>
                      </a:r>
                    </a:p>
                  </a:txBody>
                  <a:tcPr marL="7620" marR="7620" marT="7620"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0</a:t>
                      </a:r>
                    </a:p>
                  </a:txBody>
                  <a:tcPr marL="7620" marR="7620" marT="7620" marB="0" anchor="b">
                    <a:lnL>
                      <a:noFill/>
                    </a:lnL>
                    <a:lnR>
                      <a:noFill/>
                    </a:lnR>
                    <a:lnT>
                      <a:noFill/>
                    </a:lnT>
                    <a:lnB>
                      <a:noFill/>
                    </a:lnB>
                    <a:noFill/>
                  </a:tcPr>
                </a:tc>
                <a:extLst>
                  <a:ext uri="{0D108BD9-81ED-4DB2-BD59-A6C34878D82A}">
                    <a16:rowId xmlns:a16="http://schemas.microsoft.com/office/drawing/2014/main" val="2524690670"/>
                  </a:ext>
                </a:extLst>
              </a:tr>
            </a:tbl>
          </a:graphicData>
        </a:graphic>
      </p:graphicFrame>
    </p:spTree>
    <p:extLst>
      <p:ext uri="{BB962C8B-B14F-4D97-AF65-F5344CB8AC3E}">
        <p14:creationId xmlns:p14="http://schemas.microsoft.com/office/powerpoint/2010/main" val="4099303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949B8-3D8A-7DBA-6865-2C64514365BC}"/>
              </a:ext>
            </a:extLst>
          </p:cNvPr>
          <p:cNvSpPr>
            <a:spLocks noGrp="1"/>
          </p:cNvSpPr>
          <p:nvPr>
            <p:ph type="title"/>
          </p:nvPr>
        </p:nvSpPr>
        <p:spPr/>
        <p:txBody>
          <a:bodyPr/>
          <a:lstStyle/>
          <a:p>
            <a:r>
              <a:rPr lang="en-US" dirty="0"/>
              <a:t>Close Price graph</a:t>
            </a:r>
            <a:endParaRPr lang="en-IN" dirty="0"/>
          </a:p>
        </p:txBody>
      </p:sp>
      <p:pic>
        <p:nvPicPr>
          <p:cNvPr id="5" name="Content Placeholder 4">
            <a:extLst>
              <a:ext uri="{FF2B5EF4-FFF2-40B4-BE49-F238E27FC236}">
                <a16:creationId xmlns:a16="http://schemas.microsoft.com/office/drawing/2014/main" id="{EC71B8E9-DE70-254A-4BE7-7F98A4F1C8D7}"/>
              </a:ext>
            </a:extLst>
          </p:cNvPr>
          <p:cNvPicPr>
            <a:picLocks noGrp="1" noChangeAspect="1"/>
          </p:cNvPicPr>
          <p:nvPr>
            <p:ph idx="1"/>
          </p:nvPr>
        </p:nvPicPr>
        <p:blipFill>
          <a:blip r:embed="rId2"/>
          <a:stretch>
            <a:fillRect/>
          </a:stretch>
        </p:blipFill>
        <p:spPr>
          <a:xfrm>
            <a:off x="1941799" y="2286000"/>
            <a:ext cx="7884540" cy="4022725"/>
          </a:xfrm>
        </p:spPr>
      </p:pic>
    </p:spTree>
    <p:extLst>
      <p:ext uri="{BB962C8B-B14F-4D97-AF65-F5344CB8AC3E}">
        <p14:creationId xmlns:p14="http://schemas.microsoft.com/office/powerpoint/2010/main" val="281127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7C21-AA64-3AB5-ADA0-EF88D5E07495}"/>
              </a:ext>
            </a:extLst>
          </p:cNvPr>
          <p:cNvSpPr>
            <a:spLocks noGrp="1"/>
          </p:cNvSpPr>
          <p:nvPr>
            <p:ph type="title"/>
          </p:nvPr>
        </p:nvSpPr>
        <p:spPr/>
        <p:txBody>
          <a:bodyPr/>
          <a:lstStyle/>
          <a:p>
            <a:r>
              <a:rPr lang="en-US" dirty="0"/>
              <a:t>1. Linear regression</a:t>
            </a:r>
            <a:endParaRPr lang="en-IN" dirty="0"/>
          </a:p>
        </p:txBody>
      </p:sp>
      <p:sp>
        <p:nvSpPr>
          <p:cNvPr id="3" name="Content Placeholder 2">
            <a:extLst>
              <a:ext uri="{FF2B5EF4-FFF2-40B4-BE49-F238E27FC236}">
                <a16:creationId xmlns:a16="http://schemas.microsoft.com/office/drawing/2014/main" id="{670855FC-AC87-6D09-52C6-5869248784DB}"/>
              </a:ext>
            </a:extLst>
          </p:cNvPr>
          <p:cNvSpPr>
            <a:spLocks noGrp="1"/>
          </p:cNvSpPr>
          <p:nvPr>
            <p:ph idx="1"/>
          </p:nvPr>
        </p:nvSpPr>
        <p:spPr/>
        <p:txBody>
          <a:bodyPr/>
          <a:lstStyle/>
          <a:p>
            <a:r>
              <a:rPr lang="en-US" b="0" i="0" dirty="0">
                <a:solidFill>
                  <a:srgbClr val="0D0D0D"/>
                </a:solidFill>
                <a:effectLst/>
                <a:highlight>
                  <a:srgbClr val="FFFFFF"/>
                </a:highlight>
                <a:latin typeface="Söhne"/>
              </a:rPr>
              <a:t>We initiate with Linear Regression, a fundamental yet robust method for prediction tasks. After preprocessing the data and visualizing its trends, we train a Linear Regression model. The model demonstrates its predictive capacity, but its simplicity may limit its accuracy, especially in capturing non-linear relationships.</a:t>
            </a:r>
            <a:endParaRPr lang="en-IN" dirty="0"/>
          </a:p>
        </p:txBody>
      </p:sp>
    </p:spTree>
    <p:extLst>
      <p:ext uri="{BB962C8B-B14F-4D97-AF65-F5344CB8AC3E}">
        <p14:creationId xmlns:p14="http://schemas.microsoft.com/office/powerpoint/2010/main" val="842088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4B622-9128-1098-9A1B-2BAD5843A993}"/>
              </a:ext>
            </a:extLst>
          </p:cNvPr>
          <p:cNvSpPr>
            <a:spLocks noGrp="1"/>
          </p:cNvSpPr>
          <p:nvPr>
            <p:ph type="title"/>
          </p:nvPr>
        </p:nvSpPr>
        <p:spPr/>
        <p:txBody>
          <a:bodyPr/>
          <a:lstStyle/>
          <a:p>
            <a:r>
              <a:rPr lang="en-US" dirty="0"/>
              <a:t>Pre processing</a:t>
            </a:r>
            <a:endParaRPr lang="en-IN" dirty="0"/>
          </a:p>
        </p:txBody>
      </p:sp>
      <p:sp>
        <p:nvSpPr>
          <p:cNvPr id="3" name="Content Placeholder 2">
            <a:extLst>
              <a:ext uri="{FF2B5EF4-FFF2-40B4-BE49-F238E27FC236}">
                <a16:creationId xmlns:a16="http://schemas.microsoft.com/office/drawing/2014/main" id="{F4F05AFF-99B4-473E-6773-312B231A4D32}"/>
              </a:ext>
            </a:extLst>
          </p:cNvPr>
          <p:cNvSpPr>
            <a:spLocks noGrp="1"/>
          </p:cNvSpPr>
          <p:nvPr>
            <p:ph idx="1"/>
          </p:nvPr>
        </p:nvSpPr>
        <p:spPr/>
        <p:txBody>
          <a:bodyPr/>
          <a:lstStyle/>
          <a:p>
            <a:r>
              <a:rPr lang="en-US" dirty="0"/>
              <a:t>Data Loading: Initially, we load the dataset containing historical INR/USD exchange rate data from a CSV file.</a:t>
            </a:r>
          </a:p>
          <a:p>
            <a:r>
              <a:rPr lang="en-US" dirty="0"/>
              <a:t>Data Cleaning: We perform data cleaning by removing any missing values (</a:t>
            </a:r>
            <a:r>
              <a:rPr lang="en-US" dirty="0" err="1"/>
              <a:t>NaN</a:t>
            </a:r>
            <a:r>
              <a:rPr lang="en-US" dirty="0"/>
              <a:t>) from the dataset using the </a:t>
            </a:r>
            <a:r>
              <a:rPr lang="en-US" dirty="0" err="1"/>
              <a:t>dropna</a:t>
            </a:r>
            <a:r>
              <a:rPr lang="en-US" dirty="0"/>
              <a:t>() function.</a:t>
            </a:r>
          </a:p>
          <a:p>
            <a:r>
              <a:rPr lang="en-US" dirty="0"/>
              <a:t>Data Type Conversion: The 'Date' column is converted to datetime format using the </a:t>
            </a:r>
            <a:r>
              <a:rPr lang="en-US" dirty="0" err="1"/>
              <a:t>astype</a:t>
            </a:r>
            <a:r>
              <a:rPr lang="en-US" dirty="0"/>
              <a:t>() function to facilitate time-based analysis.</a:t>
            </a:r>
          </a:p>
          <a:p>
            <a:r>
              <a:rPr lang="en-US" dirty="0"/>
              <a:t>Visualization: Before training the model, we visualize the historical close price trends to gain insights into the data's behavior over time. This visualization aids in identifying patterns and trends, essential for model training.</a:t>
            </a:r>
            <a:endParaRPr lang="en-IN" dirty="0"/>
          </a:p>
        </p:txBody>
      </p:sp>
    </p:spTree>
    <p:extLst>
      <p:ext uri="{BB962C8B-B14F-4D97-AF65-F5344CB8AC3E}">
        <p14:creationId xmlns:p14="http://schemas.microsoft.com/office/powerpoint/2010/main" val="3290489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2327B-7636-8B69-F502-AE25F4BDD8E3}"/>
              </a:ext>
            </a:extLst>
          </p:cNvPr>
          <p:cNvSpPr>
            <a:spLocks noGrp="1"/>
          </p:cNvSpPr>
          <p:nvPr>
            <p:ph type="title"/>
          </p:nvPr>
        </p:nvSpPr>
        <p:spPr/>
        <p:txBody>
          <a:bodyPr/>
          <a:lstStyle/>
          <a:p>
            <a:r>
              <a:rPr lang="en-IN" dirty="0"/>
              <a:t>Model Training and Prediction:</a:t>
            </a:r>
          </a:p>
        </p:txBody>
      </p:sp>
      <p:sp>
        <p:nvSpPr>
          <p:cNvPr id="3" name="Content Placeholder 2">
            <a:extLst>
              <a:ext uri="{FF2B5EF4-FFF2-40B4-BE49-F238E27FC236}">
                <a16:creationId xmlns:a16="http://schemas.microsoft.com/office/drawing/2014/main" id="{A6416590-CA7F-0855-E24C-EEA410770356}"/>
              </a:ext>
            </a:extLst>
          </p:cNvPr>
          <p:cNvSpPr>
            <a:spLocks noGrp="1"/>
          </p:cNvSpPr>
          <p:nvPr>
            <p:ph idx="1"/>
          </p:nvPr>
        </p:nvSpPr>
        <p:spPr/>
        <p:txBody>
          <a:bodyPr>
            <a:normAutofit fontScale="92500" lnSpcReduction="10000"/>
          </a:bodyPr>
          <a:lstStyle/>
          <a:p>
            <a:r>
              <a:rPr lang="en-US" dirty="0"/>
              <a:t>Feature Selection: For the Linear Regression model, we consider only the 'Close' price as the feature. This feature is extracted and stored in the '</a:t>
            </a:r>
            <a:r>
              <a:rPr lang="en-US" dirty="0" err="1"/>
              <a:t>df</a:t>
            </a:r>
            <a:r>
              <a:rPr lang="en-US" dirty="0"/>
              <a:t>' </a:t>
            </a:r>
            <a:r>
              <a:rPr lang="en-US" dirty="0" err="1"/>
              <a:t>DataFrame</a:t>
            </a:r>
            <a:r>
              <a:rPr lang="en-US" dirty="0"/>
              <a:t>.</a:t>
            </a:r>
          </a:p>
          <a:p>
            <a:r>
              <a:rPr lang="en-US" dirty="0"/>
              <a:t>Data Scaling: To normalize the data and bring all features to the same scale, we employ Min-Max scaling using the </a:t>
            </a:r>
            <a:r>
              <a:rPr lang="en-US" dirty="0" err="1"/>
              <a:t>MinMaxScaler</a:t>
            </a:r>
            <a:r>
              <a:rPr lang="en-US" dirty="0"/>
              <a:t> from </a:t>
            </a:r>
            <a:r>
              <a:rPr lang="en-US" dirty="0" err="1"/>
              <a:t>sklearn</a:t>
            </a:r>
            <a:r>
              <a:rPr lang="en-US" dirty="0"/>
              <a:t>. This step ensures that no single feature dominates the learning process due to its larger scale.</a:t>
            </a:r>
          </a:p>
          <a:p>
            <a:r>
              <a:rPr lang="en-US" dirty="0"/>
              <a:t>Data Segmentation: We split the dataset into training and testing sets. Approximately 80% of the data is used for training (</a:t>
            </a:r>
            <a:r>
              <a:rPr lang="en-US" dirty="0" err="1"/>
              <a:t>train_data_len</a:t>
            </a:r>
            <a:r>
              <a:rPr lang="en-US" dirty="0"/>
              <a:t>), while the remaining 20% is reserved for testing.</a:t>
            </a:r>
          </a:p>
          <a:p>
            <a:r>
              <a:rPr lang="en-US" dirty="0"/>
              <a:t>Model Training: The Linear Regression model is instantiated and trained using the training data. We fit the model to the training features (</a:t>
            </a:r>
            <a:r>
              <a:rPr lang="en-US" dirty="0" err="1"/>
              <a:t>x_train</a:t>
            </a:r>
            <a:r>
              <a:rPr lang="en-US" dirty="0"/>
              <a:t>) and target labels (</a:t>
            </a:r>
            <a:r>
              <a:rPr lang="en-US" dirty="0" err="1"/>
              <a:t>y_train</a:t>
            </a:r>
            <a:r>
              <a:rPr lang="en-US" dirty="0"/>
              <a:t>) using the fit() function.</a:t>
            </a:r>
          </a:p>
          <a:p>
            <a:r>
              <a:rPr lang="en-US" dirty="0"/>
              <a:t>Prediction: Once trained, the model is used to predict the close prices for the test data (</a:t>
            </a:r>
            <a:r>
              <a:rPr lang="en-US" dirty="0" err="1"/>
              <a:t>x_test</a:t>
            </a:r>
            <a:r>
              <a:rPr lang="en-US" dirty="0"/>
              <a:t>). These predictions are then inverse-transformed to obtain the predicted close prices in the original scale using the </a:t>
            </a:r>
            <a:r>
              <a:rPr lang="en-US" dirty="0" err="1"/>
              <a:t>inverse_transform</a:t>
            </a:r>
            <a:r>
              <a:rPr lang="en-US" dirty="0"/>
              <a:t>() function.</a:t>
            </a:r>
            <a:endParaRPr lang="en-IN" dirty="0"/>
          </a:p>
        </p:txBody>
      </p:sp>
    </p:spTree>
    <p:extLst>
      <p:ext uri="{BB962C8B-B14F-4D97-AF65-F5344CB8AC3E}">
        <p14:creationId xmlns:p14="http://schemas.microsoft.com/office/powerpoint/2010/main" val="889934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4273D-A46E-8B67-0037-A5DBE2218098}"/>
              </a:ext>
            </a:extLst>
          </p:cNvPr>
          <p:cNvSpPr>
            <a:spLocks noGrp="1"/>
          </p:cNvSpPr>
          <p:nvPr>
            <p:ph type="title"/>
          </p:nvPr>
        </p:nvSpPr>
        <p:spPr/>
        <p:txBody>
          <a:bodyPr/>
          <a:lstStyle/>
          <a:p>
            <a:r>
              <a:rPr lang="en-IN" dirty="0"/>
              <a:t>Accuracy Evaluation:</a:t>
            </a:r>
          </a:p>
        </p:txBody>
      </p:sp>
      <p:sp>
        <p:nvSpPr>
          <p:cNvPr id="3" name="Content Placeholder 2">
            <a:extLst>
              <a:ext uri="{FF2B5EF4-FFF2-40B4-BE49-F238E27FC236}">
                <a16:creationId xmlns:a16="http://schemas.microsoft.com/office/drawing/2014/main" id="{EF193FA4-DBCE-26AD-A314-83A9AAE2D62F}"/>
              </a:ext>
            </a:extLst>
          </p:cNvPr>
          <p:cNvSpPr>
            <a:spLocks noGrp="1"/>
          </p:cNvSpPr>
          <p:nvPr>
            <p:ph idx="1"/>
          </p:nvPr>
        </p:nvSpPr>
        <p:spPr/>
        <p:txBody>
          <a:bodyPr/>
          <a:lstStyle/>
          <a:p>
            <a:r>
              <a:rPr lang="en-US" dirty="0"/>
              <a:t>R-squared Score: To evaluate the accuracy of our Linear Regression model, we calculate the R-squared (R2) score. R2 score measures the proportion of the variance in the dependent variable (close prices) that is predictable from the independent variable (dates). A higher R2 score indicates a better fit of the model to the data.</a:t>
            </a:r>
          </a:p>
          <a:p>
            <a:r>
              <a:rPr lang="en-US" dirty="0"/>
              <a:t>Print Accuracy: The R2 score is printed to the console as a percentage to provide a quantitative assessment of the model's predictive performance.</a:t>
            </a:r>
            <a:br>
              <a:rPr lang="en-US" dirty="0"/>
            </a:br>
            <a:br>
              <a:rPr lang="en-US" dirty="0"/>
            </a:br>
            <a:r>
              <a:rPr lang="en-US" dirty="0"/>
              <a:t>Accuracy of this model : 98.4763748097207%</a:t>
            </a:r>
            <a:endParaRPr lang="en-IN" dirty="0"/>
          </a:p>
        </p:txBody>
      </p:sp>
    </p:spTree>
    <p:extLst>
      <p:ext uri="{BB962C8B-B14F-4D97-AF65-F5344CB8AC3E}">
        <p14:creationId xmlns:p14="http://schemas.microsoft.com/office/powerpoint/2010/main" val="13898348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Default Theme</Template>
  <TotalTime>243</TotalTime>
  <Words>2215</Words>
  <Application>Microsoft Office PowerPoint</Application>
  <PresentationFormat>Widescreen</PresentationFormat>
  <Paragraphs>131</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DM Sans Merlin</vt:lpstr>
      <vt:lpstr>Söhne</vt:lpstr>
      <vt:lpstr>Tw Cen MT</vt:lpstr>
      <vt:lpstr>Tw Cen MT Condensed</vt:lpstr>
      <vt:lpstr>Wingdings 3</vt:lpstr>
      <vt:lpstr>Integral</vt:lpstr>
      <vt:lpstr>Inr/usd exchange rate prediction</vt:lpstr>
      <vt:lpstr>Introduction:</vt:lpstr>
      <vt:lpstr>Different Models used : </vt:lpstr>
      <vt:lpstr>Dataset overview</vt:lpstr>
      <vt:lpstr>Close Price graph</vt:lpstr>
      <vt:lpstr>1. Linear regression</vt:lpstr>
      <vt:lpstr>Pre processing</vt:lpstr>
      <vt:lpstr>Model Training and Prediction:</vt:lpstr>
      <vt:lpstr>Accuracy Evaluation:</vt:lpstr>
      <vt:lpstr>Predictions</vt:lpstr>
      <vt:lpstr>2. Ridge regression</vt:lpstr>
      <vt:lpstr>Preprocessing:</vt:lpstr>
      <vt:lpstr>Model Training and Prediction:</vt:lpstr>
      <vt:lpstr>Accuracy Evaluation:</vt:lpstr>
      <vt:lpstr>Predictions</vt:lpstr>
      <vt:lpstr>3. LSTM (Long Short-Term Memory)</vt:lpstr>
      <vt:lpstr>Preprocessing:</vt:lpstr>
      <vt:lpstr>Model Training and Prediction:</vt:lpstr>
      <vt:lpstr>Accuracy Evaluation:</vt:lpstr>
      <vt:lpstr>MSE v/s epochs plot</vt:lpstr>
      <vt:lpstr>Predictions </vt:lpstr>
      <vt:lpstr>4. Ensemble Learning with ARIMA:</vt:lpstr>
      <vt:lpstr>Preprocessing:</vt:lpstr>
      <vt:lpstr>Model Training and Prediction:</vt:lpstr>
      <vt:lpstr>Rolling mean and std deviation</vt:lpstr>
      <vt:lpstr>PowerPoint Presentation</vt:lpstr>
      <vt:lpstr>autocorrelation</vt:lpstr>
      <vt:lpstr>Partial autocorrelation</vt:lpstr>
      <vt:lpstr>Forecasting till 2030</vt:lpstr>
      <vt:lpstr>Comparing accuracy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Inr/usd exchange rate prediction</dc:title>
  <dc:creator>Harshit Gautam</dc:creator>
  <cp:lastModifiedBy>Harshit Gautam</cp:lastModifiedBy>
  <cp:revision>3</cp:revision>
  <dcterms:created xsi:type="dcterms:W3CDTF">2024-05-13T08:48:47Z</dcterms:created>
  <dcterms:modified xsi:type="dcterms:W3CDTF">2024-05-13T12:51:55Z</dcterms:modified>
</cp:coreProperties>
</file>