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400"/>
    <a:srgbClr val="B27F00"/>
    <a:srgbClr val="CB323D"/>
    <a:srgbClr val="00B46A"/>
    <a:srgbClr val="0D707D"/>
    <a:srgbClr val="0073B4"/>
    <a:srgbClr val="FF0044"/>
    <a:srgbClr val="FFB446"/>
    <a:srgbClr val="006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0BE97-8B15-4626-8BAF-1839DF72E301}" type="datetimeFigureOut">
              <a:rPr lang="en-AU" smtClean="0"/>
              <a:t>06/03/2020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8CB48-90CE-4F5E-B3BC-D6564007EB0F}" type="slidenum">
              <a:rPr lang="en-AU" smtClean="0"/>
              <a:t>‹#›</a:t>
            </a:fld>
            <a:endParaRPr lang="en-AU"/>
          </a:p>
        </p:txBody>
      </p:sp>
    </p:spTree>
    <p:extLst>
      <p:ext uri="{BB962C8B-B14F-4D97-AF65-F5344CB8AC3E}">
        <p14:creationId xmlns:p14="http://schemas.microsoft.com/office/powerpoint/2010/main" val="2762082780"/>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348CB48-90CE-4F5E-B3BC-D6564007EB0F}" type="slidenum">
              <a:rPr lang="en-AU" smtClean="0"/>
              <a:t>1</a:t>
            </a:fld>
            <a:endParaRPr lang="en-AU"/>
          </a:p>
        </p:txBody>
      </p:sp>
    </p:spTree>
    <p:extLst>
      <p:ext uri="{BB962C8B-B14F-4D97-AF65-F5344CB8AC3E}">
        <p14:creationId xmlns:p14="http://schemas.microsoft.com/office/powerpoint/2010/main" val="44007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F059-7D31-4DB9-AA27-FA4644E4E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01901F8-772D-4481-A110-566314FFF594}"/>
              </a:ext>
            </a:extLst>
          </p:cNvPr>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4DC2FAE-4993-4625-910C-9F7B21C2A136}"/>
              </a:ext>
            </a:extLst>
          </p:cNvPr>
          <p:cNvSpPr>
            <a:spLocks noGrp="1"/>
          </p:cNvSpPr>
          <p:nvPr>
            <p:ph type="dt" sz="half" idx="10"/>
          </p:nvPr>
        </p:nvSpPr>
        <p:spPr/>
        <p:txBody>
          <a:bodyPr/>
          <a:lstStyle/>
          <a:p>
            <a:fld id="{482958FD-7186-4FDE-9BB5-3681197DA916}" type="datetimeFigureOut">
              <a:rPr lang="en-AU" smtClean="0"/>
              <a:t>06/03/2020</a:t>
            </a:fld>
            <a:endParaRPr lang="en-AU"/>
          </a:p>
        </p:txBody>
      </p:sp>
      <p:sp>
        <p:nvSpPr>
          <p:cNvPr id="5" name="Footer Placeholder 4">
            <a:extLst>
              <a:ext uri="{FF2B5EF4-FFF2-40B4-BE49-F238E27FC236}">
                <a16:creationId xmlns:a16="http://schemas.microsoft.com/office/drawing/2014/main" id="{733CC323-8F95-4B29-8E10-2578334014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F8544D8-DF23-461D-AAB1-6A3E60E78FCA}"/>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63054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E2DD-ADC5-48F1-B5F8-D5BC1A64C90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E6710F-28F7-456D-A8C0-F4357F6AB2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F63D8A-DB39-4579-A6AE-D27B68AD4D4B}"/>
              </a:ext>
            </a:extLst>
          </p:cNvPr>
          <p:cNvSpPr>
            <a:spLocks noGrp="1"/>
          </p:cNvSpPr>
          <p:nvPr>
            <p:ph type="dt" sz="half" idx="10"/>
          </p:nvPr>
        </p:nvSpPr>
        <p:spPr/>
        <p:txBody>
          <a:bodyPr/>
          <a:lstStyle/>
          <a:p>
            <a:fld id="{482958FD-7186-4FDE-9BB5-3681197DA916}" type="datetimeFigureOut">
              <a:rPr lang="en-AU" smtClean="0"/>
              <a:t>06/03/2020</a:t>
            </a:fld>
            <a:endParaRPr lang="en-AU"/>
          </a:p>
        </p:txBody>
      </p:sp>
      <p:sp>
        <p:nvSpPr>
          <p:cNvPr id="5" name="Footer Placeholder 4">
            <a:extLst>
              <a:ext uri="{FF2B5EF4-FFF2-40B4-BE49-F238E27FC236}">
                <a16:creationId xmlns:a16="http://schemas.microsoft.com/office/drawing/2014/main" id="{EE7CC6B4-C21D-4E8D-953F-FDDB8DE2709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40A6CE1-DD93-4F0C-8873-2C7C298D96BD}"/>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10678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22DAE-12F2-4308-B0AD-3AD1E9478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2957D91-B6CD-4EB6-B326-4B3573950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C46D746-C985-4002-923D-99411E4F26DD}"/>
              </a:ext>
            </a:extLst>
          </p:cNvPr>
          <p:cNvSpPr>
            <a:spLocks noGrp="1"/>
          </p:cNvSpPr>
          <p:nvPr>
            <p:ph type="dt" sz="half" idx="10"/>
          </p:nvPr>
        </p:nvSpPr>
        <p:spPr/>
        <p:txBody>
          <a:bodyPr/>
          <a:lstStyle/>
          <a:p>
            <a:fld id="{482958FD-7186-4FDE-9BB5-3681197DA916}" type="datetimeFigureOut">
              <a:rPr lang="en-AU" smtClean="0"/>
              <a:t>06/03/2020</a:t>
            </a:fld>
            <a:endParaRPr lang="en-AU"/>
          </a:p>
        </p:txBody>
      </p:sp>
      <p:sp>
        <p:nvSpPr>
          <p:cNvPr id="5" name="Footer Placeholder 4">
            <a:extLst>
              <a:ext uri="{FF2B5EF4-FFF2-40B4-BE49-F238E27FC236}">
                <a16:creationId xmlns:a16="http://schemas.microsoft.com/office/drawing/2014/main" id="{87077396-E8BA-495E-B761-A7457D59445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CAF980E-2271-433B-8323-C3CB0DC96F7A}"/>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233202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EE0C-A3D7-4D72-95C9-2212DC72CCF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C7C97B3-96EF-40A0-9911-41C5BDD26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CCF0DF9-68F7-4092-B30E-69E5AC408EF0}"/>
              </a:ext>
            </a:extLst>
          </p:cNvPr>
          <p:cNvSpPr>
            <a:spLocks noGrp="1"/>
          </p:cNvSpPr>
          <p:nvPr>
            <p:ph type="dt" sz="half" idx="10"/>
          </p:nvPr>
        </p:nvSpPr>
        <p:spPr/>
        <p:txBody>
          <a:bodyPr/>
          <a:lstStyle/>
          <a:p>
            <a:fld id="{482958FD-7186-4FDE-9BB5-3681197DA916}" type="datetimeFigureOut">
              <a:rPr lang="en-AU" smtClean="0"/>
              <a:t>06/03/2020</a:t>
            </a:fld>
            <a:endParaRPr lang="en-AU"/>
          </a:p>
        </p:txBody>
      </p:sp>
      <p:sp>
        <p:nvSpPr>
          <p:cNvPr id="5" name="Footer Placeholder 4">
            <a:extLst>
              <a:ext uri="{FF2B5EF4-FFF2-40B4-BE49-F238E27FC236}">
                <a16:creationId xmlns:a16="http://schemas.microsoft.com/office/drawing/2014/main" id="{42CBD0B0-A413-4E38-A985-1AFB40B3BC0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58F127-56B0-4372-99B1-DC6CCD0A32A3}"/>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160263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1F51-0B7A-443E-A120-077851BC0C3B}"/>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F18C0B5-D0A6-4B56-8A9E-2E5E51609065}"/>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3AF94-2141-4446-9A6D-13FDFE9C9EF9}"/>
              </a:ext>
            </a:extLst>
          </p:cNvPr>
          <p:cNvSpPr>
            <a:spLocks noGrp="1"/>
          </p:cNvSpPr>
          <p:nvPr>
            <p:ph type="dt" sz="half" idx="10"/>
          </p:nvPr>
        </p:nvSpPr>
        <p:spPr/>
        <p:txBody>
          <a:bodyPr/>
          <a:lstStyle/>
          <a:p>
            <a:fld id="{482958FD-7186-4FDE-9BB5-3681197DA916}" type="datetimeFigureOut">
              <a:rPr lang="en-AU" smtClean="0"/>
              <a:t>06/03/2020</a:t>
            </a:fld>
            <a:endParaRPr lang="en-AU"/>
          </a:p>
        </p:txBody>
      </p:sp>
      <p:sp>
        <p:nvSpPr>
          <p:cNvPr id="5" name="Footer Placeholder 4">
            <a:extLst>
              <a:ext uri="{FF2B5EF4-FFF2-40B4-BE49-F238E27FC236}">
                <a16:creationId xmlns:a16="http://schemas.microsoft.com/office/drawing/2014/main" id="{7413C379-8805-404B-8453-023FCC167B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4F2D55-5939-4745-8CE0-1DD9CB8E7DD8}"/>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404894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AFDC-6BE5-45E1-9E67-94EE3154A04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5F39E52-306F-410F-B7C7-F0AE792837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17A2BAF-8358-4843-973E-FA7FAF8C57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199FA4D-6448-463B-A090-96343A18938B}"/>
              </a:ext>
            </a:extLst>
          </p:cNvPr>
          <p:cNvSpPr>
            <a:spLocks noGrp="1"/>
          </p:cNvSpPr>
          <p:nvPr>
            <p:ph type="dt" sz="half" idx="10"/>
          </p:nvPr>
        </p:nvSpPr>
        <p:spPr/>
        <p:txBody>
          <a:bodyPr/>
          <a:lstStyle/>
          <a:p>
            <a:fld id="{482958FD-7186-4FDE-9BB5-3681197DA916}" type="datetimeFigureOut">
              <a:rPr lang="en-AU" smtClean="0"/>
              <a:t>06/03/2020</a:t>
            </a:fld>
            <a:endParaRPr lang="en-AU"/>
          </a:p>
        </p:txBody>
      </p:sp>
      <p:sp>
        <p:nvSpPr>
          <p:cNvPr id="6" name="Footer Placeholder 5">
            <a:extLst>
              <a:ext uri="{FF2B5EF4-FFF2-40B4-BE49-F238E27FC236}">
                <a16:creationId xmlns:a16="http://schemas.microsoft.com/office/drawing/2014/main" id="{263442CE-0A2E-4611-912D-AD5AB11E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713214C-21C7-4DD8-A133-07AFAC44CF34}"/>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248969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B5D1-2739-4A2E-8EA8-966EA5B64A43}"/>
              </a:ext>
            </a:extLst>
          </p:cNvPr>
          <p:cNvSpPr>
            <a:spLocks noGrp="1"/>
          </p:cNvSpPr>
          <p:nvPr>
            <p:ph type="title"/>
          </p:nvPr>
        </p:nvSpPr>
        <p:spPr>
          <a:xfrm>
            <a:off x="839788" y="365126"/>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4857BCE-E6E4-4508-B95E-7EB65278663F}"/>
              </a:ext>
            </a:extLst>
          </p:cNvPr>
          <p:cNvSpPr>
            <a:spLocks noGrp="1"/>
          </p:cNvSpPr>
          <p:nvPr>
            <p:ph type="body" idx="1"/>
          </p:nvPr>
        </p:nvSpPr>
        <p:spPr>
          <a:xfrm>
            <a:off x="839788" y="1681163"/>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7FC2C-D1E1-4BDB-8E55-7C1C5FA425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30888D5-E173-48D9-9342-7E3710FAC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7EE9CC-AAE7-4248-A883-E0F5F175E0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D23EC99-B05A-48F3-A346-65154AEBACEB}"/>
              </a:ext>
            </a:extLst>
          </p:cNvPr>
          <p:cNvSpPr>
            <a:spLocks noGrp="1"/>
          </p:cNvSpPr>
          <p:nvPr>
            <p:ph type="dt" sz="half" idx="10"/>
          </p:nvPr>
        </p:nvSpPr>
        <p:spPr/>
        <p:txBody>
          <a:bodyPr/>
          <a:lstStyle/>
          <a:p>
            <a:fld id="{482958FD-7186-4FDE-9BB5-3681197DA916}" type="datetimeFigureOut">
              <a:rPr lang="en-AU" smtClean="0"/>
              <a:t>06/03/2020</a:t>
            </a:fld>
            <a:endParaRPr lang="en-AU"/>
          </a:p>
        </p:txBody>
      </p:sp>
      <p:sp>
        <p:nvSpPr>
          <p:cNvPr id="8" name="Footer Placeholder 7">
            <a:extLst>
              <a:ext uri="{FF2B5EF4-FFF2-40B4-BE49-F238E27FC236}">
                <a16:creationId xmlns:a16="http://schemas.microsoft.com/office/drawing/2014/main" id="{25F93D0C-A1B1-4CA7-A8A9-774B7D0AC3A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BB02C11-4E72-4721-9C4D-48E7297AA0C8}"/>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121459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8FC3-3A5A-4D1C-A0C6-E123A7EFE21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7F10078-0D4E-4BD9-9091-43EF80950356}"/>
              </a:ext>
            </a:extLst>
          </p:cNvPr>
          <p:cNvSpPr>
            <a:spLocks noGrp="1"/>
          </p:cNvSpPr>
          <p:nvPr>
            <p:ph type="dt" sz="half" idx="10"/>
          </p:nvPr>
        </p:nvSpPr>
        <p:spPr/>
        <p:txBody>
          <a:bodyPr/>
          <a:lstStyle/>
          <a:p>
            <a:fld id="{482958FD-7186-4FDE-9BB5-3681197DA916}" type="datetimeFigureOut">
              <a:rPr lang="en-AU" smtClean="0"/>
              <a:t>06/03/2020</a:t>
            </a:fld>
            <a:endParaRPr lang="en-AU"/>
          </a:p>
        </p:txBody>
      </p:sp>
      <p:sp>
        <p:nvSpPr>
          <p:cNvPr id="4" name="Footer Placeholder 3">
            <a:extLst>
              <a:ext uri="{FF2B5EF4-FFF2-40B4-BE49-F238E27FC236}">
                <a16:creationId xmlns:a16="http://schemas.microsoft.com/office/drawing/2014/main" id="{F3FDA1C2-0E7F-47E3-B950-01841C4498A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6CCD645-62A9-4FA8-984F-79D476E9135F}"/>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198261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4E13C-75CE-4E13-9121-7947B62B101A}"/>
              </a:ext>
            </a:extLst>
          </p:cNvPr>
          <p:cNvSpPr>
            <a:spLocks noGrp="1"/>
          </p:cNvSpPr>
          <p:nvPr>
            <p:ph type="dt" sz="half" idx="10"/>
          </p:nvPr>
        </p:nvSpPr>
        <p:spPr/>
        <p:txBody>
          <a:bodyPr/>
          <a:lstStyle/>
          <a:p>
            <a:fld id="{482958FD-7186-4FDE-9BB5-3681197DA916}" type="datetimeFigureOut">
              <a:rPr lang="en-AU" smtClean="0"/>
              <a:t>06/03/2020</a:t>
            </a:fld>
            <a:endParaRPr lang="en-AU"/>
          </a:p>
        </p:txBody>
      </p:sp>
      <p:sp>
        <p:nvSpPr>
          <p:cNvPr id="3" name="Footer Placeholder 2">
            <a:extLst>
              <a:ext uri="{FF2B5EF4-FFF2-40B4-BE49-F238E27FC236}">
                <a16:creationId xmlns:a16="http://schemas.microsoft.com/office/drawing/2014/main" id="{7FB9AA08-08D7-4C49-9F20-0ADED1B8DC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B91E3E6-2683-46AB-BC7C-9617CBBB0FA0}"/>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347929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2FD8-ABDD-4BF1-AD7C-44F531A950E7}"/>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CD7CCB5-B0C0-45F5-B7C6-15CB5C97EB2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7597A72-62A5-410D-8D77-2075B67CADBE}"/>
              </a:ext>
            </a:extLst>
          </p:cNvPr>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294B2-534F-4EB3-91F6-2729773B676E}"/>
              </a:ext>
            </a:extLst>
          </p:cNvPr>
          <p:cNvSpPr>
            <a:spLocks noGrp="1"/>
          </p:cNvSpPr>
          <p:nvPr>
            <p:ph type="dt" sz="half" idx="10"/>
          </p:nvPr>
        </p:nvSpPr>
        <p:spPr/>
        <p:txBody>
          <a:bodyPr/>
          <a:lstStyle/>
          <a:p>
            <a:fld id="{482958FD-7186-4FDE-9BB5-3681197DA916}" type="datetimeFigureOut">
              <a:rPr lang="en-AU" smtClean="0"/>
              <a:t>06/03/2020</a:t>
            </a:fld>
            <a:endParaRPr lang="en-AU"/>
          </a:p>
        </p:txBody>
      </p:sp>
      <p:sp>
        <p:nvSpPr>
          <p:cNvPr id="6" name="Footer Placeholder 5">
            <a:extLst>
              <a:ext uri="{FF2B5EF4-FFF2-40B4-BE49-F238E27FC236}">
                <a16:creationId xmlns:a16="http://schemas.microsoft.com/office/drawing/2014/main" id="{31D68259-2D24-40FA-AB3F-1D0532817D5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549652-0EEB-435A-BD28-B2FD3BEFA2B0}"/>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428921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4A94-2D81-4686-82CA-23278113DF22}"/>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9661F26-E081-4853-8D1A-FB2747B7297B}"/>
              </a:ext>
            </a:extLst>
          </p:cNvPr>
          <p:cNvSpPr>
            <a:spLocks noGrp="1"/>
          </p:cNvSpPr>
          <p:nvPr>
            <p:ph type="pic" idx="1"/>
          </p:nvPr>
        </p:nvSpPr>
        <p:spPr>
          <a:xfrm>
            <a:off x="5183188" y="987426"/>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en-AU"/>
          </a:p>
        </p:txBody>
      </p:sp>
      <p:sp>
        <p:nvSpPr>
          <p:cNvPr id="4" name="Text Placeholder 3">
            <a:extLst>
              <a:ext uri="{FF2B5EF4-FFF2-40B4-BE49-F238E27FC236}">
                <a16:creationId xmlns:a16="http://schemas.microsoft.com/office/drawing/2014/main" id="{29243C63-37B3-4EEA-B147-80B903AE0A4E}"/>
              </a:ext>
            </a:extLst>
          </p:cNvPr>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66AC0-7C2E-45B1-92ED-E22C80BDBD40}"/>
              </a:ext>
            </a:extLst>
          </p:cNvPr>
          <p:cNvSpPr>
            <a:spLocks noGrp="1"/>
          </p:cNvSpPr>
          <p:nvPr>
            <p:ph type="dt" sz="half" idx="10"/>
          </p:nvPr>
        </p:nvSpPr>
        <p:spPr/>
        <p:txBody>
          <a:bodyPr/>
          <a:lstStyle/>
          <a:p>
            <a:fld id="{482958FD-7186-4FDE-9BB5-3681197DA916}" type="datetimeFigureOut">
              <a:rPr lang="en-AU" smtClean="0"/>
              <a:t>06/03/2020</a:t>
            </a:fld>
            <a:endParaRPr lang="en-AU"/>
          </a:p>
        </p:txBody>
      </p:sp>
      <p:sp>
        <p:nvSpPr>
          <p:cNvPr id="6" name="Footer Placeholder 5">
            <a:extLst>
              <a:ext uri="{FF2B5EF4-FFF2-40B4-BE49-F238E27FC236}">
                <a16:creationId xmlns:a16="http://schemas.microsoft.com/office/drawing/2014/main" id="{BB1C1B7D-02B6-4215-AF10-8DDEEB6594B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594A61E-BD69-440F-A1F6-E1264AFADC20}"/>
              </a:ext>
            </a:extLst>
          </p:cNvPr>
          <p:cNvSpPr>
            <a:spLocks noGrp="1"/>
          </p:cNvSpPr>
          <p:nvPr>
            <p:ph type="sldNum" sz="quarter" idx="12"/>
          </p:nvPr>
        </p:nvSpPr>
        <p:spPr/>
        <p:txBody>
          <a:bodyPr/>
          <a:lstStyle/>
          <a:p>
            <a:fld id="{8B55CEC2-F304-4E00-B85C-6F38B08F333A}" type="slidenum">
              <a:rPr lang="en-AU" smtClean="0"/>
              <a:t>‹#›</a:t>
            </a:fld>
            <a:endParaRPr lang="en-AU"/>
          </a:p>
        </p:txBody>
      </p:sp>
    </p:spTree>
    <p:extLst>
      <p:ext uri="{BB962C8B-B14F-4D97-AF65-F5344CB8AC3E}">
        <p14:creationId xmlns:p14="http://schemas.microsoft.com/office/powerpoint/2010/main" val="383233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ECA24-86C6-46AE-8565-FBAE8B84F01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6AA07F5-FF07-454E-BAE2-A67291BCBC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196EE9-E111-4F83-9FF0-B53EAEFC300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958FD-7186-4FDE-9BB5-3681197DA916}" type="datetimeFigureOut">
              <a:rPr lang="en-AU" smtClean="0"/>
              <a:t>06/03/2020</a:t>
            </a:fld>
            <a:endParaRPr lang="en-AU"/>
          </a:p>
        </p:txBody>
      </p:sp>
      <p:sp>
        <p:nvSpPr>
          <p:cNvPr id="5" name="Footer Placeholder 4">
            <a:extLst>
              <a:ext uri="{FF2B5EF4-FFF2-40B4-BE49-F238E27FC236}">
                <a16:creationId xmlns:a16="http://schemas.microsoft.com/office/drawing/2014/main" id="{64D72C52-FB8D-4A57-8DAF-C6C122342EEF}"/>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418F10A-4D7C-424A-902C-3543C0898942}"/>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5CEC2-F304-4E00-B85C-6F38B08F333A}" type="slidenum">
              <a:rPr lang="en-AU" smtClean="0"/>
              <a:t>‹#›</a:t>
            </a:fld>
            <a:endParaRPr lang="en-AU"/>
          </a:p>
        </p:txBody>
      </p:sp>
    </p:spTree>
    <p:extLst>
      <p:ext uri="{BB962C8B-B14F-4D97-AF65-F5344CB8AC3E}">
        <p14:creationId xmlns:p14="http://schemas.microsoft.com/office/powerpoint/2010/main" val="239676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407FEE02-1CA1-4BC1-A75B-9ABFE21AD789}"/>
              </a:ext>
            </a:extLst>
          </p:cNvPr>
          <p:cNvSpPr txBox="1"/>
          <p:nvPr/>
        </p:nvSpPr>
        <p:spPr>
          <a:xfrm>
            <a:off x="77127" y="1988161"/>
            <a:ext cx="3731492" cy="4716688"/>
          </a:xfrm>
          <a:prstGeom prst="rect">
            <a:avLst/>
          </a:prstGeom>
          <a:noFill/>
          <a:ln>
            <a:noFill/>
          </a:ln>
        </p:spPr>
        <p:txBody>
          <a:bodyPr wrap="square" rtlCol="0" anchor="t">
            <a:noAutofit/>
          </a:bodyPr>
          <a:lstStyle/>
          <a:p>
            <a:pPr algn="just"/>
            <a:r>
              <a:rPr lang="en-AU" sz="800" b="1" dirty="0">
                <a:solidFill>
                  <a:schemeClr val="bg1"/>
                </a:solidFill>
                <a:latin typeface="Santana" panose="02000403050000020004" pitchFamily="2" charset="0"/>
              </a:rPr>
              <a:t>Plot</a:t>
            </a:r>
          </a:p>
          <a:p>
            <a:pPr algn="just"/>
            <a:r>
              <a:rPr lang="en-AU" sz="800" b="1" dirty="0">
                <a:solidFill>
                  <a:schemeClr val="bg1"/>
                </a:solidFill>
              </a:rPr>
              <a:t>Act 0 – Milk Run</a:t>
            </a:r>
          </a:p>
          <a:p>
            <a:pPr lvl="0" algn="just"/>
            <a:r>
              <a:rPr lang="en-AU" sz="800" dirty="0">
                <a:solidFill>
                  <a:schemeClr val="bg1"/>
                </a:solidFill>
              </a:rPr>
              <a:t>Game starts in Mouse’s apartment.  It’s night. Low, messy. Her AI, Cat, sits in the corner. There is a computer beside her bed. A mobile transport for Cat is visible in the room. Her boss, Manager Lyon sends her on an easy run, to discover who is funnelling money to small town corp. Discovers a </a:t>
            </a:r>
            <a:r>
              <a:rPr lang="en-AU" sz="800" dirty="0" err="1">
                <a:solidFill>
                  <a:schemeClr val="bg1"/>
                </a:solidFill>
              </a:rPr>
              <a:t>corp</a:t>
            </a:r>
            <a:r>
              <a:rPr lang="en-AU" sz="800" dirty="0">
                <a:solidFill>
                  <a:schemeClr val="bg1"/>
                </a:solidFill>
              </a:rPr>
              <a:t> that is connected with </a:t>
            </a:r>
            <a:r>
              <a:rPr lang="en-AU" sz="800" dirty="0" err="1">
                <a:solidFill>
                  <a:schemeClr val="bg1"/>
                </a:solidFill>
              </a:rPr>
              <a:t>Arisana</a:t>
            </a:r>
            <a:endParaRPr lang="en-AU" sz="800" dirty="0">
              <a:solidFill>
                <a:schemeClr val="bg1"/>
              </a:solidFill>
            </a:endParaRPr>
          </a:p>
          <a:p>
            <a:pPr lvl="0" algn="just"/>
            <a:r>
              <a:rPr lang="en-AU" sz="800" dirty="0">
                <a:solidFill>
                  <a:schemeClr val="bg1"/>
                </a:solidFill>
              </a:rPr>
              <a:t>Boss seeks to uncover further information. Meet up with Snow Owl at the </a:t>
            </a:r>
            <a:r>
              <a:rPr lang="en-AU" sz="800" dirty="0" err="1">
                <a:solidFill>
                  <a:schemeClr val="bg1"/>
                </a:solidFill>
              </a:rPr>
              <a:t>Arisana</a:t>
            </a:r>
            <a:r>
              <a:rPr lang="en-AU" sz="800" dirty="0">
                <a:solidFill>
                  <a:schemeClr val="bg1"/>
                </a:solidFill>
              </a:rPr>
              <a:t> bar. Manager has sent Mouse on a run with recruit Snow Owl to observe. Snow Owl is to act as lookout while Mouse performs the actions of the run. The company in question should be a milk run. Upon completion of the first level, mouse uncovers direct link between </a:t>
            </a:r>
            <a:r>
              <a:rPr lang="en-AU" sz="800" dirty="0" err="1">
                <a:solidFill>
                  <a:schemeClr val="bg1"/>
                </a:solidFill>
              </a:rPr>
              <a:t>Arisana</a:t>
            </a:r>
            <a:r>
              <a:rPr lang="en-AU" sz="800" dirty="0">
                <a:solidFill>
                  <a:schemeClr val="bg1"/>
                </a:solidFill>
              </a:rPr>
              <a:t> and all corps, and Manager Lyon’s direct involvement. Security engages and traps Mouse and Snow Owl. Enforcers close around room. Snow Owl reveals the betrayal of Mouse’s boss</a:t>
            </a:r>
          </a:p>
          <a:p>
            <a:pPr lvl="0" algn="just"/>
            <a:r>
              <a:rPr lang="en-AU" sz="800" dirty="0">
                <a:solidFill>
                  <a:schemeClr val="bg1"/>
                </a:solidFill>
              </a:rPr>
              <a:t>Mouse is stripped of all access, and all access to Cat is removed from her systems. Mouse is pushed out onto the street as a </a:t>
            </a:r>
            <a:r>
              <a:rPr lang="en-AU" sz="800" dirty="0" err="1">
                <a:solidFill>
                  <a:schemeClr val="bg1"/>
                </a:solidFill>
              </a:rPr>
              <a:t>corp</a:t>
            </a:r>
            <a:r>
              <a:rPr lang="en-AU" sz="800" dirty="0">
                <a:solidFill>
                  <a:schemeClr val="bg1"/>
                </a:solidFill>
              </a:rPr>
              <a:t>-less nobody</a:t>
            </a:r>
          </a:p>
          <a:p>
            <a:pPr algn="just"/>
            <a:r>
              <a:rPr lang="en-AU" sz="800" b="1" dirty="0">
                <a:solidFill>
                  <a:schemeClr val="bg1"/>
                </a:solidFill>
              </a:rPr>
              <a:t>Act 1 – Bootstrap</a:t>
            </a:r>
          </a:p>
          <a:p>
            <a:pPr lvl="0" algn="just"/>
            <a:r>
              <a:rPr lang="en-AU" sz="800" dirty="0">
                <a:solidFill>
                  <a:schemeClr val="bg1"/>
                </a:solidFill>
              </a:rPr>
              <a:t>Mouse is picked up off the street by free agent extraction team, a ‘robin hood’ group. Mouse is provided with early ‘ancient’ gear by agents in return for work. Gains access to ‘Kit’ to act as AI, but she is unhappy with the new personality</a:t>
            </a:r>
            <a:endParaRPr lang="en-AU" sz="800" b="1" dirty="0">
              <a:solidFill>
                <a:schemeClr val="bg1"/>
              </a:solidFill>
            </a:endParaRPr>
          </a:p>
          <a:p>
            <a:pPr algn="just"/>
            <a:r>
              <a:rPr lang="en-AU" sz="800" b="1" dirty="0">
                <a:solidFill>
                  <a:schemeClr val="bg1"/>
                </a:solidFill>
              </a:rPr>
              <a:t>Act 2 – Run</a:t>
            </a:r>
          </a:p>
          <a:p>
            <a:pPr lvl="0" algn="just"/>
            <a:r>
              <a:rPr lang="en-AU" sz="800" dirty="0">
                <a:solidFill>
                  <a:schemeClr val="bg1"/>
                </a:solidFill>
              </a:rPr>
              <a:t>Mouse uses runs to prove herself to the free agents. They promise to help her search for Cat. Mouse performs runs to survive</a:t>
            </a:r>
          </a:p>
          <a:p>
            <a:pPr algn="just"/>
            <a:r>
              <a:rPr lang="en-AU" sz="800" b="1" dirty="0">
                <a:solidFill>
                  <a:schemeClr val="bg1"/>
                </a:solidFill>
              </a:rPr>
              <a:t>Act 3 – Shutdown</a:t>
            </a:r>
          </a:p>
          <a:p>
            <a:pPr lvl="0" algn="just"/>
            <a:r>
              <a:rPr lang="en-AU" sz="800" dirty="0">
                <a:solidFill>
                  <a:schemeClr val="bg1"/>
                </a:solidFill>
              </a:rPr>
              <a:t>Mouse uncovers the illusion of rebellion. The rebellion 'frees' people from the work slavery. The media reports the company stock going down. Are you sure that's the media is showing the truth? Actually, the company's stock went up. The people chosen to free were chosen by the company to free resources. It was a cull. </a:t>
            </a:r>
          </a:p>
          <a:p>
            <a:pPr lvl="0" algn="just"/>
            <a:r>
              <a:rPr lang="en-AU" sz="800" dirty="0">
                <a:solidFill>
                  <a:schemeClr val="bg1"/>
                </a:solidFill>
              </a:rPr>
              <a:t>“Are you telling me the rebellion work for the companies?” </a:t>
            </a:r>
          </a:p>
          <a:p>
            <a:pPr lvl="0" algn="just"/>
            <a:r>
              <a:rPr lang="en-AU" sz="800" dirty="0">
                <a:solidFill>
                  <a:schemeClr val="bg1"/>
                </a:solidFill>
              </a:rPr>
              <a:t>“Directly? No, of course not. But it's the illusion of choice. The company's need the free agents. It's to their benefit. You think of the free agents as parasitic, but really, they are symbiotic. The rebellion are slave traders. They reinvest any good resources back into the business and turf the rest. Just enough to keep the free folk down.”</a:t>
            </a:r>
          </a:p>
          <a:p>
            <a:pPr lvl="0" algn="just"/>
            <a:r>
              <a:rPr lang="en-AU" sz="800" dirty="0">
                <a:solidFill>
                  <a:schemeClr val="bg1"/>
                </a:solidFill>
              </a:rPr>
              <a:t>Mouse focuses on revenge. Discovers sabotaging one </a:t>
            </a:r>
            <a:r>
              <a:rPr lang="en-AU" sz="800" dirty="0" err="1">
                <a:solidFill>
                  <a:schemeClr val="bg1"/>
                </a:solidFill>
              </a:rPr>
              <a:t>corp</a:t>
            </a:r>
            <a:r>
              <a:rPr lang="en-AU" sz="800" dirty="0">
                <a:solidFill>
                  <a:schemeClr val="bg1"/>
                </a:solidFill>
              </a:rPr>
              <a:t> just causes another to fill in. Disillusioned, she leaves the free agents.</a:t>
            </a:r>
          </a:p>
          <a:p>
            <a:pPr algn="just"/>
            <a:r>
              <a:rPr lang="en-AU" sz="800" b="1" dirty="0">
                <a:solidFill>
                  <a:schemeClr val="bg1"/>
                </a:solidFill>
              </a:rPr>
              <a:t>Act 4 – Reboot</a:t>
            </a:r>
          </a:p>
          <a:p>
            <a:pPr lvl="0" algn="just"/>
            <a:r>
              <a:rPr lang="en-AU" sz="800" dirty="0">
                <a:solidFill>
                  <a:schemeClr val="bg1"/>
                </a:solidFill>
              </a:rPr>
              <a:t>Mouse becomes her own a free agent, able to take jobs at will</a:t>
            </a:r>
          </a:p>
          <a:p>
            <a:pPr lvl="0" algn="just"/>
            <a:r>
              <a:rPr lang="en-AU" sz="800" dirty="0">
                <a:solidFill>
                  <a:schemeClr val="bg1"/>
                </a:solidFill>
              </a:rPr>
              <a:t>Mouse continues to search for cat, while discovering the new friendship in Kit</a:t>
            </a:r>
            <a:endParaRPr lang="en-AU" sz="800" b="1" dirty="0">
              <a:solidFill>
                <a:schemeClr val="bg1"/>
              </a:solidFill>
            </a:endParaRPr>
          </a:p>
        </p:txBody>
      </p:sp>
      <p:sp>
        <p:nvSpPr>
          <p:cNvPr id="9" name="TextBox 8">
            <a:extLst>
              <a:ext uri="{FF2B5EF4-FFF2-40B4-BE49-F238E27FC236}">
                <a16:creationId xmlns:a16="http://schemas.microsoft.com/office/drawing/2014/main" id="{89EF671B-727B-4102-ABBD-DDBC8237CEEC}"/>
              </a:ext>
            </a:extLst>
          </p:cNvPr>
          <p:cNvSpPr txBox="1"/>
          <p:nvPr/>
        </p:nvSpPr>
        <p:spPr>
          <a:xfrm>
            <a:off x="2867026" y="604203"/>
            <a:ext cx="6372757" cy="1443671"/>
          </a:xfrm>
          <a:prstGeom prst="rect">
            <a:avLst/>
          </a:prstGeom>
          <a:noFill/>
          <a:ln>
            <a:noFill/>
          </a:ln>
        </p:spPr>
        <p:txBody>
          <a:bodyPr wrap="square" rtlCol="0" anchor="t">
            <a:noAutofit/>
          </a:bodyPr>
          <a:lstStyle/>
          <a:p>
            <a:pPr algn="just"/>
            <a:r>
              <a:rPr lang="en-AU" sz="800" b="1" dirty="0">
                <a:solidFill>
                  <a:schemeClr val="bg1"/>
                </a:solidFill>
                <a:latin typeface="Santana" panose="02000403050000020004" pitchFamily="2" charset="0"/>
              </a:rPr>
              <a:t>Story</a:t>
            </a:r>
          </a:p>
          <a:p>
            <a:r>
              <a:rPr lang="en-GB" sz="800" dirty="0">
                <a:solidFill>
                  <a:schemeClr val="bg1"/>
                </a:solidFill>
              </a:rPr>
              <a:t>The world in 2086AD has devolved into a </a:t>
            </a:r>
            <a:r>
              <a:rPr lang="en-GB" sz="800" dirty="0" err="1">
                <a:solidFill>
                  <a:schemeClr val="bg1"/>
                </a:solidFill>
              </a:rPr>
              <a:t>psuedo</a:t>
            </a:r>
            <a:r>
              <a:rPr lang="en-GB" sz="800" dirty="0">
                <a:solidFill>
                  <a:schemeClr val="bg1"/>
                </a:solidFill>
              </a:rPr>
              <a:t> feudal system, where corporations represent the new feudal fiefdoms and CEOs are the new lords and kings. Cities become the playthings of the corps, with the top tier corps banding into the cartels to run them. The action in Mouse takes place in Ruby City, as run by the Ruby cartel. The Ruby Cartel consists of the five major corps of Ruby City, </a:t>
            </a:r>
            <a:r>
              <a:rPr lang="en-GB" sz="800" dirty="0" err="1">
                <a:solidFill>
                  <a:schemeClr val="bg1"/>
                </a:solidFill>
              </a:rPr>
              <a:t>Arisana</a:t>
            </a:r>
            <a:r>
              <a:rPr lang="en-GB" sz="800" dirty="0">
                <a:solidFill>
                  <a:schemeClr val="bg1"/>
                </a:solidFill>
              </a:rPr>
              <a:t> Corp, </a:t>
            </a:r>
            <a:r>
              <a:rPr lang="en-GB" sz="800" dirty="0" err="1">
                <a:solidFill>
                  <a:schemeClr val="bg1"/>
                </a:solidFill>
              </a:rPr>
              <a:t>Shein</a:t>
            </a:r>
            <a:r>
              <a:rPr lang="en-GB" sz="800" dirty="0">
                <a:solidFill>
                  <a:schemeClr val="bg1"/>
                </a:solidFill>
              </a:rPr>
              <a:t> </a:t>
            </a:r>
            <a:r>
              <a:rPr lang="en-GB" sz="800" dirty="0" err="1">
                <a:solidFill>
                  <a:schemeClr val="bg1"/>
                </a:solidFill>
              </a:rPr>
              <a:t>Biodatalytics</a:t>
            </a:r>
            <a:r>
              <a:rPr lang="en-GB" sz="800" dirty="0">
                <a:solidFill>
                  <a:schemeClr val="bg1"/>
                </a:solidFill>
              </a:rPr>
              <a:t> Corp, International Data Systems Corp, </a:t>
            </a:r>
            <a:r>
              <a:rPr lang="en-GB" sz="800" dirty="0" err="1">
                <a:solidFill>
                  <a:schemeClr val="bg1"/>
                </a:solidFill>
              </a:rPr>
              <a:t>Takashina</a:t>
            </a:r>
            <a:r>
              <a:rPr lang="en-GB" sz="800" dirty="0">
                <a:solidFill>
                  <a:schemeClr val="bg1"/>
                </a:solidFill>
              </a:rPr>
              <a:t> Biosystems Corp, </a:t>
            </a:r>
            <a:r>
              <a:rPr lang="en-GB" sz="800" dirty="0" err="1">
                <a:solidFill>
                  <a:schemeClr val="bg1"/>
                </a:solidFill>
              </a:rPr>
              <a:t>Helveti</a:t>
            </a:r>
            <a:r>
              <a:rPr lang="en-GB" sz="800" dirty="0">
                <a:solidFill>
                  <a:schemeClr val="bg1"/>
                </a:solidFill>
              </a:rPr>
              <a:t> Corp and all their subsidiaries. </a:t>
            </a:r>
          </a:p>
          <a:p>
            <a:endParaRPr lang="en-GB" sz="800" dirty="0">
              <a:solidFill>
                <a:schemeClr val="bg1"/>
              </a:solidFill>
            </a:endParaRPr>
          </a:p>
          <a:p>
            <a:r>
              <a:rPr lang="en-GB" sz="800" dirty="0">
                <a:solidFill>
                  <a:schemeClr val="bg1"/>
                </a:solidFill>
              </a:rPr>
              <a:t>Much of the work force has been automated and robotised, and workers, called ‘contractors’ are the new peasants, handling the work that can’t (or won’t) be automated. The workforce is packaged and sold or rented like chattel between corporations. </a:t>
            </a:r>
          </a:p>
          <a:p>
            <a:endParaRPr lang="en-GB" sz="800" dirty="0">
              <a:solidFill>
                <a:schemeClr val="bg1"/>
              </a:solidFill>
            </a:endParaRPr>
          </a:p>
          <a:p>
            <a:r>
              <a:rPr lang="en-GB" sz="800" dirty="0">
                <a:solidFill>
                  <a:schemeClr val="bg1"/>
                </a:solidFill>
              </a:rPr>
              <a:t>Under the employment of the </a:t>
            </a:r>
            <a:r>
              <a:rPr lang="en-GB" sz="800" dirty="0" err="1">
                <a:solidFill>
                  <a:schemeClr val="bg1"/>
                </a:solidFill>
              </a:rPr>
              <a:t>Arisana</a:t>
            </a:r>
            <a:r>
              <a:rPr lang="en-GB" sz="800" dirty="0">
                <a:solidFill>
                  <a:schemeClr val="bg1"/>
                </a:solidFill>
              </a:rPr>
              <a:t> Corp, Mouse’s role is that as a professional thief within the system. While she’s a contractor, her role allows her greater privileges than most, to allow her steal corporate secrets and commits corporate espionage on behalf of the </a:t>
            </a:r>
            <a:r>
              <a:rPr lang="en-GB" sz="800" dirty="0" err="1">
                <a:solidFill>
                  <a:schemeClr val="bg1"/>
                </a:solidFill>
              </a:rPr>
              <a:t>Arisana</a:t>
            </a:r>
            <a:r>
              <a:rPr lang="en-GB" sz="800" dirty="0">
                <a:solidFill>
                  <a:schemeClr val="bg1"/>
                </a:solidFill>
              </a:rPr>
              <a:t> Corp management. </a:t>
            </a:r>
          </a:p>
          <a:p>
            <a:pPr algn="just"/>
            <a:endParaRPr lang="en-AU" sz="800" dirty="0">
              <a:solidFill>
                <a:schemeClr val="bg1"/>
              </a:solidFill>
              <a:latin typeface="Imogen Agnes" pitchFamily="50" charset="0"/>
            </a:endParaRPr>
          </a:p>
        </p:txBody>
      </p:sp>
      <p:sp>
        <p:nvSpPr>
          <p:cNvPr id="11" name="TextBox 10">
            <a:extLst>
              <a:ext uri="{FF2B5EF4-FFF2-40B4-BE49-F238E27FC236}">
                <a16:creationId xmlns:a16="http://schemas.microsoft.com/office/drawing/2014/main" id="{05BD7E30-DECE-42CF-9090-FCEA36CA4A42}"/>
              </a:ext>
            </a:extLst>
          </p:cNvPr>
          <p:cNvSpPr txBox="1"/>
          <p:nvPr/>
        </p:nvSpPr>
        <p:spPr>
          <a:xfrm>
            <a:off x="8387292" y="2108831"/>
            <a:ext cx="3731492" cy="1604070"/>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Game Design</a:t>
            </a:r>
          </a:p>
          <a:p>
            <a:pPr algn="just"/>
            <a:r>
              <a:rPr lang="en-AU" sz="800" dirty="0">
                <a:solidFill>
                  <a:schemeClr val="bg1"/>
                </a:solidFill>
              </a:rPr>
              <a:t>2D Top down “JRPG” style game</a:t>
            </a:r>
          </a:p>
          <a:p>
            <a:pPr algn="just"/>
            <a:r>
              <a:rPr lang="en-AU" sz="800" dirty="0">
                <a:solidFill>
                  <a:schemeClr val="bg1"/>
                </a:solidFill>
              </a:rPr>
              <a:t>Pixel like effect, scales with screen size</a:t>
            </a:r>
          </a:p>
          <a:p>
            <a:pPr algn="just"/>
            <a:r>
              <a:rPr lang="en-AU" sz="800" dirty="0">
                <a:solidFill>
                  <a:schemeClr val="bg1"/>
                </a:solidFill>
              </a:rPr>
              <a:t>Roguelike randomized dungeons</a:t>
            </a:r>
          </a:p>
          <a:p>
            <a:pPr algn="just"/>
            <a:r>
              <a:rPr lang="en-AU" sz="800" dirty="0">
                <a:solidFill>
                  <a:schemeClr val="bg1"/>
                </a:solidFill>
              </a:rPr>
              <a:t>Enemies are randomized</a:t>
            </a:r>
          </a:p>
          <a:p>
            <a:pPr algn="just"/>
            <a:r>
              <a:rPr lang="en-AU" sz="800" dirty="0">
                <a:solidFill>
                  <a:schemeClr val="bg1"/>
                </a:solidFill>
              </a:rPr>
              <a:t>Action is real time (unlike JRPG style)</a:t>
            </a:r>
          </a:p>
          <a:p>
            <a:pPr algn="just"/>
            <a:r>
              <a:rPr lang="en-AU" sz="800" dirty="0">
                <a:solidFill>
                  <a:schemeClr val="bg1"/>
                </a:solidFill>
              </a:rPr>
              <a:t>Players are given a small </a:t>
            </a:r>
            <a:r>
              <a:rPr lang="en-AU" sz="800" dirty="0" err="1">
                <a:solidFill>
                  <a:schemeClr val="bg1"/>
                </a:solidFill>
              </a:rPr>
              <a:t>minimap</a:t>
            </a:r>
            <a:r>
              <a:rPr lang="en-AU" sz="800" dirty="0">
                <a:solidFill>
                  <a:schemeClr val="bg1"/>
                </a:solidFill>
              </a:rPr>
              <a:t> to navigate</a:t>
            </a:r>
          </a:p>
          <a:p>
            <a:pPr algn="just"/>
            <a:r>
              <a:rPr lang="en-AU" sz="800" dirty="0">
                <a:solidFill>
                  <a:schemeClr val="bg1"/>
                </a:solidFill>
              </a:rPr>
              <a:t>The player isn’t provided any weapons and is at a disadvantage against enemies.</a:t>
            </a:r>
          </a:p>
          <a:p>
            <a:pPr algn="just"/>
            <a:r>
              <a:rPr lang="en-AU" sz="800" dirty="0">
                <a:solidFill>
                  <a:schemeClr val="bg1"/>
                </a:solidFill>
              </a:rPr>
              <a:t>Levels are timed.</a:t>
            </a:r>
          </a:p>
          <a:p>
            <a:pPr algn="just"/>
            <a:r>
              <a:rPr lang="en-AU" sz="800" dirty="0">
                <a:solidFill>
                  <a:schemeClr val="bg1"/>
                </a:solidFill>
              </a:rPr>
              <a:t>Player is given an energy bar that acts as an economy from which they can spend to perform different actions</a:t>
            </a:r>
          </a:p>
          <a:p>
            <a:pPr algn="just"/>
            <a:r>
              <a:rPr lang="en-AU" sz="800" dirty="0">
                <a:solidFill>
                  <a:schemeClr val="bg1"/>
                </a:solidFill>
              </a:rPr>
              <a:t>Player needs to balance stealth and other challenges against time pressure. </a:t>
            </a:r>
          </a:p>
        </p:txBody>
      </p:sp>
      <p:pic>
        <p:nvPicPr>
          <p:cNvPr id="16" name="Picture 15">
            <a:extLst>
              <a:ext uri="{FF2B5EF4-FFF2-40B4-BE49-F238E27FC236}">
                <a16:creationId xmlns:a16="http://schemas.microsoft.com/office/drawing/2014/main" id="{7B31EC6D-172B-44B2-90C4-0E0AE72581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01435" y="2194558"/>
            <a:ext cx="4389128" cy="2468885"/>
          </a:xfrm>
          <a:prstGeom prst="rect">
            <a:avLst/>
          </a:prstGeom>
          <a:ln>
            <a:solidFill>
              <a:schemeClr val="bg1"/>
            </a:solidFill>
          </a:ln>
        </p:spPr>
      </p:pic>
      <p:sp>
        <p:nvSpPr>
          <p:cNvPr id="6" name="TextBox 5">
            <a:extLst>
              <a:ext uri="{FF2B5EF4-FFF2-40B4-BE49-F238E27FC236}">
                <a16:creationId xmlns:a16="http://schemas.microsoft.com/office/drawing/2014/main" id="{8C878EFA-9B37-4F67-A610-E748DED593E4}"/>
              </a:ext>
            </a:extLst>
          </p:cNvPr>
          <p:cNvSpPr txBox="1"/>
          <p:nvPr/>
        </p:nvSpPr>
        <p:spPr>
          <a:xfrm>
            <a:off x="509057" y="266327"/>
            <a:ext cx="1444627" cy="1631216"/>
          </a:xfrm>
          <a:prstGeom prst="rect">
            <a:avLst/>
          </a:prstGeom>
          <a:noFill/>
        </p:spPr>
        <p:txBody>
          <a:bodyPr wrap="none" rtlCol="0">
            <a:spAutoFit/>
          </a:bodyPr>
          <a:lstStyle/>
          <a:p>
            <a:pPr algn="ctr"/>
            <a:r>
              <a:rPr lang="en-AU" sz="10000" dirty="0">
                <a:solidFill>
                  <a:srgbClr val="FF0044"/>
                </a:solidFill>
                <a:latin typeface="Imogen Agnes" pitchFamily="50" charset="0"/>
              </a:rPr>
              <a:t>Mouse</a:t>
            </a:r>
            <a:endParaRPr lang="en-AU" sz="10000" dirty="0">
              <a:solidFill>
                <a:srgbClr val="FF0000"/>
              </a:solidFill>
            </a:endParaRPr>
          </a:p>
        </p:txBody>
      </p:sp>
      <p:sp>
        <p:nvSpPr>
          <p:cNvPr id="13" name="TextBox 12">
            <a:extLst>
              <a:ext uri="{FF2B5EF4-FFF2-40B4-BE49-F238E27FC236}">
                <a16:creationId xmlns:a16="http://schemas.microsoft.com/office/drawing/2014/main" id="{0EEDEB15-0159-45CA-9CE7-0A752DFB7509}"/>
              </a:ext>
            </a:extLst>
          </p:cNvPr>
          <p:cNvSpPr txBox="1"/>
          <p:nvPr/>
        </p:nvSpPr>
        <p:spPr>
          <a:xfrm>
            <a:off x="9508253" y="6334781"/>
            <a:ext cx="2683748" cy="523220"/>
          </a:xfrm>
          <a:prstGeom prst="rect">
            <a:avLst/>
          </a:prstGeom>
          <a:noFill/>
        </p:spPr>
        <p:txBody>
          <a:bodyPr wrap="none" rtlCol="0">
            <a:spAutoFit/>
          </a:bodyPr>
          <a:lstStyle/>
          <a:p>
            <a:r>
              <a:rPr lang="en-AU" sz="2800" dirty="0">
                <a:solidFill>
                  <a:schemeClr val="tx1">
                    <a:lumMod val="75000"/>
                    <a:lumOff val="25000"/>
                  </a:schemeClr>
                </a:solidFill>
                <a:latin typeface="Santana" panose="02000403050000020004" pitchFamily="2" charset="0"/>
              </a:rPr>
              <a:t>©</a:t>
            </a:r>
            <a:r>
              <a:rPr lang="en-AU" sz="2800" dirty="0">
                <a:solidFill>
                  <a:srgbClr val="0062A0"/>
                </a:solidFill>
                <a:latin typeface="Santana" panose="02000403050000020004" pitchFamily="2" charset="0"/>
              </a:rPr>
              <a:t> </a:t>
            </a:r>
            <a:r>
              <a:rPr lang="en-AU" sz="2800" dirty="0" err="1">
                <a:solidFill>
                  <a:srgbClr val="0062A0"/>
                </a:solidFill>
                <a:latin typeface="Santana" panose="02000403050000020004" pitchFamily="2" charset="0"/>
              </a:rPr>
              <a:t>hacked</a:t>
            </a:r>
            <a:r>
              <a:rPr lang="en-AU" sz="2800" dirty="0" err="1">
                <a:solidFill>
                  <a:schemeClr val="bg1"/>
                </a:solidFill>
                <a:latin typeface="Santana" panose="02000403050000020004" pitchFamily="2" charset="0"/>
              </a:rPr>
              <a:t>.</a:t>
            </a:r>
            <a:r>
              <a:rPr lang="en-AU" sz="2800" dirty="0" err="1">
                <a:solidFill>
                  <a:srgbClr val="FFB446"/>
                </a:solidFill>
                <a:latin typeface="Santana" panose="02000403050000020004" pitchFamily="2" charset="0"/>
              </a:rPr>
              <a:t>design</a:t>
            </a:r>
            <a:endParaRPr lang="en-AU" sz="2800" dirty="0">
              <a:solidFill>
                <a:srgbClr val="FFB446"/>
              </a:solidFill>
              <a:latin typeface="Santana" panose="02000403050000020004" pitchFamily="2" charset="0"/>
            </a:endParaRPr>
          </a:p>
        </p:txBody>
      </p:sp>
      <p:sp>
        <p:nvSpPr>
          <p:cNvPr id="14" name="TextBox 13">
            <a:extLst>
              <a:ext uri="{FF2B5EF4-FFF2-40B4-BE49-F238E27FC236}">
                <a16:creationId xmlns:a16="http://schemas.microsoft.com/office/drawing/2014/main" id="{77CC4568-6F73-43B3-B196-227AAA538C05}"/>
              </a:ext>
            </a:extLst>
          </p:cNvPr>
          <p:cNvSpPr txBox="1"/>
          <p:nvPr/>
        </p:nvSpPr>
        <p:spPr>
          <a:xfrm>
            <a:off x="2867025" y="115052"/>
            <a:ext cx="6372756" cy="461665"/>
          </a:xfrm>
          <a:prstGeom prst="rect">
            <a:avLst/>
          </a:prstGeom>
          <a:noFill/>
        </p:spPr>
        <p:txBody>
          <a:bodyPr wrap="square" rtlCol="0">
            <a:spAutoFit/>
          </a:bodyPr>
          <a:lstStyle/>
          <a:p>
            <a:pPr algn="ctr"/>
            <a:r>
              <a:rPr lang="en-AU" sz="800" b="1" dirty="0">
                <a:solidFill>
                  <a:schemeClr val="bg1"/>
                </a:solidFill>
                <a:latin typeface="Santana" panose="02000403050000020004" pitchFamily="2" charset="0"/>
              </a:rPr>
              <a:t>Overview</a:t>
            </a:r>
          </a:p>
          <a:p>
            <a:pPr algn="just"/>
            <a:r>
              <a:rPr lang="en-AU" sz="800" dirty="0">
                <a:solidFill>
                  <a:schemeClr val="bg1"/>
                </a:solidFill>
              </a:rPr>
              <a:t>Mouse is a pixel action RPG set in a fluorescent cyberpunk world. The player controls the titular character as they </a:t>
            </a:r>
          </a:p>
          <a:p>
            <a:pPr algn="just"/>
            <a:r>
              <a:rPr lang="en-AU" sz="800" dirty="0">
                <a:solidFill>
                  <a:schemeClr val="bg1"/>
                </a:solidFill>
              </a:rPr>
              <a:t>attempt to stealthily infiltrate and perform acts if espionage and sabotage against Ruby city’s ruling corporations.</a:t>
            </a:r>
          </a:p>
        </p:txBody>
      </p:sp>
      <p:sp>
        <p:nvSpPr>
          <p:cNvPr id="18" name="TextBox 17">
            <a:extLst>
              <a:ext uri="{FF2B5EF4-FFF2-40B4-BE49-F238E27FC236}">
                <a16:creationId xmlns:a16="http://schemas.microsoft.com/office/drawing/2014/main" id="{FDE32149-025F-4668-B2E0-0768DADBC19A}"/>
              </a:ext>
            </a:extLst>
          </p:cNvPr>
          <p:cNvSpPr txBox="1"/>
          <p:nvPr/>
        </p:nvSpPr>
        <p:spPr>
          <a:xfrm>
            <a:off x="5853264" y="4752435"/>
            <a:ext cx="1271384" cy="1885739"/>
          </a:xfrm>
          <a:prstGeom prst="rect">
            <a:avLst/>
          </a:prstGeom>
          <a:noFill/>
          <a:ln>
            <a:noFill/>
          </a:ln>
        </p:spPr>
        <p:txBody>
          <a:bodyPr wrap="square" numCol="1" rtlCol="0" anchor="t">
            <a:noAutofit/>
          </a:bodyPr>
          <a:lstStyle/>
          <a:p>
            <a:r>
              <a:rPr lang="en-AU" sz="800" b="1" dirty="0">
                <a:solidFill>
                  <a:schemeClr val="bg1"/>
                </a:solidFill>
                <a:latin typeface="Santana" panose="02000403050000020004" pitchFamily="2" charset="0"/>
              </a:rPr>
              <a:t>Cast</a:t>
            </a:r>
          </a:p>
          <a:p>
            <a:r>
              <a:rPr lang="en-AU" sz="800" dirty="0">
                <a:solidFill>
                  <a:schemeClr val="bg1"/>
                </a:solidFill>
              </a:rPr>
              <a:t>Cat (C.A.T.)</a:t>
            </a:r>
          </a:p>
          <a:p>
            <a:r>
              <a:rPr lang="en-AU" sz="800" dirty="0">
                <a:solidFill>
                  <a:schemeClr val="bg1"/>
                </a:solidFill>
              </a:rPr>
              <a:t>Lyon</a:t>
            </a:r>
          </a:p>
          <a:p>
            <a:r>
              <a:rPr lang="en-AU" sz="800" dirty="0">
                <a:solidFill>
                  <a:schemeClr val="bg1"/>
                </a:solidFill>
              </a:rPr>
              <a:t>Snow Owl</a:t>
            </a:r>
          </a:p>
          <a:p>
            <a:r>
              <a:rPr lang="en-AU" sz="800" dirty="0">
                <a:solidFill>
                  <a:schemeClr val="bg1"/>
                </a:solidFill>
              </a:rPr>
              <a:t>Gibson</a:t>
            </a:r>
          </a:p>
          <a:p>
            <a:r>
              <a:rPr lang="en-AU" sz="800" dirty="0">
                <a:solidFill>
                  <a:schemeClr val="bg1"/>
                </a:solidFill>
              </a:rPr>
              <a:t>Aero</a:t>
            </a:r>
          </a:p>
          <a:p>
            <a:r>
              <a:rPr lang="en-AU" sz="800" dirty="0">
                <a:solidFill>
                  <a:schemeClr val="bg1"/>
                </a:solidFill>
              </a:rPr>
              <a:t>Stitch</a:t>
            </a:r>
          </a:p>
          <a:p>
            <a:r>
              <a:rPr lang="en-AU" sz="800" dirty="0">
                <a:solidFill>
                  <a:schemeClr val="bg1"/>
                </a:solidFill>
              </a:rPr>
              <a:t>Cloud</a:t>
            </a:r>
          </a:p>
          <a:p>
            <a:r>
              <a:rPr lang="en-AU" sz="800" dirty="0">
                <a:solidFill>
                  <a:schemeClr val="bg1"/>
                </a:solidFill>
              </a:rPr>
              <a:t>Clique</a:t>
            </a:r>
          </a:p>
          <a:p>
            <a:r>
              <a:rPr lang="en-AU" sz="800" dirty="0">
                <a:solidFill>
                  <a:schemeClr val="bg1"/>
                </a:solidFill>
              </a:rPr>
              <a:t>Crash</a:t>
            </a:r>
          </a:p>
          <a:p>
            <a:r>
              <a:rPr lang="en-AU" sz="800" dirty="0">
                <a:solidFill>
                  <a:schemeClr val="bg1"/>
                </a:solidFill>
              </a:rPr>
              <a:t>Kit (K.I.T.)</a:t>
            </a:r>
          </a:p>
          <a:p>
            <a:endParaRPr lang="en-AU" sz="800" dirty="0">
              <a:solidFill>
                <a:schemeClr val="bg1"/>
              </a:solidFill>
            </a:endParaRPr>
          </a:p>
        </p:txBody>
      </p:sp>
      <p:cxnSp>
        <p:nvCxnSpPr>
          <p:cNvPr id="20" name="Straight Connector 19">
            <a:extLst>
              <a:ext uri="{FF2B5EF4-FFF2-40B4-BE49-F238E27FC236}">
                <a16:creationId xmlns:a16="http://schemas.microsoft.com/office/drawing/2014/main" id="{510ECFBF-9B02-4CC4-AE68-7FBF15987FC9}"/>
              </a:ext>
            </a:extLst>
          </p:cNvPr>
          <p:cNvCxnSpPr>
            <a:cxnSpLocks/>
          </p:cNvCxnSpPr>
          <p:nvPr/>
        </p:nvCxnSpPr>
        <p:spPr>
          <a:xfrm flipV="1">
            <a:off x="4463439" y="3497680"/>
            <a:ext cx="1632561" cy="1226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36EA65E-72E8-494C-9789-47FA6B73C3CB}"/>
              </a:ext>
            </a:extLst>
          </p:cNvPr>
          <p:cNvSpPr txBox="1"/>
          <p:nvPr/>
        </p:nvSpPr>
        <p:spPr>
          <a:xfrm>
            <a:off x="7100261" y="4713126"/>
            <a:ext cx="1271384" cy="2041125"/>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Enemies</a:t>
            </a:r>
          </a:p>
          <a:p>
            <a:r>
              <a:rPr lang="en-AU" sz="800" dirty="0">
                <a:solidFill>
                  <a:schemeClr val="bg1"/>
                </a:solidFill>
              </a:rPr>
              <a:t>Security Guards</a:t>
            </a:r>
          </a:p>
          <a:p>
            <a:r>
              <a:rPr lang="en-AU" sz="800" dirty="0">
                <a:solidFill>
                  <a:schemeClr val="bg1"/>
                </a:solidFill>
              </a:rPr>
              <a:t>Scientists/Technicians</a:t>
            </a:r>
          </a:p>
          <a:p>
            <a:r>
              <a:rPr lang="en-AU" sz="800" dirty="0">
                <a:solidFill>
                  <a:schemeClr val="bg1"/>
                </a:solidFill>
              </a:rPr>
              <a:t>Enforcers</a:t>
            </a:r>
          </a:p>
          <a:p>
            <a:r>
              <a:rPr lang="en-AU" sz="800" dirty="0">
                <a:solidFill>
                  <a:schemeClr val="bg1"/>
                </a:solidFill>
              </a:rPr>
              <a:t>Ghosts</a:t>
            </a:r>
          </a:p>
          <a:p>
            <a:r>
              <a:rPr lang="en-AU" sz="800" dirty="0">
                <a:solidFill>
                  <a:schemeClr val="bg1"/>
                </a:solidFill>
              </a:rPr>
              <a:t>Spider Drones</a:t>
            </a:r>
          </a:p>
          <a:p>
            <a:r>
              <a:rPr lang="en-AU" sz="800" dirty="0">
                <a:solidFill>
                  <a:schemeClr val="bg1"/>
                </a:solidFill>
              </a:rPr>
              <a:t>Hawk Drones</a:t>
            </a:r>
          </a:p>
          <a:p>
            <a:r>
              <a:rPr lang="en-AU" sz="800" dirty="0">
                <a:solidFill>
                  <a:schemeClr val="bg1"/>
                </a:solidFill>
              </a:rPr>
              <a:t>Other infiltrators</a:t>
            </a:r>
          </a:p>
          <a:p>
            <a:endParaRPr lang="en-AU" sz="800" dirty="0">
              <a:solidFill>
                <a:schemeClr val="bg1"/>
              </a:solidFill>
            </a:endParaRPr>
          </a:p>
          <a:p>
            <a:r>
              <a:rPr lang="en-AU" sz="800" b="1" dirty="0">
                <a:solidFill>
                  <a:schemeClr val="bg1"/>
                </a:solidFill>
                <a:latin typeface="Santana" panose="02000403050000020004" pitchFamily="2" charset="0"/>
              </a:rPr>
              <a:t>Traps / Impediments</a:t>
            </a:r>
          </a:p>
          <a:p>
            <a:r>
              <a:rPr lang="en-AU" sz="800" dirty="0">
                <a:solidFill>
                  <a:schemeClr val="bg1"/>
                </a:solidFill>
              </a:rPr>
              <a:t>Security Cameras</a:t>
            </a:r>
          </a:p>
          <a:p>
            <a:r>
              <a:rPr lang="en-AU" sz="800" dirty="0">
                <a:solidFill>
                  <a:schemeClr val="bg1"/>
                </a:solidFill>
              </a:rPr>
              <a:t>Trip lasers</a:t>
            </a:r>
          </a:p>
          <a:p>
            <a:r>
              <a:rPr lang="en-AU" sz="800" dirty="0">
                <a:solidFill>
                  <a:schemeClr val="bg1"/>
                </a:solidFill>
              </a:rPr>
              <a:t>Pressure pads</a:t>
            </a:r>
          </a:p>
          <a:p>
            <a:r>
              <a:rPr lang="en-AU" sz="800" dirty="0">
                <a:solidFill>
                  <a:schemeClr val="bg1"/>
                </a:solidFill>
              </a:rPr>
              <a:t>Heat scanners</a:t>
            </a:r>
          </a:p>
          <a:p>
            <a:r>
              <a:rPr lang="en-AU" sz="800" dirty="0">
                <a:solidFill>
                  <a:schemeClr val="bg1"/>
                </a:solidFill>
              </a:rPr>
              <a:t>Security Locks &amp; Puzzles</a:t>
            </a:r>
          </a:p>
          <a:p>
            <a:r>
              <a:rPr lang="en-AU" sz="800" dirty="0" err="1">
                <a:solidFill>
                  <a:schemeClr val="bg1"/>
                </a:solidFill>
              </a:rPr>
              <a:t>Keycards</a:t>
            </a:r>
            <a:endParaRPr lang="en-AU" sz="800" dirty="0">
              <a:solidFill>
                <a:schemeClr val="bg1"/>
              </a:solidFill>
            </a:endParaRPr>
          </a:p>
          <a:p>
            <a:endParaRPr lang="en-AU" sz="800" dirty="0">
              <a:solidFill>
                <a:schemeClr val="bg1"/>
              </a:solidFill>
            </a:endParaRPr>
          </a:p>
        </p:txBody>
      </p:sp>
      <p:cxnSp>
        <p:nvCxnSpPr>
          <p:cNvPr id="23" name="Straight Connector 22">
            <a:extLst>
              <a:ext uri="{FF2B5EF4-FFF2-40B4-BE49-F238E27FC236}">
                <a16:creationId xmlns:a16="http://schemas.microsoft.com/office/drawing/2014/main" id="{90049484-AADC-4B37-BF58-784D00960EFD}"/>
              </a:ext>
            </a:extLst>
          </p:cNvPr>
          <p:cNvCxnSpPr>
            <a:cxnSpLocks/>
          </p:cNvCxnSpPr>
          <p:nvPr/>
        </p:nvCxnSpPr>
        <p:spPr>
          <a:xfrm>
            <a:off x="6154555" y="4203317"/>
            <a:ext cx="1262202" cy="501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823B742-4531-44EC-9C7E-DFB1A492AC5A}"/>
              </a:ext>
            </a:extLst>
          </p:cNvPr>
          <p:cNvSpPr txBox="1"/>
          <p:nvPr/>
        </p:nvSpPr>
        <p:spPr>
          <a:xfrm>
            <a:off x="3769594" y="5771298"/>
            <a:ext cx="1914499" cy="982958"/>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Terminology</a:t>
            </a:r>
          </a:p>
          <a:p>
            <a:r>
              <a:rPr lang="en-AU" sz="800" dirty="0">
                <a:solidFill>
                  <a:schemeClr val="bg1"/>
                </a:solidFill>
              </a:rPr>
              <a:t>Contractor – A Serf in the new society</a:t>
            </a:r>
          </a:p>
          <a:p>
            <a:r>
              <a:rPr lang="en-AU" sz="800" dirty="0">
                <a:solidFill>
                  <a:schemeClr val="bg1"/>
                </a:solidFill>
              </a:rPr>
              <a:t>Manager – A Knight/Baron in the new society</a:t>
            </a:r>
          </a:p>
          <a:p>
            <a:r>
              <a:rPr lang="en-AU" sz="800" dirty="0">
                <a:solidFill>
                  <a:schemeClr val="bg1"/>
                </a:solidFill>
              </a:rPr>
              <a:t>CEO – The new age kings</a:t>
            </a:r>
          </a:p>
          <a:p>
            <a:r>
              <a:rPr lang="en-AU" sz="800" dirty="0">
                <a:solidFill>
                  <a:schemeClr val="bg1"/>
                </a:solidFill>
              </a:rPr>
              <a:t>Corp – Corporation, a controlling entity in the city. Modern equiv. to a medieval fief</a:t>
            </a:r>
          </a:p>
        </p:txBody>
      </p:sp>
      <p:sp>
        <p:nvSpPr>
          <p:cNvPr id="26" name="TextBox 25">
            <a:extLst>
              <a:ext uri="{FF2B5EF4-FFF2-40B4-BE49-F238E27FC236}">
                <a16:creationId xmlns:a16="http://schemas.microsoft.com/office/drawing/2014/main" id="{9DF2B981-EAC8-4953-AAF2-142E8CD2633D}"/>
              </a:ext>
            </a:extLst>
          </p:cNvPr>
          <p:cNvSpPr txBox="1"/>
          <p:nvPr/>
        </p:nvSpPr>
        <p:spPr>
          <a:xfrm>
            <a:off x="9238484" y="115051"/>
            <a:ext cx="2880300" cy="1257956"/>
          </a:xfrm>
          <a:prstGeom prst="rect">
            <a:avLst/>
          </a:prstGeom>
          <a:noFill/>
          <a:ln>
            <a:noFill/>
          </a:ln>
        </p:spPr>
        <p:txBody>
          <a:bodyPr wrap="square" numCol="1" rtlCol="0" anchor="t">
            <a:noAutofit/>
          </a:bodyPr>
          <a:lstStyle/>
          <a:p>
            <a:r>
              <a:rPr lang="en-AU" sz="800" b="1" dirty="0">
                <a:solidFill>
                  <a:schemeClr val="bg1"/>
                </a:solidFill>
                <a:latin typeface="Santana" panose="02000403050000020004" pitchFamily="2" charset="0"/>
              </a:rPr>
              <a:t>Influences / Inspiration</a:t>
            </a:r>
          </a:p>
          <a:p>
            <a:r>
              <a:rPr lang="en-AU" sz="800" dirty="0">
                <a:solidFill>
                  <a:schemeClr val="bg1"/>
                </a:solidFill>
              </a:rPr>
              <a:t>Pacman – Frantic collection while avoiding guards/ghosts</a:t>
            </a:r>
          </a:p>
          <a:p>
            <a:r>
              <a:rPr lang="en-AU" sz="800" dirty="0">
                <a:solidFill>
                  <a:schemeClr val="bg1"/>
                </a:solidFill>
              </a:rPr>
              <a:t>John Wick – You took my dog (cat), revenge</a:t>
            </a:r>
          </a:p>
          <a:p>
            <a:r>
              <a:rPr lang="en-AU" sz="800" dirty="0">
                <a:solidFill>
                  <a:schemeClr val="bg1"/>
                </a:solidFill>
              </a:rPr>
              <a:t>Shadowrun – Cyberpunk/running</a:t>
            </a:r>
          </a:p>
          <a:p>
            <a:r>
              <a:rPr lang="en-AU" sz="800" dirty="0">
                <a:solidFill>
                  <a:schemeClr val="bg1"/>
                </a:solidFill>
              </a:rPr>
              <a:t>Bladerunner 2049 – Cyberpunk / What is love? / What’s it mean to be human?</a:t>
            </a:r>
          </a:p>
          <a:p>
            <a:r>
              <a:rPr lang="en-AU" sz="800" dirty="0">
                <a:solidFill>
                  <a:schemeClr val="bg1"/>
                </a:solidFill>
              </a:rPr>
              <a:t>DOOM – </a:t>
            </a:r>
            <a:r>
              <a:rPr lang="en-AU" sz="800" dirty="0" err="1">
                <a:solidFill>
                  <a:schemeClr val="bg1"/>
                </a:solidFill>
              </a:rPr>
              <a:t>Gotta</a:t>
            </a:r>
            <a:r>
              <a:rPr lang="en-AU" sz="800" dirty="0">
                <a:solidFill>
                  <a:schemeClr val="bg1"/>
                </a:solidFill>
              </a:rPr>
              <a:t> keep moving</a:t>
            </a:r>
          </a:p>
          <a:p>
            <a:r>
              <a:rPr lang="en-AU" sz="800" dirty="0" err="1">
                <a:solidFill>
                  <a:schemeClr val="bg1"/>
                </a:solidFill>
              </a:rPr>
              <a:t>Pokemon</a:t>
            </a:r>
            <a:r>
              <a:rPr lang="en-AU" sz="800" dirty="0">
                <a:solidFill>
                  <a:schemeClr val="bg1"/>
                </a:solidFill>
              </a:rPr>
              <a:t> – </a:t>
            </a:r>
            <a:r>
              <a:rPr lang="en-AU" sz="800" dirty="0" err="1">
                <a:solidFill>
                  <a:schemeClr val="bg1"/>
                </a:solidFill>
              </a:rPr>
              <a:t>Gotta</a:t>
            </a:r>
            <a:r>
              <a:rPr lang="en-AU" sz="800" dirty="0">
                <a:solidFill>
                  <a:schemeClr val="bg1"/>
                </a:solidFill>
              </a:rPr>
              <a:t> collect </a:t>
            </a:r>
            <a:r>
              <a:rPr lang="en-AU" sz="800" dirty="0" err="1">
                <a:solidFill>
                  <a:schemeClr val="bg1"/>
                </a:solidFill>
              </a:rPr>
              <a:t>em</a:t>
            </a:r>
            <a:r>
              <a:rPr lang="en-AU" sz="800" dirty="0">
                <a:solidFill>
                  <a:schemeClr val="bg1"/>
                </a:solidFill>
              </a:rPr>
              <a:t> all</a:t>
            </a:r>
          </a:p>
          <a:p>
            <a:r>
              <a:rPr lang="en-AU" sz="800" dirty="0">
                <a:solidFill>
                  <a:schemeClr val="bg1"/>
                </a:solidFill>
              </a:rPr>
              <a:t>Tomb Raider – Keep the puzzles/solutions novel</a:t>
            </a:r>
          </a:p>
        </p:txBody>
      </p:sp>
      <p:grpSp>
        <p:nvGrpSpPr>
          <p:cNvPr id="2" name="Group 1">
            <a:extLst>
              <a:ext uri="{FF2B5EF4-FFF2-40B4-BE49-F238E27FC236}">
                <a16:creationId xmlns:a16="http://schemas.microsoft.com/office/drawing/2014/main" id="{3F049238-B060-4079-9574-A0F3A02AA093}"/>
              </a:ext>
            </a:extLst>
          </p:cNvPr>
          <p:cNvGrpSpPr/>
          <p:nvPr/>
        </p:nvGrpSpPr>
        <p:grpSpPr>
          <a:xfrm>
            <a:off x="8383380" y="5210948"/>
            <a:ext cx="2191009" cy="1192605"/>
            <a:chOff x="8383379" y="4997879"/>
            <a:chExt cx="2191009" cy="1192605"/>
          </a:xfrm>
        </p:grpSpPr>
        <p:sp>
          <p:nvSpPr>
            <p:cNvPr id="27" name="TextBox 26">
              <a:extLst>
                <a:ext uri="{FF2B5EF4-FFF2-40B4-BE49-F238E27FC236}">
                  <a16:creationId xmlns:a16="http://schemas.microsoft.com/office/drawing/2014/main" id="{A694B3AB-43FC-4029-8D33-7E401A16748A}"/>
                </a:ext>
              </a:extLst>
            </p:cNvPr>
            <p:cNvSpPr txBox="1"/>
            <p:nvPr/>
          </p:nvSpPr>
          <p:spPr>
            <a:xfrm>
              <a:off x="8383379" y="4997879"/>
              <a:ext cx="2191009" cy="1192605"/>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Palette</a:t>
              </a:r>
            </a:p>
            <a:p>
              <a:endParaRPr lang="en-AU" sz="800" dirty="0">
                <a:solidFill>
                  <a:schemeClr val="bg1"/>
                </a:solidFill>
                <a:latin typeface="Santana" panose="02000403050000020004" pitchFamily="2" charset="0"/>
              </a:endParaRPr>
            </a:p>
            <a:p>
              <a:endParaRPr lang="en-AU" sz="800" dirty="0">
                <a:solidFill>
                  <a:schemeClr val="bg1"/>
                </a:solidFill>
                <a:latin typeface="Santana" panose="02000403050000020004" pitchFamily="2" charset="0"/>
              </a:endParaRPr>
            </a:p>
            <a:p>
              <a:endParaRPr lang="en-AU" sz="800" dirty="0">
                <a:solidFill>
                  <a:schemeClr val="bg1"/>
                </a:solidFill>
                <a:latin typeface="Santana" panose="02000403050000020004" pitchFamily="2" charset="0"/>
              </a:endParaRPr>
            </a:p>
            <a:p>
              <a:r>
                <a:rPr lang="en-AU" sz="800" dirty="0">
                  <a:solidFill>
                    <a:schemeClr val="bg1"/>
                  </a:solidFill>
                </a:rPr>
                <a:t>Mouse features a pastel colour palette </a:t>
              </a:r>
            </a:p>
            <a:p>
              <a:r>
                <a:rPr lang="en-AU" sz="800" dirty="0">
                  <a:solidFill>
                    <a:schemeClr val="bg1"/>
                  </a:solidFill>
                </a:rPr>
                <a:t>Neon Pink represents Mouse.</a:t>
              </a:r>
            </a:p>
            <a:p>
              <a:r>
                <a:rPr lang="en-AU" sz="800" dirty="0">
                  <a:solidFill>
                    <a:schemeClr val="bg1"/>
                  </a:solidFill>
                </a:rPr>
                <a:t>Other colours represent different UI choices</a:t>
              </a:r>
            </a:p>
            <a:p>
              <a:r>
                <a:rPr lang="en-AU" sz="800" dirty="0">
                  <a:solidFill>
                    <a:schemeClr val="bg1"/>
                  </a:solidFill>
                </a:rPr>
                <a:t>Other colours also represent corps</a:t>
              </a:r>
            </a:p>
          </p:txBody>
        </p:sp>
        <p:grpSp>
          <p:nvGrpSpPr>
            <p:cNvPr id="37" name="Group 36">
              <a:extLst>
                <a:ext uri="{FF2B5EF4-FFF2-40B4-BE49-F238E27FC236}">
                  <a16:creationId xmlns:a16="http://schemas.microsoft.com/office/drawing/2014/main" id="{53DA120A-240A-40B0-81D5-8EAA965B00E0}"/>
                </a:ext>
              </a:extLst>
            </p:cNvPr>
            <p:cNvGrpSpPr/>
            <p:nvPr/>
          </p:nvGrpSpPr>
          <p:grpSpPr>
            <a:xfrm>
              <a:off x="8512894" y="5223751"/>
              <a:ext cx="1931978" cy="230909"/>
              <a:chOff x="9978312" y="310913"/>
              <a:chExt cx="1931978" cy="230909"/>
            </a:xfrm>
          </p:grpSpPr>
          <p:sp>
            <p:nvSpPr>
              <p:cNvPr id="28" name="Rectangle 27">
                <a:extLst>
                  <a:ext uri="{FF2B5EF4-FFF2-40B4-BE49-F238E27FC236}">
                    <a16:creationId xmlns:a16="http://schemas.microsoft.com/office/drawing/2014/main" id="{43C52468-6BD6-4FF4-BF03-A912006C881B}"/>
                  </a:ext>
                </a:extLst>
              </p:cNvPr>
              <p:cNvSpPr/>
              <p:nvPr/>
            </p:nvSpPr>
            <p:spPr>
              <a:xfrm>
                <a:off x="9978312" y="310913"/>
                <a:ext cx="230909" cy="230909"/>
              </a:xfrm>
              <a:prstGeom prst="rect">
                <a:avLst/>
              </a:prstGeom>
              <a:solidFill>
                <a:srgbClr val="FF0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29" name="Rectangle 28">
                <a:extLst>
                  <a:ext uri="{FF2B5EF4-FFF2-40B4-BE49-F238E27FC236}">
                    <a16:creationId xmlns:a16="http://schemas.microsoft.com/office/drawing/2014/main" id="{4D36808A-3B36-4197-893C-4CBE89B4889B}"/>
                  </a:ext>
                </a:extLst>
              </p:cNvPr>
              <p:cNvSpPr/>
              <p:nvPr/>
            </p:nvSpPr>
            <p:spPr>
              <a:xfrm>
                <a:off x="10261823" y="310913"/>
                <a:ext cx="230909" cy="230909"/>
              </a:xfrm>
              <a:prstGeom prst="rect">
                <a:avLst/>
              </a:prstGeom>
              <a:solidFill>
                <a:srgbClr val="0073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30" name="Rectangle 29">
                <a:extLst>
                  <a:ext uri="{FF2B5EF4-FFF2-40B4-BE49-F238E27FC236}">
                    <a16:creationId xmlns:a16="http://schemas.microsoft.com/office/drawing/2014/main" id="{1D5254F2-BECC-47F3-8FF7-5A6EA80BB2EC}"/>
                  </a:ext>
                </a:extLst>
              </p:cNvPr>
              <p:cNvSpPr/>
              <p:nvPr/>
            </p:nvSpPr>
            <p:spPr>
              <a:xfrm>
                <a:off x="10545334" y="310913"/>
                <a:ext cx="230909" cy="230909"/>
              </a:xfrm>
              <a:prstGeom prst="rect">
                <a:avLst/>
              </a:prstGeom>
              <a:solidFill>
                <a:srgbClr val="0D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31" name="Rectangle 30">
                <a:extLst>
                  <a:ext uri="{FF2B5EF4-FFF2-40B4-BE49-F238E27FC236}">
                    <a16:creationId xmlns:a16="http://schemas.microsoft.com/office/drawing/2014/main" id="{FED8C5C6-04B6-4D2A-8D9E-02605235F356}"/>
                  </a:ext>
                </a:extLst>
              </p:cNvPr>
              <p:cNvSpPr/>
              <p:nvPr/>
            </p:nvSpPr>
            <p:spPr>
              <a:xfrm>
                <a:off x="10828845" y="310913"/>
                <a:ext cx="230909" cy="230909"/>
              </a:xfrm>
              <a:prstGeom prst="rect">
                <a:avLst/>
              </a:prstGeom>
              <a:solidFill>
                <a:srgbClr val="00B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32" name="Rectangle 31">
                <a:extLst>
                  <a:ext uri="{FF2B5EF4-FFF2-40B4-BE49-F238E27FC236}">
                    <a16:creationId xmlns:a16="http://schemas.microsoft.com/office/drawing/2014/main" id="{CB56F5BB-8E59-410C-A6DA-EFCB6FE793F1}"/>
                  </a:ext>
                </a:extLst>
              </p:cNvPr>
              <p:cNvSpPr/>
              <p:nvPr/>
            </p:nvSpPr>
            <p:spPr>
              <a:xfrm>
                <a:off x="11112356" y="310913"/>
                <a:ext cx="230909" cy="230909"/>
              </a:xfrm>
              <a:prstGeom prst="rect">
                <a:avLst/>
              </a:prstGeom>
              <a:solidFill>
                <a:srgbClr val="FD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33" name="Rectangle 32">
                <a:extLst>
                  <a:ext uri="{FF2B5EF4-FFF2-40B4-BE49-F238E27FC236}">
                    <a16:creationId xmlns:a16="http://schemas.microsoft.com/office/drawing/2014/main" id="{D605CFB8-3039-4438-B2AE-EE3B67AB4655}"/>
                  </a:ext>
                </a:extLst>
              </p:cNvPr>
              <p:cNvSpPr/>
              <p:nvPr/>
            </p:nvSpPr>
            <p:spPr>
              <a:xfrm>
                <a:off x="11395867" y="310913"/>
                <a:ext cx="230909" cy="230909"/>
              </a:xfrm>
              <a:prstGeom prst="rect">
                <a:avLst/>
              </a:prstGeom>
              <a:solidFill>
                <a:srgbClr val="B2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sp>
            <p:nvSpPr>
              <p:cNvPr id="34" name="Rectangle 33">
                <a:extLst>
                  <a:ext uri="{FF2B5EF4-FFF2-40B4-BE49-F238E27FC236}">
                    <a16:creationId xmlns:a16="http://schemas.microsoft.com/office/drawing/2014/main" id="{3C20D9DC-EA47-4F19-B449-8360811877D0}"/>
                  </a:ext>
                </a:extLst>
              </p:cNvPr>
              <p:cNvSpPr/>
              <p:nvPr/>
            </p:nvSpPr>
            <p:spPr>
              <a:xfrm>
                <a:off x="11679381" y="310913"/>
                <a:ext cx="230909" cy="230909"/>
              </a:xfrm>
              <a:prstGeom prst="rect">
                <a:avLst/>
              </a:prstGeom>
              <a:solidFill>
                <a:srgbClr val="CB32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117"/>
              </a:p>
            </p:txBody>
          </p:sp>
        </p:grpSp>
      </p:grpSp>
      <p:sp>
        <p:nvSpPr>
          <p:cNvPr id="39" name="TextBox 38">
            <a:extLst>
              <a:ext uri="{FF2B5EF4-FFF2-40B4-BE49-F238E27FC236}">
                <a16:creationId xmlns:a16="http://schemas.microsoft.com/office/drawing/2014/main" id="{AA08F8B3-951C-4DA3-9F02-49ACE57B6F90}"/>
              </a:ext>
            </a:extLst>
          </p:cNvPr>
          <p:cNvSpPr txBox="1"/>
          <p:nvPr/>
        </p:nvSpPr>
        <p:spPr>
          <a:xfrm>
            <a:off x="1729915" y="1786791"/>
            <a:ext cx="1137110" cy="216184"/>
          </a:xfrm>
          <a:prstGeom prst="rect">
            <a:avLst/>
          </a:prstGeom>
          <a:noFill/>
          <a:ln>
            <a:noFill/>
          </a:ln>
        </p:spPr>
        <p:txBody>
          <a:bodyPr wrap="square" rtlCol="0" anchor="t">
            <a:noAutofit/>
          </a:bodyPr>
          <a:lstStyle/>
          <a:p>
            <a:pPr algn="ctr"/>
            <a:r>
              <a:rPr lang="en-AU" sz="800" i="1" dirty="0">
                <a:solidFill>
                  <a:schemeClr val="bg1"/>
                </a:solidFill>
              </a:rPr>
              <a:t>‘Imogen Agnes’</a:t>
            </a:r>
          </a:p>
        </p:txBody>
      </p:sp>
      <p:cxnSp>
        <p:nvCxnSpPr>
          <p:cNvPr id="40" name="Straight Connector 39">
            <a:extLst>
              <a:ext uri="{FF2B5EF4-FFF2-40B4-BE49-F238E27FC236}">
                <a16:creationId xmlns:a16="http://schemas.microsoft.com/office/drawing/2014/main" id="{9F2D96C1-505F-4F47-9832-CA928F5F31B2}"/>
              </a:ext>
            </a:extLst>
          </p:cNvPr>
          <p:cNvCxnSpPr>
            <a:cxnSpLocks/>
          </p:cNvCxnSpPr>
          <p:nvPr/>
        </p:nvCxnSpPr>
        <p:spPr>
          <a:xfrm flipH="1" flipV="1">
            <a:off x="1802167" y="1373007"/>
            <a:ext cx="347075" cy="4216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9FA56B49-CC1B-44A8-AC19-F006DC622730}"/>
              </a:ext>
            </a:extLst>
          </p:cNvPr>
          <p:cNvGrpSpPr/>
          <p:nvPr/>
        </p:nvGrpSpPr>
        <p:grpSpPr>
          <a:xfrm>
            <a:off x="3769594" y="4704635"/>
            <a:ext cx="1973613" cy="1034693"/>
            <a:chOff x="1064862" y="1201566"/>
            <a:chExt cx="1973613" cy="1034693"/>
          </a:xfrm>
        </p:grpSpPr>
        <p:sp>
          <p:nvSpPr>
            <p:cNvPr id="17" name="TextBox 16">
              <a:extLst>
                <a:ext uri="{FF2B5EF4-FFF2-40B4-BE49-F238E27FC236}">
                  <a16:creationId xmlns:a16="http://schemas.microsoft.com/office/drawing/2014/main" id="{D0A96BBA-DCEC-4B17-91C7-EC9C5E2D000E}"/>
                </a:ext>
              </a:extLst>
            </p:cNvPr>
            <p:cNvSpPr txBox="1"/>
            <p:nvPr/>
          </p:nvSpPr>
          <p:spPr>
            <a:xfrm>
              <a:off x="1064862" y="1253301"/>
              <a:ext cx="1973613" cy="982958"/>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Mouse – Olivia Hart</a:t>
              </a:r>
            </a:p>
            <a:p>
              <a:pPr algn="just"/>
              <a:r>
                <a:rPr lang="en-AU" sz="800" dirty="0">
                  <a:solidFill>
                    <a:schemeClr val="bg1"/>
                  </a:solidFill>
                </a:rPr>
                <a:t>Olivia is the main protagonist. At 27 years old, she is a veteran of the cyber espionage business.</a:t>
              </a:r>
            </a:p>
            <a:p>
              <a:pPr algn="just"/>
              <a:r>
                <a:rPr lang="en-AU" sz="800" dirty="0">
                  <a:solidFill>
                    <a:schemeClr val="bg1"/>
                  </a:solidFill>
                </a:rPr>
                <a:t>She has coloured magenta hair, green eyes, a black leather jacket and tan combat boots, showing off her contractor street style</a:t>
              </a:r>
            </a:p>
          </p:txBody>
        </p:sp>
        <p:pic>
          <p:nvPicPr>
            <p:cNvPr id="47" name="Picture 46">
              <a:extLst>
                <a:ext uri="{FF2B5EF4-FFF2-40B4-BE49-F238E27FC236}">
                  <a16:creationId xmlns:a16="http://schemas.microsoft.com/office/drawing/2014/main" id="{3D49ACD5-6411-4C66-8043-38E0E56479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6122" y="1201566"/>
              <a:ext cx="304762" cy="304762"/>
            </a:xfrm>
            <a:prstGeom prst="rect">
              <a:avLst/>
            </a:prstGeom>
          </p:spPr>
        </p:pic>
      </p:grpSp>
      <p:sp>
        <p:nvSpPr>
          <p:cNvPr id="51" name="TextBox 50">
            <a:extLst>
              <a:ext uri="{FF2B5EF4-FFF2-40B4-BE49-F238E27FC236}">
                <a16:creationId xmlns:a16="http://schemas.microsoft.com/office/drawing/2014/main" id="{D2CE4071-D768-4421-BCB2-B2244158E9D3}"/>
              </a:ext>
            </a:extLst>
          </p:cNvPr>
          <p:cNvSpPr txBox="1"/>
          <p:nvPr/>
        </p:nvSpPr>
        <p:spPr>
          <a:xfrm>
            <a:off x="8387292" y="3712901"/>
            <a:ext cx="3595158" cy="1422862"/>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Actions</a:t>
            </a:r>
          </a:p>
          <a:p>
            <a:pPr algn="just"/>
            <a:r>
              <a:rPr lang="en-AU" sz="800" dirty="0">
                <a:solidFill>
                  <a:schemeClr val="bg1"/>
                </a:solidFill>
              </a:rPr>
              <a:t>The game is designed to use a simplified gamepad control scheme. Alternatively, onscreen keys will support mobile play</a:t>
            </a:r>
          </a:p>
          <a:p>
            <a:endParaRPr lang="en-AU" sz="800" dirty="0">
              <a:solidFill>
                <a:schemeClr val="bg1"/>
              </a:solidFill>
            </a:endParaRPr>
          </a:p>
          <a:p>
            <a:r>
              <a:rPr lang="en-AU" sz="800" dirty="0">
                <a:solidFill>
                  <a:schemeClr val="bg1"/>
                </a:solidFill>
              </a:rPr>
              <a:t>Direction Keys</a:t>
            </a:r>
          </a:p>
          <a:p>
            <a:r>
              <a:rPr lang="en-AU" sz="800" dirty="0">
                <a:solidFill>
                  <a:schemeClr val="bg1"/>
                </a:solidFill>
              </a:rPr>
              <a:t>Interact/Use</a:t>
            </a:r>
          </a:p>
          <a:p>
            <a:r>
              <a:rPr lang="en-AU" sz="800" dirty="0">
                <a:solidFill>
                  <a:schemeClr val="bg1"/>
                </a:solidFill>
              </a:rPr>
              <a:t>Bug – Uses consumable, credit items</a:t>
            </a:r>
          </a:p>
          <a:p>
            <a:r>
              <a:rPr lang="en-AU" sz="800" dirty="0">
                <a:solidFill>
                  <a:schemeClr val="bg1"/>
                </a:solidFill>
              </a:rPr>
              <a:t>Hack – Uses less energy, but requires an action timer / mini game</a:t>
            </a:r>
          </a:p>
          <a:p>
            <a:r>
              <a:rPr lang="en-AU" sz="800" dirty="0">
                <a:solidFill>
                  <a:schemeClr val="bg1"/>
                </a:solidFill>
              </a:rPr>
              <a:t>Overload – Uses much more energy, but is instant</a:t>
            </a:r>
          </a:p>
          <a:p>
            <a:r>
              <a:rPr lang="en-AU" sz="800" dirty="0">
                <a:solidFill>
                  <a:schemeClr val="bg1"/>
                </a:solidFill>
              </a:rPr>
              <a:t>Select – Show inv/character sheet etc</a:t>
            </a:r>
          </a:p>
          <a:p>
            <a:r>
              <a:rPr lang="en-AU" sz="800" dirty="0">
                <a:solidFill>
                  <a:schemeClr val="bg1"/>
                </a:solidFill>
              </a:rPr>
              <a:t>Start – Game options, quit etc</a:t>
            </a:r>
            <a:endParaRPr lang="en-AU" sz="800" b="1" dirty="0">
              <a:solidFill>
                <a:schemeClr val="bg1"/>
              </a:solidFill>
              <a:latin typeface="Santana" panose="02000403050000020004" pitchFamily="2" charset="0"/>
            </a:endParaRPr>
          </a:p>
        </p:txBody>
      </p:sp>
      <p:cxnSp>
        <p:nvCxnSpPr>
          <p:cNvPr id="52" name="Straight Connector 51">
            <a:extLst>
              <a:ext uri="{FF2B5EF4-FFF2-40B4-BE49-F238E27FC236}">
                <a16:creationId xmlns:a16="http://schemas.microsoft.com/office/drawing/2014/main" id="{9851F78B-37E2-4991-B692-1B2A403992B3}"/>
              </a:ext>
            </a:extLst>
          </p:cNvPr>
          <p:cNvCxnSpPr>
            <a:cxnSpLocks/>
          </p:cNvCxnSpPr>
          <p:nvPr/>
        </p:nvCxnSpPr>
        <p:spPr>
          <a:xfrm flipV="1">
            <a:off x="8140645" y="3923930"/>
            <a:ext cx="242735" cy="5175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7B553AB-1B28-4421-900C-1AA589212708}"/>
              </a:ext>
            </a:extLst>
          </p:cNvPr>
          <p:cNvSpPr txBox="1"/>
          <p:nvPr/>
        </p:nvSpPr>
        <p:spPr>
          <a:xfrm>
            <a:off x="10682990" y="5210948"/>
            <a:ext cx="1268970" cy="820439"/>
          </a:xfrm>
          <a:prstGeom prst="rect">
            <a:avLst/>
          </a:prstGeom>
          <a:noFill/>
          <a:ln>
            <a:noFill/>
          </a:ln>
        </p:spPr>
        <p:txBody>
          <a:bodyPr wrap="square" rtlCol="0" anchor="t">
            <a:noAutofit/>
          </a:bodyPr>
          <a:lstStyle/>
          <a:p>
            <a:r>
              <a:rPr lang="en-AU" sz="800" b="1" dirty="0">
                <a:solidFill>
                  <a:schemeClr val="bg1"/>
                </a:solidFill>
                <a:latin typeface="Santana" panose="02000403050000020004" pitchFamily="2" charset="0"/>
              </a:rPr>
              <a:t>Targeted Platforms</a:t>
            </a:r>
          </a:p>
          <a:p>
            <a:r>
              <a:rPr lang="en-AU" sz="800" dirty="0">
                <a:solidFill>
                  <a:schemeClr val="bg1"/>
                </a:solidFill>
              </a:rPr>
              <a:t>Windows Desktop</a:t>
            </a:r>
          </a:p>
          <a:p>
            <a:r>
              <a:rPr lang="en-AU" sz="800" b="1" dirty="0">
                <a:solidFill>
                  <a:schemeClr val="bg1"/>
                </a:solidFill>
              </a:rPr>
              <a:t>Android</a:t>
            </a:r>
          </a:p>
          <a:p>
            <a:r>
              <a:rPr lang="en-AU" sz="800" b="1" dirty="0">
                <a:solidFill>
                  <a:schemeClr val="bg1"/>
                </a:solidFill>
              </a:rPr>
              <a:t>iOS</a:t>
            </a:r>
          </a:p>
          <a:p>
            <a:r>
              <a:rPr lang="en-AU" sz="800" b="1" dirty="0">
                <a:solidFill>
                  <a:schemeClr val="bg1"/>
                </a:solidFill>
              </a:rPr>
              <a:t>WebGL (if possible)</a:t>
            </a:r>
          </a:p>
        </p:txBody>
      </p:sp>
      <p:cxnSp>
        <p:nvCxnSpPr>
          <p:cNvPr id="36" name="Straight Connector 35">
            <a:extLst>
              <a:ext uri="{FF2B5EF4-FFF2-40B4-BE49-F238E27FC236}">
                <a16:creationId xmlns:a16="http://schemas.microsoft.com/office/drawing/2014/main" id="{EDFAECF1-5D97-4F3D-AD1A-69380A4FCD36}"/>
              </a:ext>
            </a:extLst>
          </p:cNvPr>
          <p:cNvCxnSpPr>
            <a:cxnSpLocks/>
          </p:cNvCxnSpPr>
          <p:nvPr/>
        </p:nvCxnSpPr>
        <p:spPr>
          <a:xfrm>
            <a:off x="8140644" y="2906057"/>
            <a:ext cx="287774" cy="28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27FC2A-401E-4212-BD2E-0E5919966643}"/>
              </a:ext>
            </a:extLst>
          </p:cNvPr>
          <p:cNvCxnSpPr>
            <a:cxnSpLocks/>
          </p:cNvCxnSpPr>
          <p:nvPr/>
        </p:nvCxnSpPr>
        <p:spPr>
          <a:xfrm flipV="1">
            <a:off x="7914172" y="3402108"/>
            <a:ext cx="514246" cy="8012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D64E148-E052-47E7-BCBB-3B8742D380EB}"/>
              </a:ext>
            </a:extLst>
          </p:cNvPr>
          <p:cNvCxnSpPr>
            <a:cxnSpLocks/>
          </p:cNvCxnSpPr>
          <p:nvPr/>
        </p:nvCxnSpPr>
        <p:spPr>
          <a:xfrm flipH="1" flipV="1">
            <a:off x="8215605" y="2511461"/>
            <a:ext cx="228461" cy="4226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149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340</TotalTime>
  <Words>1169</Words>
  <Application>Microsoft Office PowerPoint</Application>
  <PresentationFormat>Widescreen</PresentationFormat>
  <Paragraphs>107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Imogen Agnes</vt:lpstr>
      <vt:lpstr>Santana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Wise</dc:creator>
  <cp:lastModifiedBy>Ben Wise</cp:lastModifiedBy>
  <cp:revision>45</cp:revision>
  <dcterms:created xsi:type="dcterms:W3CDTF">2020-02-21T08:57:53Z</dcterms:created>
  <dcterms:modified xsi:type="dcterms:W3CDTF">2020-03-06T11:32:45Z</dcterms:modified>
</cp:coreProperties>
</file>