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2A4B3-4CAD-4BD0-BD20-5BC0F2A7FA79}" v="12" dt="2022-04-25T15:39:13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11421-E306-4EB4-B91B-52106B66F63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DF988-7DD6-4BC0-B575-D657119367D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Finding the relationships among the files will be the first step towards this project.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AB2EC9-B1A5-4889-A568-6CD2DC9B93BB}" type="parTrans" cxnId="{63E77DA8-293F-4DE0-A140-8C8E81DD947A}">
      <dgm:prSet/>
      <dgm:spPr/>
      <dgm:t>
        <a:bodyPr/>
        <a:lstStyle/>
        <a:p>
          <a:endParaRPr lang="en-US"/>
        </a:p>
      </dgm:t>
    </dgm:pt>
    <dgm:pt modelId="{EC65F4EF-8459-4BD0-B1FC-DF2AEBDAB38E}" type="sibTrans" cxnId="{63E77DA8-293F-4DE0-A140-8C8E81DD94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585DB2-AD0E-4532-B4B5-45A6E71FCD0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Each and every file will be investigated.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C5769D-37D9-46EC-B891-29DEB5BAC2EA}" type="parTrans" cxnId="{0C273CC5-5575-4332-BBE7-9DC3517134DE}">
      <dgm:prSet/>
      <dgm:spPr/>
      <dgm:t>
        <a:bodyPr/>
        <a:lstStyle/>
        <a:p>
          <a:endParaRPr lang="en-US"/>
        </a:p>
      </dgm:t>
    </dgm:pt>
    <dgm:pt modelId="{8B11BC56-8D4F-41E5-B050-09399CC97630}" type="sibTrans" cxnId="{0C273CC5-5575-4332-BBE7-9DC3517134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9A2070-5F40-4ED9-9D6C-9B30461EF9F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All the missing values, outliers and any other discrepancy will be addressed.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B9278D-ED2D-494D-9E0F-8E62A049DCA4}" type="parTrans" cxnId="{F0C58F67-300F-48C5-ABBF-5571BEFCF4CA}">
      <dgm:prSet/>
      <dgm:spPr/>
      <dgm:t>
        <a:bodyPr/>
        <a:lstStyle/>
        <a:p>
          <a:endParaRPr lang="en-US"/>
        </a:p>
      </dgm:t>
    </dgm:pt>
    <dgm:pt modelId="{7125F410-1D59-4660-9B6F-3B4FBE314533}" type="sibTrans" cxnId="{F0C58F67-300F-48C5-ABBF-5571BEFCF4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1653B4-E89F-4BDB-9749-63C829D3430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Merging tables will be performed based on the needs.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B98344-56E6-42CC-BF3A-9E969002CB5C}" type="parTrans" cxnId="{95287138-71A7-4528-ADFC-C3C181F0E108}">
      <dgm:prSet/>
      <dgm:spPr/>
      <dgm:t>
        <a:bodyPr/>
        <a:lstStyle/>
        <a:p>
          <a:endParaRPr lang="en-US"/>
        </a:p>
      </dgm:t>
    </dgm:pt>
    <dgm:pt modelId="{38C7C348-3279-480B-B067-3885B0A27D9F}" type="sibTrans" cxnId="{95287138-71A7-4528-ADFC-C3C181F0E1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52BCAB-1E80-4C08-845B-31FEE392D2E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Excel and Python will be used for plotting the graphs.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A5F503-8669-4131-90E5-EAF88C64A26B}" type="parTrans" cxnId="{27A41376-E611-4206-872F-93A24853B32E}">
      <dgm:prSet/>
      <dgm:spPr/>
      <dgm:t>
        <a:bodyPr/>
        <a:lstStyle/>
        <a:p>
          <a:endParaRPr lang="en-US"/>
        </a:p>
      </dgm:t>
    </dgm:pt>
    <dgm:pt modelId="{1CC8C7B6-2926-4C7C-A72D-652EBCD304F8}" type="sibTrans" cxnId="{27A41376-E611-4206-872F-93A24853B3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C2A4E2-0961-493C-A556-6370261B3D5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Tableau will be used to create dashboards and relationships.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4FB01C-B45C-4100-8246-732C47006DFC}" type="parTrans" cxnId="{210642BF-3744-479D-A6AB-94E3BEDBA50F}">
      <dgm:prSet/>
      <dgm:spPr/>
      <dgm:t>
        <a:bodyPr/>
        <a:lstStyle/>
        <a:p>
          <a:endParaRPr lang="en-US"/>
        </a:p>
      </dgm:t>
    </dgm:pt>
    <dgm:pt modelId="{7F80E9E4-36BE-4086-9252-0C03D660E659}" type="sibTrans" cxnId="{210642BF-3744-479D-A6AB-94E3BEDBA50F}">
      <dgm:prSet/>
      <dgm:spPr/>
      <dgm:t>
        <a:bodyPr/>
        <a:lstStyle/>
        <a:p>
          <a:endParaRPr lang="en-US"/>
        </a:p>
      </dgm:t>
    </dgm:pt>
    <dgm:pt modelId="{810BB1BC-D51C-4056-8D12-660564A4BA53}" type="pres">
      <dgm:prSet presAssocID="{E7911421-E306-4EB4-B91B-52106B66F639}" presName="root" presStyleCnt="0">
        <dgm:presLayoutVars>
          <dgm:dir/>
          <dgm:resizeHandles val="exact"/>
        </dgm:presLayoutVars>
      </dgm:prSet>
      <dgm:spPr/>
    </dgm:pt>
    <dgm:pt modelId="{CC5396EA-D061-46AC-9526-0BE89FD36864}" type="pres">
      <dgm:prSet presAssocID="{E7911421-E306-4EB4-B91B-52106B66F639}" presName="container" presStyleCnt="0">
        <dgm:presLayoutVars>
          <dgm:dir/>
          <dgm:resizeHandles val="exact"/>
        </dgm:presLayoutVars>
      </dgm:prSet>
      <dgm:spPr/>
    </dgm:pt>
    <dgm:pt modelId="{C97BFACB-6029-474F-BD4C-7C5015B2469C}" type="pres">
      <dgm:prSet presAssocID="{D70DF988-7DD6-4BC0-B575-D657119367DC}" presName="compNode" presStyleCnt="0"/>
      <dgm:spPr/>
    </dgm:pt>
    <dgm:pt modelId="{51B836E4-F06E-4EDB-BF1C-71F6B8FD7CCD}" type="pres">
      <dgm:prSet presAssocID="{D70DF988-7DD6-4BC0-B575-D657119367DC}" presName="iconBgRect" presStyleLbl="bgShp" presStyleIdx="0" presStyleCnt="6"/>
      <dgm:spPr/>
    </dgm:pt>
    <dgm:pt modelId="{98B489C9-BFBC-4F0E-BB60-18450DCCA72C}" type="pres">
      <dgm:prSet presAssocID="{D70DF988-7DD6-4BC0-B575-D657119367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5308A67-E36E-48CC-A99A-FE71F33C4CB5}" type="pres">
      <dgm:prSet presAssocID="{D70DF988-7DD6-4BC0-B575-D657119367DC}" presName="spaceRect" presStyleCnt="0"/>
      <dgm:spPr/>
    </dgm:pt>
    <dgm:pt modelId="{B0980782-2AC6-44C3-993D-1E9FCC7EE7EC}" type="pres">
      <dgm:prSet presAssocID="{D70DF988-7DD6-4BC0-B575-D657119367DC}" presName="textRect" presStyleLbl="revTx" presStyleIdx="0" presStyleCnt="6">
        <dgm:presLayoutVars>
          <dgm:chMax val="1"/>
          <dgm:chPref val="1"/>
        </dgm:presLayoutVars>
      </dgm:prSet>
      <dgm:spPr/>
    </dgm:pt>
    <dgm:pt modelId="{3020016D-7861-46D3-9F72-9AE31BC5C933}" type="pres">
      <dgm:prSet presAssocID="{EC65F4EF-8459-4BD0-B1FC-DF2AEBDAB38E}" presName="sibTrans" presStyleLbl="sibTrans2D1" presStyleIdx="0" presStyleCnt="0"/>
      <dgm:spPr/>
    </dgm:pt>
    <dgm:pt modelId="{DA48CACB-1FC3-46FD-B5BF-01BA622C3DC6}" type="pres">
      <dgm:prSet presAssocID="{E5585DB2-AD0E-4532-B4B5-45A6E71FCD0A}" presName="compNode" presStyleCnt="0"/>
      <dgm:spPr/>
    </dgm:pt>
    <dgm:pt modelId="{B438E672-7279-4F0A-A1C6-9CCFBB6ED439}" type="pres">
      <dgm:prSet presAssocID="{E5585DB2-AD0E-4532-B4B5-45A6E71FCD0A}" presName="iconBgRect" presStyleLbl="bgShp" presStyleIdx="1" presStyleCnt="6"/>
      <dgm:spPr/>
    </dgm:pt>
    <dgm:pt modelId="{F8FB12E8-C4B2-412F-B66B-B28A40ED36A0}" type="pres">
      <dgm:prSet presAssocID="{E5585DB2-AD0E-4532-B4B5-45A6E71FCD0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BA168A6-0FE9-4360-B859-DFE2B2F1F0FF}" type="pres">
      <dgm:prSet presAssocID="{E5585DB2-AD0E-4532-B4B5-45A6E71FCD0A}" presName="spaceRect" presStyleCnt="0"/>
      <dgm:spPr/>
    </dgm:pt>
    <dgm:pt modelId="{D23BC443-1820-4A89-ABE8-1B05D48AD90E}" type="pres">
      <dgm:prSet presAssocID="{E5585DB2-AD0E-4532-B4B5-45A6E71FCD0A}" presName="textRect" presStyleLbl="revTx" presStyleIdx="1" presStyleCnt="6">
        <dgm:presLayoutVars>
          <dgm:chMax val="1"/>
          <dgm:chPref val="1"/>
        </dgm:presLayoutVars>
      </dgm:prSet>
      <dgm:spPr/>
    </dgm:pt>
    <dgm:pt modelId="{0D4902B7-FED7-4E59-9C50-90C2CB450633}" type="pres">
      <dgm:prSet presAssocID="{8B11BC56-8D4F-41E5-B050-09399CC97630}" presName="sibTrans" presStyleLbl="sibTrans2D1" presStyleIdx="0" presStyleCnt="0"/>
      <dgm:spPr/>
    </dgm:pt>
    <dgm:pt modelId="{2EE0A75E-9AAE-4810-924F-560CE12739E2}" type="pres">
      <dgm:prSet presAssocID="{3A9A2070-5F40-4ED9-9D6C-9B30461EF9FB}" presName="compNode" presStyleCnt="0"/>
      <dgm:spPr/>
    </dgm:pt>
    <dgm:pt modelId="{0869023B-3AEC-460A-AC2F-3F312A6614AF}" type="pres">
      <dgm:prSet presAssocID="{3A9A2070-5F40-4ED9-9D6C-9B30461EF9FB}" presName="iconBgRect" presStyleLbl="bgShp" presStyleIdx="2" presStyleCnt="6"/>
      <dgm:spPr/>
    </dgm:pt>
    <dgm:pt modelId="{998D54D7-4D50-4030-9E51-5599A947A7D7}" type="pres">
      <dgm:prSet presAssocID="{3A9A2070-5F40-4ED9-9D6C-9B30461EF9F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2CDDE403-618F-4E70-A524-7D5B8A5242BB}" type="pres">
      <dgm:prSet presAssocID="{3A9A2070-5F40-4ED9-9D6C-9B30461EF9FB}" presName="spaceRect" presStyleCnt="0"/>
      <dgm:spPr/>
    </dgm:pt>
    <dgm:pt modelId="{2BAC0C4A-3E31-410D-8BE4-F2324856F5CD}" type="pres">
      <dgm:prSet presAssocID="{3A9A2070-5F40-4ED9-9D6C-9B30461EF9FB}" presName="textRect" presStyleLbl="revTx" presStyleIdx="2" presStyleCnt="6">
        <dgm:presLayoutVars>
          <dgm:chMax val="1"/>
          <dgm:chPref val="1"/>
        </dgm:presLayoutVars>
      </dgm:prSet>
      <dgm:spPr/>
    </dgm:pt>
    <dgm:pt modelId="{303507A0-E678-4AE3-AFC4-0CE571237AA5}" type="pres">
      <dgm:prSet presAssocID="{7125F410-1D59-4660-9B6F-3B4FBE314533}" presName="sibTrans" presStyleLbl="sibTrans2D1" presStyleIdx="0" presStyleCnt="0"/>
      <dgm:spPr/>
    </dgm:pt>
    <dgm:pt modelId="{6676986B-D17B-4F82-BB3D-AD5A2BE24FA7}" type="pres">
      <dgm:prSet presAssocID="{791653B4-E89F-4BDB-9749-63C829D34304}" presName="compNode" presStyleCnt="0"/>
      <dgm:spPr/>
    </dgm:pt>
    <dgm:pt modelId="{E0DA8542-CD80-4E10-8A86-19AF8686ED8D}" type="pres">
      <dgm:prSet presAssocID="{791653B4-E89F-4BDB-9749-63C829D34304}" presName="iconBgRect" presStyleLbl="bgShp" presStyleIdx="3" presStyleCnt="6"/>
      <dgm:spPr/>
    </dgm:pt>
    <dgm:pt modelId="{FAE2D211-1127-48EF-AC59-B5CBD9FA2D8E}" type="pres">
      <dgm:prSet presAssocID="{791653B4-E89F-4BDB-9749-63C829D3430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F5A8474-7D86-4F90-81BC-E1F98876D540}" type="pres">
      <dgm:prSet presAssocID="{791653B4-E89F-4BDB-9749-63C829D34304}" presName="spaceRect" presStyleCnt="0"/>
      <dgm:spPr/>
    </dgm:pt>
    <dgm:pt modelId="{E7F4CCD0-01D6-4556-A67C-B110FF667913}" type="pres">
      <dgm:prSet presAssocID="{791653B4-E89F-4BDB-9749-63C829D34304}" presName="textRect" presStyleLbl="revTx" presStyleIdx="3" presStyleCnt="6">
        <dgm:presLayoutVars>
          <dgm:chMax val="1"/>
          <dgm:chPref val="1"/>
        </dgm:presLayoutVars>
      </dgm:prSet>
      <dgm:spPr/>
    </dgm:pt>
    <dgm:pt modelId="{FBEA0665-0A28-472B-A8FA-F6826A4B8C3E}" type="pres">
      <dgm:prSet presAssocID="{38C7C348-3279-480B-B067-3885B0A27D9F}" presName="sibTrans" presStyleLbl="sibTrans2D1" presStyleIdx="0" presStyleCnt="0"/>
      <dgm:spPr/>
    </dgm:pt>
    <dgm:pt modelId="{97A3A07E-2643-43B7-8877-23A0E84BE388}" type="pres">
      <dgm:prSet presAssocID="{5152BCAB-1E80-4C08-845B-31FEE392D2E2}" presName="compNode" presStyleCnt="0"/>
      <dgm:spPr/>
    </dgm:pt>
    <dgm:pt modelId="{664EF8C9-DEAB-4357-8E97-0D609FC94162}" type="pres">
      <dgm:prSet presAssocID="{5152BCAB-1E80-4C08-845B-31FEE392D2E2}" presName="iconBgRect" presStyleLbl="bgShp" presStyleIdx="4" presStyleCnt="6"/>
      <dgm:spPr/>
    </dgm:pt>
    <dgm:pt modelId="{BE35E6E6-66A2-44AE-9CC8-8868FEFEF906}" type="pres">
      <dgm:prSet presAssocID="{5152BCAB-1E80-4C08-845B-31FEE392D2E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9D3D2B4-38E8-4BC4-992D-5AF18955976E}" type="pres">
      <dgm:prSet presAssocID="{5152BCAB-1E80-4C08-845B-31FEE392D2E2}" presName="spaceRect" presStyleCnt="0"/>
      <dgm:spPr/>
    </dgm:pt>
    <dgm:pt modelId="{F3DC7F21-B754-4DC7-98E0-936CCDD9EF99}" type="pres">
      <dgm:prSet presAssocID="{5152BCAB-1E80-4C08-845B-31FEE392D2E2}" presName="textRect" presStyleLbl="revTx" presStyleIdx="4" presStyleCnt="6">
        <dgm:presLayoutVars>
          <dgm:chMax val="1"/>
          <dgm:chPref val="1"/>
        </dgm:presLayoutVars>
      </dgm:prSet>
      <dgm:spPr/>
    </dgm:pt>
    <dgm:pt modelId="{EF320A48-4D49-47B7-8C73-0D1B682B4AE0}" type="pres">
      <dgm:prSet presAssocID="{1CC8C7B6-2926-4C7C-A72D-652EBCD304F8}" presName="sibTrans" presStyleLbl="sibTrans2D1" presStyleIdx="0" presStyleCnt="0"/>
      <dgm:spPr/>
    </dgm:pt>
    <dgm:pt modelId="{F9B6FA89-4867-440E-9725-AAD82668BB54}" type="pres">
      <dgm:prSet presAssocID="{9BC2A4E2-0961-493C-A556-6370261B3D55}" presName="compNode" presStyleCnt="0"/>
      <dgm:spPr/>
    </dgm:pt>
    <dgm:pt modelId="{111C53C1-C45D-4C8F-AA20-16EB27BF1745}" type="pres">
      <dgm:prSet presAssocID="{9BC2A4E2-0961-493C-A556-6370261B3D55}" presName="iconBgRect" presStyleLbl="bgShp" presStyleIdx="5" presStyleCnt="6"/>
      <dgm:spPr/>
    </dgm:pt>
    <dgm:pt modelId="{A0193DB3-AF28-4062-B3BA-92027AF7E03E}" type="pres">
      <dgm:prSet presAssocID="{9BC2A4E2-0961-493C-A556-6370261B3D5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F3B434F-2D47-4341-A07F-E5ED5B5AE089}" type="pres">
      <dgm:prSet presAssocID="{9BC2A4E2-0961-493C-A556-6370261B3D55}" presName="spaceRect" presStyleCnt="0"/>
      <dgm:spPr/>
    </dgm:pt>
    <dgm:pt modelId="{FF3C442E-9CE0-42FD-9067-7F48FBDC8C84}" type="pres">
      <dgm:prSet presAssocID="{9BC2A4E2-0961-493C-A556-6370261B3D5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224C009-A6F4-47C8-BF50-7F3C14290818}" type="presOf" srcId="{5152BCAB-1E80-4C08-845B-31FEE392D2E2}" destId="{F3DC7F21-B754-4DC7-98E0-936CCDD9EF99}" srcOrd="0" destOrd="0" presId="urn:microsoft.com/office/officeart/2018/2/layout/IconCircleList"/>
    <dgm:cxn modelId="{1A3F0421-E24C-44D8-887B-68B0C4D6C038}" type="presOf" srcId="{E7911421-E306-4EB4-B91B-52106B66F639}" destId="{810BB1BC-D51C-4056-8D12-660564A4BA53}" srcOrd="0" destOrd="0" presId="urn:microsoft.com/office/officeart/2018/2/layout/IconCircleList"/>
    <dgm:cxn modelId="{95045823-472E-44EE-B683-396E60BCA80B}" type="presOf" srcId="{E5585DB2-AD0E-4532-B4B5-45A6E71FCD0A}" destId="{D23BC443-1820-4A89-ABE8-1B05D48AD90E}" srcOrd="0" destOrd="0" presId="urn:microsoft.com/office/officeart/2018/2/layout/IconCircleList"/>
    <dgm:cxn modelId="{477D2236-7460-4F94-9F1B-2DF0864A07F5}" type="presOf" srcId="{7125F410-1D59-4660-9B6F-3B4FBE314533}" destId="{303507A0-E678-4AE3-AFC4-0CE571237AA5}" srcOrd="0" destOrd="0" presId="urn:microsoft.com/office/officeart/2018/2/layout/IconCircleList"/>
    <dgm:cxn modelId="{95287138-71A7-4528-ADFC-C3C181F0E108}" srcId="{E7911421-E306-4EB4-B91B-52106B66F639}" destId="{791653B4-E89F-4BDB-9749-63C829D34304}" srcOrd="3" destOrd="0" parTransId="{0AB98344-56E6-42CC-BF3A-9E969002CB5C}" sibTransId="{38C7C348-3279-480B-B067-3885B0A27D9F}"/>
    <dgm:cxn modelId="{F0C58F67-300F-48C5-ABBF-5571BEFCF4CA}" srcId="{E7911421-E306-4EB4-B91B-52106B66F639}" destId="{3A9A2070-5F40-4ED9-9D6C-9B30461EF9FB}" srcOrd="2" destOrd="0" parTransId="{FEB9278D-ED2D-494D-9E0F-8E62A049DCA4}" sibTransId="{7125F410-1D59-4660-9B6F-3B4FBE314533}"/>
    <dgm:cxn modelId="{5C13094D-4E13-464D-82EB-346829A99F41}" type="presOf" srcId="{791653B4-E89F-4BDB-9749-63C829D34304}" destId="{E7F4CCD0-01D6-4556-A67C-B110FF667913}" srcOrd="0" destOrd="0" presId="urn:microsoft.com/office/officeart/2018/2/layout/IconCircleList"/>
    <dgm:cxn modelId="{27A41376-E611-4206-872F-93A24853B32E}" srcId="{E7911421-E306-4EB4-B91B-52106B66F639}" destId="{5152BCAB-1E80-4C08-845B-31FEE392D2E2}" srcOrd="4" destOrd="0" parTransId="{18A5F503-8669-4131-90E5-EAF88C64A26B}" sibTransId="{1CC8C7B6-2926-4C7C-A72D-652EBCD304F8}"/>
    <dgm:cxn modelId="{EFCFD179-D5C9-473C-B3AA-E6640B9899DB}" type="presOf" srcId="{3A9A2070-5F40-4ED9-9D6C-9B30461EF9FB}" destId="{2BAC0C4A-3E31-410D-8BE4-F2324856F5CD}" srcOrd="0" destOrd="0" presId="urn:microsoft.com/office/officeart/2018/2/layout/IconCircleList"/>
    <dgm:cxn modelId="{C308DB95-0ECD-45CB-AF2A-997710FD3B3A}" type="presOf" srcId="{9BC2A4E2-0961-493C-A556-6370261B3D55}" destId="{FF3C442E-9CE0-42FD-9067-7F48FBDC8C84}" srcOrd="0" destOrd="0" presId="urn:microsoft.com/office/officeart/2018/2/layout/IconCircleList"/>
    <dgm:cxn modelId="{63E77DA8-293F-4DE0-A140-8C8E81DD947A}" srcId="{E7911421-E306-4EB4-B91B-52106B66F639}" destId="{D70DF988-7DD6-4BC0-B575-D657119367DC}" srcOrd="0" destOrd="0" parTransId="{D0AB2EC9-B1A5-4889-A568-6CD2DC9B93BB}" sibTransId="{EC65F4EF-8459-4BD0-B1FC-DF2AEBDAB38E}"/>
    <dgm:cxn modelId="{6439EDAF-D329-4050-9670-9090B37E8864}" type="presOf" srcId="{1CC8C7B6-2926-4C7C-A72D-652EBCD304F8}" destId="{EF320A48-4D49-47B7-8C73-0D1B682B4AE0}" srcOrd="0" destOrd="0" presId="urn:microsoft.com/office/officeart/2018/2/layout/IconCircleList"/>
    <dgm:cxn modelId="{210642BF-3744-479D-A6AB-94E3BEDBA50F}" srcId="{E7911421-E306-4EB4-B91B-52106B66F639}" destId="{9BC2A4E2-0961-493C-A556-6370261B3D55}" srcOrd="5" destOrd="0" parTransId="{314FB01C-B45C-4100-8246-732C47006DFC}" sibTransId="{7F80E9E4-36BE-4086-9252-0C03D660E659}"/>
    <dgm:cxn modelId="{0C273CC5-5575-4332-BBE7-9DC3517134DE}" srcId="{E7911421-E306-4EB4-B91B-52106B66F639}" destId="{E5585DB2-AD0E-4532-B4B5-45A6E71FCD0A}" srcOrd="1" destOrd="0" parTransId="{8FC5769D-37D9-46EC-B891-29DEB5BAC2EA}" sibTransId="{8B11BC56-8D4F-41E5-B050-09399CC97630}"/>
    <dgm:cxn modelId="{51533CE0-420E-4EA6-AC68-640C30DE7A62}" type="presOf" srcId="{8B11BC56-8D4F-41E5-B050-09399CC97630}" destId="{0D4902B7-FED7-4E59-9C50-90C2CB450633}" srcOrd="0" destOrd="0" presId="urn:microsoft.com/office/officeart/2018/2/layout/IconCircleList"/>
    <dgm:cxn modelId="{FA4B58E0-04BE-4A9D-A6A6-339377263856}" type="presOf" srcId="{D70DF988-7DD6-4BC0-B575-D657119367DC}" destId="{B0980782-2AC6-44C3-993D-1E9FCC7EE7EC}" srcOrd="0" destOrd="0" presId="urn:microsoft.com/office/officeart/2018/2/layout/IconCircleList"/>
    <dgm:cxn modelId="{13DF33E1-A86D-485F-9595-CA294BE0648E}" type="presOf" srcId="{EC65F4EF-8459-4BD0-B1FC-DF2AEBDAB38E}" destId="{3020016D-7861-46D3-9F72-9AE31BC5C933}" srcOrd="0" destOrd="0" presId="urn:microsoft.com/office/officeart/2018/2/layout/IconCircleList"/>
    <dgm:cxn modelId="{C1C825F7-78FF-40ED-948E-E807F997190B}" type="presOf" srcId="{38C7C348-3279-480B-B067-3885B0A27D9F}" destId="{FBEA0665-0A28-472B-A8FA-F6826A4B8C3E}" srcOrd="0" destOrd="0" presId="urn:microsoft.com/office/officeart/2018/2/layout/IconCircleList"/>
    <dgm:cxn modelId="{7A9B204D-2E6C-4720-9550-B15F1DB4CD60}" type="presParOf" srcId="{810BB1BC-D51C-4056-8D12-660564A4BA53}" destId="{CC5396EA-D061-46AC-9526-0BE89FD36864}" srcOrd="0" destOrd="0" presId="urn:microsoft.com/office/officeart/2018/2/layout/IconCircleList"/>
    <dgm:cxn modelId="{FC78A53B-9DE8-45BF-8B00-09B91F6A11E8}" type="presParOf" srcId="{CC5396EA-D061-46AC-9526-0BE89FD36864}" destId="{C97BFACB-6029-474F-BD4C-7C5015B2469C}" srcOrd="0" destOrd="0" presId="urn:microsoft.com/office/officeart/2018/2/layout/IconCircleList"/>
    <dgm:cxn modelId="{F240D2F1-D558-4EAC-A898-E0A2B60FD573}" type="presParOf" srcId="{C97BFACB-6029-474F-BD4C-7C5015B2469C}" destId="{51B836E4-F06E-4EDB-BF1C-71F6B8FD7CCD}" srcOrd="0" destOrd="0" presId="urn:microsoft.com/office/officeart/2018/2/layout/IconCircleList"/>
    <dgm:cxn modelId="{3E80B16D-13C9-4988-A8C0-9736F271ED53}" type="presParOf" srcId="{C97BFACB-6029-474F-BD4C-7C5015B2469C}" destId="{98B489C9-BFBC-4F0E-BB60-18450DCCA72C}" srcOrd="1" destOrd="0" presId="urn:microsoft.com/office/officeart/2018/2/layout/IconCircleList"/>
    <dgm:cxn modelId="{78898F32-B1E0-4CB2-ACD9-4D3F431433FC}" type="presParOf" srcId="{C97BFACB-6029-474F-BD4C-7C5015B2469C}" destId="{55308A67-E36E-48CC-A99A-FE71F33C4CB5}" srcOrd="2" destOrd="0" presId="urn:microsoft.com/office/officeart/2018/2/layout/IconCircleList"/>
    <dgm:cxn modelId="{FD860963-EB2F-4DA7-AFB7-59702F956419}" type="presParOf" srcId="{C97BFACB-6029-474F-BD4C-7C5015B2469C}" destId="{B0980782-2AC6-44C3-993D-1E9FCC7EE7EC}" srcOrd="3" destOrd="0" presId="urn:microsoft.com/office/officeart/2018/2/layout/IconCircleList"/>
    <dgm:cxn modelId="{AC4FAFE2-4AF4-4438-8F9A-303378A2DEAC}" type="presParOf" srcId="{CC5396EA-D061-46AC-9526-0BE89FD36864}" destId="{3020016D-7861-46D3-9F72-9AE31BC5C933}" srcOrd="1" destOrd="0" presId="urn:microsoft.com/office/officeart/2018/2/layout/IconCircleList"/>
    <dgm:cxn modelId="{83103143-8009-4DE1-BBE3-7E24CBEBA54F}" type="presParOf" srcId="{CC5396EA-D061-46AC-9526-0BE89FD36864}" destId="{DA48CACB-1FC3-46FD-B5BF-01BA622C3DC6}" srcOrd="2" destOrd="0" presId="urn:microsoft.com/office/officeart/2018/2/layout/IconCircleList"/>
    <dgm:cxn modelId="{783ADDFF-F7C8-43EB-B57B-79901FAAC462}" type="presParOf" srcId="{DA48CACB-1FC3-46FD-B5BF-01BA622C3DC6}" destId="{B438E672-7279-4F0A-A1C6-9CCFBB6ED439}" srcOrd="0" destOrd="0" presId="urn:microsoft.com/office/officeart/2018/2/layout/IconCircleList"/>
    <dgm:cxn modelId="{ABA5D233-E635-4D40-BA91-C5D86FA357FA}" type="presParOf" srcId="{DA48CACB-1FC3-46FD-B5BF-01BA622C3DC6}" destId="{F8FB12E8-C4B2-412F-B66B-B28A40ED36A0}" srcOrd="1" destOrd="0" presId="urn:microsoft.com/office/officeart/2018/2/layout/IconCircleList"/>
    <dgm:cxn modelId="{4BCB93F8-612A-46F3-8409-2C1308903C5C}" type="presParOf" srcId="{DA48CACB-1FC3-46FD-B5BF-01BA622C3DC6}" destId="{BBA168A6-0FE9-4360-B859-DFE2B2F1F0FF}" srcOrd="2" destOrd="0" presId="urn:microsoft.com/office/officeart/2018/2/layout/IconCircleList"/>
    <dgm:cxn modelId="{1D17721B-9DA6-4CC8-BE42-246D373013B4}" type="presParOf" srcId="{DA48CACB-1FC3-46FD-B5BF-01BA622C3DC6}" destId="{D23BC443-1820-4A89-ABE8-1B05D48AD90E}" srcOrd="3" destOrd="0" presId="urn:microsoft.com/office/officeart/2018/2/layout/IconCircleList"/>
    <dgm:cxn modelId="{E22049B6-80B0-487C-A6AC-2917F79DDE2C}" type="presParOf" srcId="{CC5396EA-D061-46AC-9526-0BE89FD36864}" destId="{0D4902B7-FED7-4E59-9C50-90C2CB450633}" srcOrd="3" destOrd="0" presId="urn:microsoft.com/office/officeart/2018/2/layout/IconCircleList"/>
    <dgm:cxn modelId="{D6F36DE3-B0A3-4A39-A60F-9DD10399B78B}" type="presParOf" srcId="{CC5396EA-D061-46AC-9526-0BE89FD36864}" destId="{2EE0A75E-9AAE-4810-924F-560CE12739E2}" srcOrd="4" destOrd="0" presId="urn:microsoft.com/office/officeart/2018/2/layout/IconCircleList"/>
    <dgm:cxn modelId="{9F721E57-1072-4D53-BE81-3C318CBF2D30}" type="presParOf" srcId="{2EE0A75E-9AAE-4810-924F-560CE12739E2}" destId="{0869023B-3AEC-460A-AC2F-3F312A6614AF}" srcOrd="0" destOrd="0" presId="urn:microsoft.com/office/officeart/2018/2/layout/IconCircleList"/>
    <dgm:cxn modelId="{D9690B7C-35EA-4328-AB1A-82A1681DE53C}" type="presParOf" srcId="{2EE0A75E-9AAE-4810-924F-560CE12739E2}" destId="{998D54D7-4D50-4030-9E51-5599A947A7D7}" srcOrd="1" destOrd="0" presId="urn:microsoft.com/office/officeart/2018/2/layout/IconCircleList"/>
    <dgm:cxn modelId="{D862DCCC-7990-475F-A5CF-D3903DD73DD5}" type="presParOf" srcId="{2EE0A75E-9AAE-4810-924F-560CE12739E2}" destId="{2CDDE403-618F-4E70-A524-7D5B8A5242BB}" srcOrd="2" destOrd="0" presId="urn:microsoft.com/office/officeart/2018/2/layout/IconCircleList"/>
    <dgm:cxn modelId="{D57DCB12-40E8-43A0-AD82-3686D9B3EC43}" type="presParOf" srcId="{2EE0A75E-9AAE-4810-924F-560CE12739E2}" destId="{2BAC0C4A-3E31-410D-8BE4-F2324856F5CD}" srcOrd="3" destOrd="0" presId="urn:microsoft.com/office/officeart/2018/2/layout/IconCircleList"/>
    <dgm:cxn modelId="{8CA1B771-522D-4E5A-9899-1509D5F0DD41}" type="presParOf" srcId="{CC5396EA-D061-46AC-9526-0BE89FD36864}" destId="{303507A0-E678-4AE3-AFC4-0CE571237AA5}" srcOrd="5" destOrd="0" presId="urn:microsoft.com/office/officeart/2018/2/layout/IconCircleList"/>
    <dgm:cxn modelId="{2A08B30D-68CE-4727-9419-F69E18B6B7C5}" type="presParOf" srcId="{CC5396EA-D061-46AC-9526-0BE89FD36864}" destId="{6676986B-D17B-4F82-BB3D-AD5A2BE24FA7}" srcOrd="6" destOrd="0" presId="urn:microsoft.com/office/officeart/2018/2/layout/IconCircleList"/>
    <dgm:cxn modelId="{D4D64AEA-A26A-44D6-899F-02162C3B718A}" type="presParOf" srcId="{6676986B-D17B-4F82-BB3D-AD5A2BE24FA7}" destId="{E0DA8542-CD80-4E10-8A86-19AF8686ED8D}" srcOrd="0" destOrd="0" presId="urn:microsoft.com/office/officeart/2018/2/layout/IconCircleList"/>
    <dgm:cxn modelId="{EFE47736-D18F-40E2-98C4-06E4F39F2CCB}" type="presParOf" srcId="{6676986B-D17B-4F82-BB3D-AD5A2BE24FA7}" destId="{FAE2D211-1127-48EF-AC59-B5CBD9FA2D8E}" srcOrd="1" destOrd="0" presId="urn:microsoft.com/office/officeart/2018/2/layout/IconCircleList"/>
    <dgm:cxn modelId="{A1A8F376-E5CC-4A18-AA26-1398E34BE461}" type="presParOf" srcId="{6676986B-D17B-4F82-BB3D-AD5A2BE24FA7}" destId="{0F5A8474-7D86-4F90-81BC-E1F98876D540}" srcOrd="2" destOrd="0" presId="urn:microsoft.com/office/officeart/2018/2/layout/IconCircleList"/>
    <dgm:cxn modelId="{A13323C4-CB01-4395-9DC6-92373357D66B}" type="presParOf" srcId="{6676986B-D17B-4F82-BB3D-AD5A2BE24FA7}" destId="{E7F4CCD0-01D6-4556-A67C-B110FF667913}" srcOrd="3" destOrd="0" presId="urn:microsoft.com/office/officeart/2018/2/layout/IconCircleList"/>
    <dgm:cxn modelId="{C265A0C2-0C9C-4F40-BE7F-3D5822686F0E}" type="presParOf" srcId="{CC5396EA-D061-46AC-9526-0BE89FD36864}" destId="{FBEA0665-0A28-472B-A8FA-F6826A4B8C3E}" srcOrd="7" destOrd="0" presId="urn:microsoft.com/office/officeart/2018/2/layout/IconCircleList"/>
    <dgm:cxn modelId="{748FC807-4A58-420D-8125-E32AA78F1010}" type="presParOf" srcId="{CC5396EA-D061-46AC-9526-0BE89FD36864}" destId="{97A3A07E-2643-43B7-8877-23A0E84BE388}" srcOrd="8" destOrd="0" presId="urn:microsoft.com/office/officeart/2018/2/layout/IconCircleList"/>
    <dgm:cxn modelId="{D4FB4D0D-5514-4EB9-943D-74872ADF1E94}" type="presParOf" srcId="{97A3A07E-2643-43B7-8877-23A0E84BE388}" destId="{664EF8C9-DEAB-4357-8E97-0D609FC94162}" srcOrd="0" destOrd="0" presId="urn:microsoft.com/office/officeart/2018/2/layout/IconCircleList"/>
    <dgm:cxn modelId="{A6A6121B-5A10-4C32-821B-D7BB359E66D0}" type="presParOf" srcId="{97A3A07E-2643-43B7-8877-23A0E84BE388}" destId="{BE35E6E6-66A2-44AE-9CC8-8868FEFEF906}" srcOrd="1" destOrd="0" presId="urn:microsoft.com/office/officeart/2018/2/layout/IconCircleList"/>
    <dgm:cxn modelId="{62382479-5DDF-4099-93C5-51198CD48047}" type="presParOf" srcId="{97A3A07E-2643-43B7-8877-23A0E84BE388}" destId="{F9D3D2B4-38E8-4BC4-992D-5AF18955976E}" srcOrd="2" destOrd="0" presId="urn:microsoft.com/office/officeart/2018/2/layout/IconCircleList"/>
    <dgm:cxn modelId="{AA540E0C-BB13-42D5-B31F-726C40762095}" type="presParOf" srcId="{97A3A07E-2643-43B7-8877-23A0E84BE388}" destId="{F3DC7F21-B754-4DC7-98E0-936CCDD9EF99}" srcOrd="3" destOrd="0" presId="urn:microsoft.com/office/officeart/2018/2/layout/IconCircleList"/>
    <dgm:cxn modelId="{DA926E98-86CB-4E2D-8BC9-FDA34070DB2D}" type="presParOf" srcId="{CC5396EA-D061-46AC-9526-0BE89FD36864}" destId="{EF320A48-4D49-47B7-8C73-0D1B682B4AE0}" srcOrd="9" destOrd="0" presId="urn:microsoft.com/office/officeart/2018/2/layout/IconCircleList"/>
    <dgm:cxn modelId="{416EE0D9-A6A0-4B72-BC7F-AF58D4C41892}" type="presParOf" srcId="{CC5396EA-D061-46AC-9526-0BE89FD36864}" destId="{F9B6FA89-4867-440E-9725-AAD82668BB54}" srcOrd="10" destOrd="0" presId="urn:microsoft.com/office/officeart/2018/2/layout/IconCircleList"/>
    <dgm:cxn modelId="{430C52ED-0A61-4854-AA9F-3DAFDD4D9B9E}" type="presParOf" srcId="{F9B6FA89-4867-440E-9725-AAD82668BB54}" destId="{111C53C1-C45D-4C8F-AA20-16EB27BF1745}" srcOrd="0" destOrd="0" presId="urn:microsoft.com/office/officeart/2018/2/layout/IconCircleList"/>
    <dgm:cxn modelId="{9BADAD39-EB19-4BA3-A488-B83A146E51A7}" type="presParOf" srcId="{F9B6FA89-4867-440E-9725-AAD82668BB54}" destId="{A0193DB3-AF28-4062-B3BA-92027AF7E03E}" srcOrd="1" destOrd="0" presId="urn:microsoft.com/office/officeart/2018/2/layout/IconCircleList"/>
    <dgm:cxn modelId="{614F647F-0395-4547-93EF-75FEDC2B4A62}" type="presParOf" srcId="{F9B6FA89-4867-440E-9725-AAD82668BB54}" destId="{0F3B434F-2D47-4341-A07F-E5ED5B5AE089}" srcOrd="2" destOrd="0" presId="urn:microsoft.com/office/officeart/2018/2/layout/IconCircleList"/>
    <dgm:cxn modelId="{16A37A8C-C3FB-4F2C-AFD7-AF63CB1AD9EC}" type="presParOf" srcId="{F9B6FA89-4867-440E-9725-AAD82668BB54}" destId="{FF3C442E-9CE0-42FD-9067-7F48FBDC8C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836E4-F06E-4EDB-BF1C-71F6B8FD7CCD}">
      <dsp:nvSpPr>
        <dsp:cNvPr id="0" name=""/>
        <dsp:cNvSpPr/>
      </dsp:nvSpPr>
      <dsp:spPr>
        <a:xfrm>
          <a:off x="1166921" y="43242"/>
          <a:ext cx="1017382" cy="1017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489C9-BFBC-4F0E-BB60-18450DCCA72C}">
      <dsp:nvSpPr>
        <dsp:cNvPr id="0" name=""/>
        <dsp:cNvSpPr/>
      </dsp:nvSpPr>
      <dsp:spPr>
        <a:xfrm>
          <a:off x="1380571" y="256892"/>
          <a:ext cx="590081" cy="590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80782-2AC6-44C3-993D-1E9FCC7EE7EC}">
      <dsp:nvSpPr>
        <dsp:cNvPr id="0" name=""/>
        <dsp:cNvSpPr/>
      </dsp:nvSpPr>
      <dsp:spPr>
        <a:xfrm>
          <a:off x="2402314" y="43242"/>
          <a:ext cx="2398115" cy="101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Arial" panose="020B0604020202020204" pitchFamily="34" charset="0"/>
              <a:cs typeface="Arial" panose="020B0604020202020204" pitchFamily="34" charset="0"/>
            </a:rPr>
            <a:t>Finding the relationships among the files will be the first step towards this project.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2314" y="43242"/>
        <a:ext cx="2398115" cy="1017382"/>
      </dsp:txXfrm>
    </dsp:sp>
    <dsp:sp modelId="{B438E672-7279-4F0A-A1C6-9CCFBB6ED439}">
      <dsp:nvSpPr>
        <dsp:cNvPr id="0" name=""/>
        <dsp:cNvSpPr/>
      </dsp:nvSpPr>
      <dsp:spPr>
        <a:xfrm>
          <a:off x="5218283" y="43242"/>
          <a:ext cx="1017382" cy="1017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B12E8-C4B2-412F-B66B-B28A40ED36A0}">
      <dsp:nvSpPr>
        <dsp:cNvPr id="0" name=""/>
        <dsp:cNvSpPr/>
      </dsp:nvSpPr>
      <dsp:spPr>
        <a:xfrm>
          <a:off x="5431933" y="256892"/>
          <a:ext cx="590081" cy="590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BC443-1820-4A89-ABE8-1B05D48AD90E}">
      <dsp:nvSpPr>
        <dsp:cNvPr id="0" name=""/>
        <dsp:cNvSpPr/>
      </dsp:nvSpPr>
      <dsp:spPr>
        <a:xfrm>
          <a:off x="6453676" y="43242"/>
          <a:ext cx="2398115" cy="101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Arial" panose="020B0604020202020204" pitchFamily="34" charset="0"/>
              <a:cs typeface="Arial" panose="020B0604020202020204" pitchFamily="34" charset="0"/>
            </a:rPr>
            <a:t>Each and every file will be investigated.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53676" y="43242"/>
        <a:ext cx="2398115" cy="1017382"/>
      </dsp:txXfrm>
    </dsp:sp>
    <dsp:sp modelId="{0869023B-3AEC-460A-AC2F-3F312A6614AF}">
      <dsp:nvSpPr>
        <dsp:cNvPr id="0" name=""/>
        <dsp:cNvSpPr/>
      </dsp:nvSpPr>
      <dsp:spPr>
        <a:xfrm>
          <a:off x="1166921" y="1869059"/>
          <a:ext cx="1017382" cy="1017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D54D7-4D50-4030-9E51-5599A947A7D7}">
      <dsp:nvSpPr>
        <dsp:cNvPr id="0" name=""/>
        <dsp:cNvSpPr/>
      </dsp:nvSpPr>
      <dsp:spPr>
        <a:xfrm>
          <a:off x="1380571" y="2082710"/>
          <a:ext cx="590081" cy="590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C0C4A-3E31-410D-8BE4-F2324856F5CD}">
      <dsp:nvSpPr>
        <dsp:cNvPr id="0" name=""/>
        <dsp:cNvSpPr/>
      </dsp:nvSpPr>
      <dsp:spPr>
        <a:xfrm>
          <a:off x="2402314" y="1869059"/>
          <a:ext cx="2398115" cy="101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Arial" panose="020B0604020202020204" pitchFamily="34" charset="0"/>
              <a:cs typeface="Arial" panose="020B0604020202020204" pitchFamily="34" charset="0"/>
            </a:rPr>
            <a:t>All the missing values, outliers and any other discrepancy will be addressed.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2314" y="1869059"/>
        <a:ext cx="2398115" cy="1017382"/>
      </dsp:txXfrm>
    </dsp:sp>
    <dsp:sp modelId="{E0DA8542-CD80-4E10-8A86-19AF8686ED8D}">
      <dsp:nvSpPr>
        <dsp:cNvPr id="0" name=""/>
        <dsp:cNvSpPr/>
      </dsp:nvSpPr>
      <dsp:spPr>
        <a:xfrm>
          <a:off x="5218283" y="1869059"/>
          <a:ext cx="1017382" cy="1017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2D211-1127-48EF-AC59-B5CBD9FA2D8E}">
      <dsp:nvSpPr>
        <dsp:cNvPr id="0" name=""/>
        <dsp:cNvSpPr/>
      </dsp:nvSpPr>
      <dsp:spPr>
        <a:xfrm>
          <a:off x="5431933" y="2082710"/>
          <a:ext cx="590081" cy="5900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4CCD0-01D6-4556-A67C-B110FF667913}">
      <dsp:nvSpPr>
        <dsp:cNvPr id="0" name=""/>
        <dsp:cNvSpPr/>
      </dsp:nvSpPr>
      <dsp:spPr>
        <a:xfrm>
          <a:off x="6453676" y="1869059"/>
          <a:ext cx="2398115" cy="101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Arial" panose="020B0604020202020204" pitchFamily="34" charset="0"/>
              <a:cs typeface="Arial" panose="020B0604020202020204" pitchFamily="34" charset="0"/>
            </a:rPr>
            <a:t>Merging tables will be performed based on the needs.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53676" y="1869059"/>
        <a:ext cx="2398115" cy="1017382"/>
      </dsp:txXfrm>
    </dsp:sp>
    <dsp:sp modelId="{664EF8C9-DEAB-4357-8E97-0D609FC94162}">
      <dsp:nvSpPr>
        <dsp:cNvPr id="0" name=""/>
        <dsp:cNvSpPr/>
      </dsp:nvSpPr>
      <dsp:spPr>
        <a:xfrm>
          <a:off x="1166921" y="3694877"/>
          <a:ext cx="1017382" cy="1017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5E6E6-66A2-44AE-9CC8-8868FEFEF906}">
      <dsp:nvSpPr>
        <dsp:cNvPr id="0" name=""/>
        <dsp:cNvSpPr/>
      </dsp:nvSpPr>
      <dsp:spPr>
        <a:xfrm>
          <a:off x="1380571" y="3908527"/>
          <a:ext cx="590081" cy="5900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C7F21-B754-4DC7-98E0-936CCDD9EF99}">
      <dsp:nvSpPr>
        <dsp:cNvPr id="0" name=""/>
        <dsp:cNvSpPr/>
      </dsp:nvSpPr>
      <dsp:spPr>
        <a:xfrm>
          <a:off x="2402314" y="3694877"/>
          <a:ext cx="2398115" cy="101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Arial" panose="020B0604020202020204" pitchFamily="34" charset="0"/>
              <a:cs typeface="Arial" panose="020B0604020202020204" pitchFamily="34" charset="0"/>
            </a:rPr>
            <a:t>Excel and Python will be used for plotting the graphs.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2314" y="3694877"/>
        <a:ext cx="2398115" cy="1017382"/>
      </dsp:txXfrm>
    </dsp:sp>
    <dsp:sp modelId="{111C53C1-C45D-4C8F-AA20-16EB27BF1745}">
      <dsp:nvSpPr>
        <dsp:cNvPr id="0" name=""/>
        <dsp:cNvSpPr/>
      </dsp:nvSpPr>
      <dsp:spPr>
        <a:xfrm>
          <a:off x="5218283" y="3694877"/>
          <a:ext cx="1017382" cy="10173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93DB3-AF28-4062-B3BA-92027AF7E03E}">
      <dsp:nvSpPr>
        <dsp:cNvPr id="0" name=""/>
        <dsp:cNvSpPr/>
      </dsp:nvSpPr>
      <dsp:spPr>
        <a:xfrm>
          <a:off x="5431933" y="3908527"/>
          <a:ext cx="590081" cy="59008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C442E-9CE0-42FD-9067-7F48FBDC8C84}">
      <dsp:nvSpPr>
        <dsp:cNvPr id="0" name=""/>
        <dsp:cNvSpPr/>
      </dsp:nvSpPr>
      <dsp:spPr>
        <a:xfrm>
          <a:off x="6453676" y="3694877"/>
          <a:ext cx="2398115" cy="101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Arial" panose="020B0604020202020204" pitchFamily="34" charset="0"/>
              <a:cs typeface="Arial" panose="020B0604020202020204" pitchFamily="34" charset="0"/>
            </a:rPr>
            <a:t>Tableau will be used to create dashboards and relationships.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53676" y="3694877"/>
        <a:ext cx="2398115" cy="1017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5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6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33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81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775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10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101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61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2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7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6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59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89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96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85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1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43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53CF11-4DF0-42F0-AB2F-D295FAF841DB}" type="datetimeFigureOut">
              <a:rPr lang="en-CA" smtClean="0"/>
              <a:t>2022-04-25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97059D-2129-4E18-8450-4234ED09BD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5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slash-DA/DB103-Data_Analysis_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listbr/brazilian-ecommerce?select=olist_customers_dataset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C4E7EF-8E06-4712-8D93-74DC4216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ANALYTIC TOOLS AND DECISION MAKING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OLIST INSIGHTS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06D0BDF1-D1E4-4514-96BF-00505410B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67" y="2743199"/>
            <a:ext cx="3078786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A3DA39-7F2E-459E-A49E-9CC4E9EE96ED}"/>
              </a:ext>
            </a:extLst>
          </p:cNvPr>
          <p:cNvSpPr txBox="1"/>
          <p:nvPr/>
        </p:nvSpPr>
        <p:spPr>
          <a:xfrm>
            <a:off x="6016336" y="2666999"/>
            <a:ext cx="5486687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Group Members: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Manoj Kumar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Ravindranath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Sai Sowmith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Komakula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Elda Maria Thomas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Thomas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Srilekhya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Byreddi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Siva Krishna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Unnam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EB95-6042-40D1-BE4D-C5FFDA43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83" y="0"/>
            <a:ext cx="10018713" cy="620486"/>
          </a:xfrm>
        </p:spPr>
        <p:txBody>
          <a:bodyPr>
            <a:normAutofit fontScale="90000"/>
          </a:bodyPr>
          <a:lstStyle/>
          <a:p>
            <a:r>
              <a:rPr lang="en-CA" dirty="0"/>
              <a:t>DATA CLEANING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4651-BFB7-41EA-BBA9-73D49850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0" y="807099"/>
            <a:ext cx="10018713" cy="6050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1: Loading </a:t>
            </a:r>
            <a:r>
              <a:rPr lang="en-CA" sz="16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necessary packages</a:t>
            </a:r>
            <a:endParaRPr lang="en-CA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2: Importing the csv file</a:t>
            </a:r>
          </a:p>
          <a:p>
            <a:pPr>
              <a:lnSpc>
                <a:spcPct val="150000"/>
              </a:lnSpc>
            </a:pPr>
            <a:r>
              <a:rPr lang="en-CA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3: Checking the null values</a:t>
            </a:r>
          </a:p>
          <a:p>
            <a:pPr>
              <a:lnSpc>
                <a:spcPct val="150000"/>
              </a:lnSpc>
            </a:pPr>
            <a:r>
              <a:rPr lang="en-CA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4: Checking duplicate observation</a:t>
            </a:r>
          </a:p>
          <a:p>
            <a:pPr>
              <a:lnSpc>
                <a:spcPct val="150000"/>
              </a:lnSpc>
            </a:pPr>
            <a:r>
              <a:rPr lang="en-CA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5: Dropping columns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CA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product_length_cm</a:t>
            </a: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'</a:t>
            </a:r>
            <a:r>
              <a:rPr lang="en-CA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product_height_cm</a:t>
            </a: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'</a:t>
            </a:r>
            <a:r>
              <a:rPr lang="en-CA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product_width_cm</a:t>
            </a: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</a:t>
            </a:r>
            <a:r>
              <a:rPr lang="en-CA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product_name_lenght</a:t>
            </a:r>
            <a:endParaRPr lang="en-CA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6: Renaming the columns</a:t>
            </a:r>
          </a:p>
          <a:p>
            <a:pPr>
              <a:lnSpc>
                <a:spcPct val="150000"/>
              </a:lnSpc>
            </a:pPr>
            <a:r>
              <a:rPr lang="en-CA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7: Creating custom columns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Based on the analysis questions few custom columns like “</a:t>
            </a:r>
            <a:r>
              <a:rPr lang="en-CA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delivery_delay</a:t>
            </a:r>
            <a:r>
              <a:rPr lang="en-CA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”</a:t>
            </a:r>
            <a:r>
              <a:rPr lang="en-CA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Days_to_Deliver</a:t>
            </a:r>
            <a:r>
              <a:rPr lang="en-CA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	“delayed” </a:t>
            </a: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 been created. </a:t>
            </a:r>
            <a:endParaRPr lang="en-CA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8: Outlier Treatment</a:t>
            </a:r>
          </a:p>
          <a:p>
            <a:pPr>
              <a:lnSpc>
                <a:spcPct val="150000"/>
              </a:lnSpc>
            </a:pPr>
            <a:r>
              <a:rPr lang="en-CA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9: Exporting the into CSV file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1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D743-83B3-4F8A-AB1B-3FC96EFB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77" y="0"/>
            <a:ext cx="9628448" cy="637089"/>
          </a:xfrm>
        </p:spPr>
        <p:txBody>
          <a:bodyPr>
            <a:normAutofit/>
          </a:bodyPr>
          <a:lstStyle/>
          <a:p>
            <a:r>
              <a:rPr lang="en-CA" sz="3200" dirty="0"/>
              <a:t>TABLEAU VISUALIZATION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192EAF-2DA7-136F-5AA7-69FEE1C5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361767"/>
            <a:ext cx="4189445" cy="397223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CA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What is the average review 	score based on delivery delay?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Review score plotted based on whether order was delivered on time or not.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Review score has affect on delivery delays.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Orange portion shows orders delivered on time and has average review score more than 4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Blue portion shows delay in orders that affected review score and has average near to 2.5</a:t>
            </a:r>
          </a:p>
        </p:txBody>
      </p:sp>
      <p:pic>
        <p:nvPicPr>
          <p:cNvPr id="4" name="Content Placeholder 3" descr="Chart, treemap chart&#10;&#10;Description automatically generated">
            <a:extLst>
              <a:ext uri="{FF2B5EF4-FFF2-40B4-BE49-F238E27FC236}">
                <a16:creationId xmlns:a16="http://schemas.microsoft.com/office/drawing/2014/main" id="{F8965CFF-3441-4A4B-B444-08B5DF023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032" y="1250302"/>
            <a:ext cx="6811779" cy="408369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5109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AC18-96D3-4466-BABF-A4CDF6B5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066" y="0"/>
            <a:ext cx="6559420" cy="736441"/>
          </a:xfrm>
        </p:spPr>
        <p:txBody>
          <a:bodyPr>
            <a:normAutofit/>
          </a:bodyPr>
          <a:lstStyle/>
          <a:p>
            <a:r>
              <a:rPr lang="en-CA" sz="3200" dirty="0">
                <a:cs typeface="Arial" panose="020B0604020202020204" pitchFamily="34" charset="0"/>
              </a:rPr>
              <a:t>TABLEAU VISUALIZATION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F453A9-69A4-6642-629D-C819D1A3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948" y="1277617"/>
            <a:ext cx="3760236" cy="45135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Does the payment value 	affect the review score?</a:t>
            </a:r>
          </a:p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ll provinces have average review score over 4.</a:t>
            </a:r>
          </a:p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tates like AL, BA, MA have review score less than 4.</a:t>
            </a:r>
          </a:p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ayment value has no significant effect </a:t>
            </a:r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and 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 big correlation between these two variables.</a:t>
            </a:r>
            <a:endParaRPr lang="en-US" sz="1600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3B0B4E9-2915-4562-BB9E-921FA2EF5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032" y="1277617"/>
            <a:ext cx="6718473" cy="451358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3605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A4FE-9144-4144-B266-CC10C794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785" y="0"/>
            <a:ext cx="7529060" cy="859219"/>
          </a:xfrm>
        </p:spPr>
        <p:txBody>
          <a:bodyPr>
            <a:normAutofit/>
          </a:bodyPr>
          <a:lstStyle/>
          <a:p>
            <a:r>
              <a:rPr lang="en-CA" sz="3200" dirty="0">
                <a:cs typeface="Arial" panose="020B0604020202020204" pitchFamily="34" charset="0"/>
              </a:rPr>
              <a:t>TABLEAU VISUALIZATION</a:t>
            </a:r>
            <a:endParaRPr lang="en-CA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493972-BA85-A15C-304A-1125A484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2" y="1394635"/>
            <a:ext cx="3909527" cy="439656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CA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What is the review score 		based on Price and freight 	value?</a:t>
            </a:r>
          </a:p>
          <a:p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Breaking down payment value into freight value and average price and plotting against review score.</a:t>
            </a:r>
          </a:p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state with the least freight value has the highest average. </a:t>
            </a:r>
          </a:p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R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eview score dropped below 4 in the states where freight value is higher.</a:t>
            </a:r>
          </a:p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Price 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variable </a:t>
            </a:r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have less 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influence on the review score.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E47BB821-839F-4FF2-BD4C-C52FDDDC6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032" y="1340907"/>
            <a:ext cx="6793119" cy="445029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3595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8FE5-E566-4589-AA4B-4671DC2C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563" y="0"/>
            <a:ext cx="8172873" cy="778353"/>
          </a:xfrm>
        </p:spPr>
        <p:txBody>
          <a:bodyPr>
            <a:normAutofit/>
          </a:bodyPr>
          <a:lstStyle/>
          <a:p>
            <a:r>
              <a:rPr lang="en-CA" sz="3200" dirty="0">
                <a:cs typeface="Arial" panose="020B0604020202020204" pitchFamily="34" charset="0"/>
              </a:rPr>
              <a:t>TABLEAU VISUALIZATION</a:t>
            </a:r>
            <a:endParaRPr lang="en-CA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6E44EF-B6B3-2880-D790-279A978A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4" y="1081549"/>
            <a:ext cx="3956179" cy="470965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1800" b="1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Does the product from a 	particular seller state affect 	the review score?</a:t>
            </a:r>
          </a:p>
          <a:p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Out of all product category and seller state combination around 20 combinations have review score less than 3.</a:t>
            </a:r>
          </a:p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roducts from many states didn’t meet the expectations of the customers.</a:t>
            </a:r>
          </a:p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tate PR and GO have been mentioned many times in this graph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03B41C7E-18C0-4147-829B-87C78C3F9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032" y="1081548"/>
            <a:ext cx="6839771" cy="470965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54995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DC6F-F9EF-4393-BF0F-208F689D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9404514" cy="831228"/>
          </a:xfrm>
        </p:spPr>
        <p:txBody>
          <a:bodyPr>
            <a:normAutofit/>
          </a:bodyPr>
          <a:lstStyle/>
          <a:p>
            <a:r>
              <a:rPr lang="en-CA" sz="3200" dirty="0">
                <a:cs typeface="Arial" panose="020B0604020202020204" pitchFamily="34" charset="0"/>
              </a:rPr>
              <a:t>TABLEAU VISUALIZATION</a:t>
            </a:r>
            <a:endParaRPr lang="en-CA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5D14B5-A90F-1E1D-47A8-AA3B3644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2" y="1119673"/>
            <a:ext cx="4170782" cy="512250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1800" b="1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Does the price range of a 	particular product have an 	impact on </a:t>
            </a:r>
            <a:r>
              <a:rPr lang="en-CA" sz="1800" b="1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 </a:t>
            </a:r>
            <a:r>
              <a:rPr lang="en-CA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behavior?</a:t>
            </a:r>
          </a:p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R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eview score based on the product category and the amount spend by the customers.</a:t>
            </a:r>
          </a:p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arker the shade the higher the review</a:t>
            </a:r>
          </a:p>
          <a:p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Customers that spent around 1500 and 3000 on </a:t>
            </a:r>
            <a:r>
              <a:rPr lang="en-CA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Agro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industry and commerce product gave low reviews</a:t>
            </a:r>
          </a:p>
          <a:p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Computer accessories, Construction tools, and furniture decor got poor reviews.</a:t>
            </a:r>
            <a:endParaRPr lang="en-CA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4" name="Content Placeholder 3" descr="Chart, waterfall chart&#10;&#10;Description automatically generated">
            <a:extLst>
              <a:ext uri="{FF2B5EF4-FFF2-40B4-BE49-F238E27FC236}">
                <a16:creationId xmlns:a16="http://schemas.microsoft.com/office/drawing/2014/main" id="{135FE590-B679-4089-9541-ABDFABF9F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032" y="1119673"/>
            <a:ext cx="6653159" cy="512250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4321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F9B4-A214-4B57-97C4-9CCB0C8C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1" y="457201"/>
            <a:ext cx="3579556" cy="1408922"/>
          </a:xfrm>
        </p:spPr>
        <p:txBody>
          <a:bodyPr>
            <a:normAutofit/>
          </a:bodyPr>
          <a:lstStyle/>
          <a:p>
            <a:r>
              <a:rPr lang="en-CA" sz="3200" dirty="0"/>
              <a:t>DASHBOARD FROM TABLEAU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E8AA34-3A6D-68C1-09E8-50DE317C6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47" y="2099388"/>
            <a:ext cx="4217437" cy="4682411"/>
          </a:xfrm>
        </p:spPr>
        <p:txBody>
          <a:bodyPr anchor="t">
            <a:normAutofit/>
          </a:bodyPr>
          <a:lstStyle/>
          <a:p>
            <a:r>
              <a:rPr lang="en-US" sz="1800" dirty="0"/>
              <a:t>Dashboard is created with the visualizations from workbook</a:t>
            </a:r>
          </a:p>
          <a:p>
            <a:r>
              <a:rPr lang="en-US" sz="1800" dirty="0"/>
              <a:t>Variables such as Order Approved Date, State and Product Category are used for navigation of dashboard.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600" dirty="0"/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10051A21-0375-4410-B0FB-CFF193012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4300"/>
            <a:ext cx="6629399" cy="66675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834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B528B-B96B-4662-84B7-B58C6397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3096384" cy="5105400"/>
          </a:xfrm>
        </p:spPr>
        <p:txBody>
          <a:bodyPr>
            <a:normAutofit/>
          </a:bodyPr>
          <a:lstStyle/>
          <a:p>
            <a:pPr algn="l"/>
            <a:r>
              <a:rPr lang="en-CA" sz="3600" dirty="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55EEF4-3517-4B24-B73B-1842AEE1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5314"/>
            <a:ext cx="6385918" cy="6615403"/>
          </a:xfrm>
        </p:spPr>
        <p:txBody>
          <a:bodyPr>
            <a:normAutofit lnSpcReduction="10000"/>
          </a:bodyPr>
          <a:lstStyle/>
          <a:p>
            <a:pPr marL="0" indent="0" rtl="0">
              <a:lnSpc>
                <a:spcPct val="90000"/>
              </a:lnSpc>
              <a:buNone/>
            </a:pPr>
            <a:endParaRPr lang="en-US" sz="1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lnSpc>
                <a:spcPct val="150000"/>
              </a:lnSpc>
            </a:pP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 are clearly not happy with the delayed orders, And the orders that were delivered on time is rewarded with high reviews.</a:t>
            </a:r>
          </a:p>
          <a:p>
            <a:pPr rtl="0">
              <a:lnSpc>
                <a:spcPct val="150000"/>
              </a:lnSpc>
            </a:pP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Payment value has no direct influence in the review scores</a:t>
            </a:r>
          </a:p>
          <a:p>
            <a:pPr rtl="0">
              <a:lnSpc>
                <a:spcPct val="150000"/>
              </a:lnSpc>
            </a:pP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freight value which is included inside the payment value has an impact on the review scores. If the logistic partner has a way reduce this  value, there can be a good change in the customer behavior.</a:t>
            </a:r>
          </a:p>
          <a:p>
            <a:pPr rtl="0">
              <a:lnSpc>
                <a:spcPct val="150000"/>
              </a:lnSpc>
            </a:pP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states like “GO”, “PR” that are selling products that are disliked by customers, a special attention has to be given to the product from these states.</a:t>
            </a:r>
          </a:p>
          <a:p>
            <a:pPr rtl="0">
              <a:lnSpc>
                <a:spcPct val="150000"/>
              </a:lnSpc>
            </a:pP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product in general has high review scores but drilling down with respect to the prices , products like </a:t>
            </a:r>
            <a:r>
              <a:rPr lang="en-US" sz="17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agro</a:t>
            </a:r>
            <a:r>
              <a:rPr lang="en-U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auto, baby, computer accessories have very poor review score , Hence this must be taken care of.  </a:t>
            </a:r>
          </a:p>
          <a:p>
            <a:pPr marL="0" indent="0" rtl="0">
              <a:lnSpc>
                <a:spcPct val="90000"/>
              </a:lnSpc>
              <a:buNone/>
            </a:pPr>
            <a:endParaRPr lang="en-US" sz="1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CA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9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6E04D-E599-47D2-A409-B4DBCB61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CA" sz="3200" dirty="0">
                <a:solidFill>
                  <a:srgbClr val="FFFFFF"/>
                </a:solidFill>
              </a:rPr>
              <a:t>GITHUB PROJECT REPOSITORY</a:t>
            </a:r>
            <a:br>
              <a:rPr lang="en-CA" sz="3200" dirty="0">
                <a:solidFill>
                  <a:srgbClr val="FFFFFF"/>
                </a:solidFill>
              </a:rPr>
            </a:br>
            <a:r>
              <a:rPr lang="en-CA" sz="3200" dirty="0">
                <a:solidFill>
                  <a:srgbClr val="FFFFFF"/>
                </a:solidFill>
              </a:rPr>
              <a:t> </a:t>
            </a:r>
            <a:br>
              <a:rPr lang="en-CA" sz="3200" dirty="0">
                <a:solidFill>
                  <a:srgbClr val="FFFFFF"/>
                </a:solidFill>
              </a:rPr>
            </a:br>
            <a:r>
              <a:rPr lang="en-CA" sz="3200" dirty="0">
                <a:solidFill>
                  <a:srgbClr val="FFFFFF"/>
                </a:solidFill>
              </a:rPr>
              <a:t>AND </a:t>
            </a:r>
            <a:br>
              <a:rPr lang="en-CA" sz="3200" dirty="0">
                <a:solidFill>
                  <a:srgbClr val="FFFFFF"/>
                </a:solidFill>
              </a:rPr>
            </a:br>
            <a:br>
              <a:rPr lang="en-CA" sz="3200" dirty="0">
                <a:solidFill>
                  <a:srgbClr val="FFFFFF"/>
                </a:solidFill>
              </a:rPr>
            </a:br>
            <a:r>
              <a:rPr lang="en-CA" sz="3200" dirty="0">
                <a:solidFill>
                  <a:srgbClr val="FFFFFF"/>
                </a:solidFill>
              </a:rPr>
              <a:t>TABLEAU PUBLIC DASHBOARD LINK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21EF-A0F4-4480-866F-BE6DBD3D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CA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https://github.com/Hackslash-DA/DB103-Data_Analysis_Project</a:t>
            </a:r>
            <a:r>
              <a:rPr lang="en-CA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CA" sz="2000" u="sng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 u="sng" dirty="0">
                <a:latin typeface="Arial" panose="020B0604020202020204" pitchFamily="34" charset="0"/>
                <a:cs typeface="Times New Roman" panose="02020603050405020304" pitchFamily="18" charset="0"/>
                <a:hlinkClick r:id="rId4" action="ppaction://hlinksldjump"/>
              </a:rPr>
              <a:t>https://public.tableau.com/app/profile/elda3801/viz/103Final/Dashboard1</a:t>
            </a:r>
            <a:endParaRPr lang="en-CA" sz="2000" u="sng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6651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B4EB1-5CFD-4DC8-B6D5-0EA52ABA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CA" sz="3200" dirty="0">
                <a:solidFill>
                  <a:srgbClr val="FFFFFF"/>
                </a:solidFill>
                <a:cs typeface="Arial" panose="020B0604020202020204" pitchFamily="34" charset="0"/>
              </a:rPr>
              <a:t>ABOUT THE COMPANY</a:t>
            </a:r>
            <a:endParaRPr lang="en-CA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B694-B941-4406-A0FE-7364194D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4017" y="1087114"/>
            <a:ext cx="7647983" cy="53292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Olist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a Brazilian Startup that operates in the e-commerce segment.</a:t>
            </a:r>
            <a:endParaRPr lang="en-CA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onnects small businesses to larger product marketplaces sell their products to a larger customer base.</a:t>
            </a:r>
          </a:p>
          <a:p>
            <a:pPr>
              <a:lnSpc>
                <a:spcPct val="150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company is headquartered in Curitiba, Parana, and has an office in Sao Paulo</a:t>
            </a:r>
          </a:p>
          <a:p>
            <a:pPr>
              <a:lnSpc>
                <a:spcPct val="150000"/>
              </a:lnSpc>
            </a:pPr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business has 300 employees and more than 9,000 shopkeepers, in addition to 2 million unique consumers</a:t>
            </a:r>
            <a:r>
              <a:rPr lang="en-CA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erchants sell their products through the 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Store and ship them directly to the customers using 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logistics partners.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a customer purchases the product from 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Store a seller gets notified to fulfill that order and deliver it to customer.</a:t>
            </a:r>
            <a:endParaRPr lang="en-CA" sz="1800" dirty="0">
              <a:solidFill>
                <a:srgbClr val="44444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sz="1800" dirty="0">
              <a:solidFill>
                <a:srgbClr val="444444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3506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11E04-26F2-4D44-9692-8DCFB1CD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CA" sz="3200" dirty="0">
                <a:solidFill>
                  <a:srgbClr val="FFFFFF"/>
                </a:solidFill>
              </a:rPr>
              <a:t>DATASET DESCRIPTION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3CEE-48D9-4039-8241-135C5584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436" y="125962"/>
            <a:ext cx="7332564" cy="6606073"/>
          </a:xfrm>
        </p:spPr>
        <p:txBody>
          <a:bodyPr>
            <a:normAutofit/>
          </a:bodyPr>
          <a:lstStyle/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Link to dataset </a:t>
            </a:r>
            <a:r>
              <a:rPr lang="en-CA" sz="18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https://www.kaggle.com/olistbr/brazilian-ecommerce?select=olist_customers_dataset.csv</a:t>
            </a:r>
            <a:r>
              <a:rPr lang="en-C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dataset has 9 csv files</a:t>
            </a:r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olist_customers_dataset.csv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olist_geolocation_dataset.csv	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Olist_order_items_dataset.csv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Olist_order_payments_dataset.csv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Olist_order_reviews_dataset.csv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Olist_orders_dataset.csv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Olist_products_dataset.csv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Olist_seller_dataset.csv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product_category_name_translation.csv</a:t>
            </a:r>
          </a:p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CA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Olist</a:t>
            </a:r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store dataset has nearly 100000 records of customers orders from 2016 to 2018 from multiple marketplace sellers.</a:t>
            </a:r>
            <a:endParaRPr lang="en-CA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CA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274400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06D92-C8D5-4F1F-B163-124C1A25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CA" sz="3200" dirty="0">
                <a:solidFill>
                  <a:srgbClr val="FFFFFF"/>
                </a:solidFill>
              </a:rPr>
              <a:t>PROBLEM STATEMENT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0495-7368-4A31-8744-4A350894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405" y="852195"/>
            <a:ext cx="7121151" cy="600580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IN THIS DATASET: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Dataset contains the order and customer information of nearly 98000 orders and reviews of those orders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Out of these orders, around 22000 orders have least review scores of 1 and 2 and this will be the problem to be solved. 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22000 is more than 20% of the orders received in the given time period and this could have a toll on the reputation this E-commerce business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1600" b="1" u="sng" dirty="0">
                <a:latin typeface="Arial" panose="020B0604020202020204" pitchFamily="34" charset="0"/>
              </a:rPr>
              <a:t>WHY IS IT IMPORTTANT TO SOLVE: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contemporary world number of customers for any business is proportional to the number of good reviews provided.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escriptive analysis will be used.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orrelation will be found between the Review scores and other variables.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latin typeface="Arial" panose="020B0604020202020204" pitchFamily="34" charset="0"/>
              </a:rPr>
              <a:t>Trends will be analyzed to examine customer behaviour.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latin typeface="Arial" panose="020B0604020202020204" pitchFamily="34" charset="0"/>
              </a:rPr>
              <a:t>Focus will be on target variable which is Review score.</a:t>
            </a:r>
          </a:p>
          <a:p>
            <a:pPr>
              <a:lnSpc>
                <a:spcPct val="150000"/>
              </a:lnSpc>
            </a:pPr>
            <a:endParaRPr lang="en-CA" sz="1400" b="0" i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CA" sz="1400" u="sng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24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9FBF-24D1-4607-9AE5-B2B31590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690465"/>
          </a:xfrm>
        </p:spPr>
        <p:txBody>
          <a:bodyPr>
            <a:normAutofit fontScale="90000"/>
          </a:bodyPr>
          <a:lstStyle/>
          <a:p>
            <a:r>
              <a:rPr lang="en-CA" dirty="0"/>
              <a:t>PROPOSAL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2F2EF65-605A-9BEF-4BB1-C45B4AA7C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110495"/>
              </p:ext>
            </p:extLst>
          </p:nvPr>
        </p:nvGraphicFramePr>
        <p:xfrm>
          <a:off x="1484310" y="1035699"/>
          <a:ext cx="10018713" cy="4755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91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6B0E9-7C08-4C6E-972F-1FAD4FBE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CA" sz="3200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FINDINGS</a:t>
            </a:r>
            <a:r>
              <a:rPr lang="en-CA" sz="3200" b="1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EDA</a:t>
            </a:r>
            <a:br>
              <a:rPr lang="en-CA" sz="3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9529-7620-4929-98C1-FA9D1939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921" y="923731"/>
            <a:ext cx="7443803" cy="60275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CA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99441 unique customer ids.</a:t>
            </a:r>
          </a:p>
          <a:p>
            <a:pPr>
              <a:lnSpc>
                <a:spcPct val="150000"/>
              </a:lnSpc>
            </a:pPr>
            <a:r>
              <a:rPr lang="en-CA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27 states and most common state is Sao Paulo.</a:t>
            </a:r>
          </a:p>
          <a:p>
            <a:pPr>
              <a:lnSpc>
                <a:spcPct val="150000"/>
              </a:lnSpc>
            </a:pPr>
            <a:r>
              <a:rPr lang="en-CA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3095 unique sellers and most of them are from Sau Paulo.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19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has less than 5% of the missing values of entire data where we can clearly ignore those values as it won’t affect the dataset.</a:t>
            </a:r>
          </a:p>
          <a:p>
            <a:pPr>
              <a:lnSpc>
                <a:spcPct val="150000"/>
              </a:lnSpc>
            </a:pPr>
            <a:r>
              <a:rPr lang="en-CA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common method used by the customers for payment is through credit card.</a:t>
            </a:r>
          </a:p>
          <a:p>
            <a:pPr>
              <a:lnSpc>
                <a:spcPct val="150000"/>
              </a:lnSpc>
            </a:pPr>
            <a:r>
              <a:rPr lang="en-CA" sz="19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orders for the </a:t>
            </a:r>
            <a:r>
              <a:rPr lang="en-CA" sz="19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olist</a:t>
            </a:r>
            <a:r>
              <a:rPr lang="en-CA" sz="19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store comes from the state of Sao Paulo.</a:t>
            </a:r>
          </a:p>
          <a:p>
            <a:pPr>
              <a:lnSpc>
                <a:spcPct val="150000"/>
              </a:lnSpc>
            </a:pPr>
            <a:r>
              <a:rPr lang="en-CA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 57% of customers form the </a:t>
            </a:r>
            <a:r>
              <a:rPr lang="en-CA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olist</a:t>
            </a:r>
            <a:r>
              <a:rPr lang="en-CA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given 5 as their review score.</a:t>
            </a:r>
          </a:p>
          <a:p>
            <a:pPr>
              <a:lnSpc>
                <a:spcPct val="150000"/>
              </a:lnSpc>
            </a:pPr>
            <a:r>
              <a:rPr lang="en-CA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customers choose to pay their payments for products in 0-3 installments by credit card.</a:t>
            </a:r>
          </a:p>
          <a:p>
            <a:pPr>
              <a:lnSpc>
                <a:spcPct val="150000"/>
              </a:lnSpc>
            </a:pPr>
            <a:r>
              <a:rPr lang="en-CA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Health_beauty</a:t>
            </a:r>
            <a:r>
              <a:rPr lang="en-CA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and </a:t>
            </a:r>
            <a:r>
              <a:rPr lang="en-CA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watches_gifts</a:t>
            </a:r>
            <a:r>
              <a:rPr lang="en-CA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are two product categories which generates most of the revenue for </a:t>
            </a:r>
            <a:r>
              <a:rPr lang="en-CA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Olist</a:t>
            </a:r>
            <a:r>
              <a:rPr lang="en-CA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store.</a:t>
            </a:r>
          </a:p>
          <a:p>
            <a:pPr>
              <a:lnSpc>
                <a:spcPct val="150000"/>
              </a:lnSpc>
            </a:pPr>
            <a:r>
              <a:rPr lang="en-CA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customers given review score are the people who order value is less than 3000. Anything above 3000 maybe considered as outliers.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38744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CDB5A-19DE-4D23-BD3D-93CBE3E4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STAR SCHEMA</a:t>
            </a:r>
          </a:p>
        </p:txBody>
      </p:sp>
      <p:grpSp>
        <p:nvGrpSpPr>
          <p:cNvPr id="41" name="Group 33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F01BC179-46D9-4E9A-B980-70CB8E203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" r="-3" b="-3"/>
          <a:stretch/>
        </p:blipFill>
        <p:spPr>
          <a:xfrm>
            <a:off x="783771" y="771526"/>
            <a:ext cx="6568994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4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561B-8C13-457D-94D9-3AE5F401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364" y="110412"/>
            <a:ext cx="6362291" cy="679910"/>
          </a:xfrm>
        </p:spPr>
        <p:txBody>
          <a:bodyPr>
            <a:normAutofit fontScale="90000"/>
          </a:bodyPr>
          <a:lstStyle/>
          <a:p>
            <a:r>
              <a:rPr lang="en-CA" dirty="0"/>
              <a:t>DATA TRANSFORMATION</a:t>
            </a:r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1469878-D1CF-4A4A-A124-EF5B67E56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18" y="3672465"/>
            <a:ext cx="4486386" cy="290462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696989C-C49B-43C6-8151-57E74DADA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18" y="450367"/>
            <a:ext cx="4486387" cy="290462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C84B3-549D-4BAD-A74A-2163BF74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641" y="1735494"/>
            <a:ext cx="6362291" cy="54210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Tables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Data Merging was performed in Excel; Fact table was taken as a primary table to initiate merging. Second table is </a:t>
            </a:r>
            <a:r>
              <a:rPr lang="en-CA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olist_customers_dataset.csv</a:t>
            </a:r>
          </a:p>
          <a:p>
            <a:pPr>
              <a:lnSpc>
                <a:spcPct val="170000"/>
              </a:lnSpc>
            </a:pPr>
            <a:r>
              <a:rPr lang="en-CA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</a:t>
            </a:r>
            <a:r>
              <a:rPr lang="en-CA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of the Fact table and the customer table was performed based on “customer id” column.</a:t>
            </a:r>
          </a:p>
          <a:p>
            <a:pPr>
              <a:lnSpc>
                <a:spcPct val="170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</a:t>
            </a:r>
            <a:r>
              <a:rPr lang="en-CA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newly merged table is having the fact table information along with the customer details.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Aft>
                <a:spcPts val="800"/>
              </a:spcAft>
            </a:pPr>
            <a:r>
              <a:rPr lang="en-CA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table is now merged with the </a:t>
            </a:r>
            <a:r>
              <a:rPr lang="en-CA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Olist_orders_dataset.csv</a:t>
            </a:r>
            <a:r>
              <a:rPr lang="en-CA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order id column.</a:t>
            </a:r>
          </a:p>
          <a:p>
            <a:pPr>
              <a:lnSpc>
                <a:spcPct val="170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Naming the newly merged table as Merge2. This table is further merged with </a:t>
            </a:r>
            <a:r>
              <a:rPr lang="en-CA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Olist_seller_dataset.csv based on “Seller id” Column. 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7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165925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FE0-6BEF-4A1E-B058-2A6103DB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502" y="179589"/>
            <a:ext cx="7752995" cy="663276"/>
          </a:xfrm>
        </p:spPr>
        <p:txBody>
          <a:bodyPr>
            <a:noAutofit/>
          </a:bodyPr>
          <a:lstStyle/>
          <a:p>
            <a:r>
              <a:rPr lang="en-CA" sz="3600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9D23-727D-46B9-B8A0-3D69BC94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58" y="1203649"/>
            <a:ext cx="4805265" cy="45875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new table “Merge 3” is merged with </a:t>
            </a: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Olist_products_dataset.csv based  on the “product id“ column. 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5: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to get the product name translation from the </a:t>
            </a: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product_category_name_translation.csv the final table is merged based on product name column.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the Merged tables has all the columns from the fact table and the other tables.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CA" sz="1400" dirty="0"/>
          </a:p>
        </p:txBody>
      </p:sp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49C46EE-4E0B-40C3-B7A9-91B36149D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4938" y="1268964"/>
            <a:ext cx="5895325" cy="398417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84946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5023</TotalTime>
  <Words>1538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Parallax</vt:lpstr>
      <vt:lpstr>ANALYTIC TOOLS AND DECISION MAKING  OLIST INSIGHTS </vt:lpstr>
      <vt:lpstr>ABOUT THE COMPANY</vt:lpstr>
      <vt:lpstr>DATASET DESCRIPTION</vt:lpstr>
      <vt:lpstr>PROBLEM STATEMENT</vt:lpstr>
      <vt:lpstr>PROPOSAL</vt:lpstr>
      <vt:lpstr>FINDINGS FROM EDA </vt:lpstr>
      <vt:lpstr>STAR SCHEMA</vt:lpstr>
      <vt:lpstr>DATA TRANSFORMATION</vt:lpstr>
      <vt:lpstr>DATA TRANSFORMATION</vt:lpstr>
      <vt:lpstr>DATA CLEANING USING PYTHON</vt:lpstr>
      <vt:lpstr>TABLEAU VISUALIZATION</vt:lpstr>
      <vt:lpstr>TABLEAU VISUALIZATION</vt:lpstr>
      <vt:lpstr>TABLEAU VISUALIZATION</vt:lpstr>
      <vt:lpstr>TABLEAU VISUALIZATION</vt:lpstr>
      <vt:lpstr>TABLEAU VISUALIZATION</vt:lpstr>
      <vt:lpstr>DASHBOARD FROM TABLEAU</vt:lpstr>
      <vt:lpstr>CONCLUSION</vt:lpstr>
      <vt:lpstr>GITHUB PROJECT REPOSITORY   AND   TABLEAU PUBLIC DASHBOARD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TOOLS AND DECISION MAKING  OLIST INSIGHTS</dc:title>
  <dc:creator>SAI SOWMITH K</dc:creator>
  <cp:lastModifiedBy>Manoj Kumar Ravindranath</cp:lastModifiedBy>
  <cp:revision>5</cp:revision>
  <dcterms:created xsi:type="dcterms:W3CDTF">2022-04-18T16:51:32Z</dcterms:created>
  <dcterms:modified xsi:type="dcterms:W3CDTF">2022-04-26T01:14:34Z</dcterms:modified>
</cp:coreProperties>
</file>