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8" r:id="rId7"/>
    <p:sldId id="262" r:id="rId8"/>
    <p:sldId id="263" r:id="rId9"/>
    <p:sldId id="264" r:id="rId10"/>
    <p:sldId id="265"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16" autoAdjust="0"/>
  </p:normalViewPr>
  <p:slideViewPr>
    <p:cSldViewPr snapToGrid="0" snapToObjects="1">
      <p:cViewPr varScale="1">
        <p:scale>
          <a:sx n="107" d="100"/>
          <a:sy n="107" d="100"/>
        </p:scale>
        <p:origin x="-1688"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279318408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R="0" lvl="0" algn="l" rtl="0">
              <a:spcBef>
                <a:spcPts val="0"/>
              </a:spcBef>
              <a:buNone/>
            </a:pPr>
            <a:r>
              <a:rPr lang="en-US" dirty="0" smtClean="0"/>
              <a:t>Image from:</a:t>
            </a:r>
            <a:r>
              <a:rPr lang="en-US" baseline="0" dirty="0" smtClean="0"/>
              <a:t> http://osiris.chipx86.com/images/blog/20070517/</a:t>
            </a:r>
            <a:r>
              <a:rPr lang="en-US" baseline="0" dirty="0" err="1" smtClean="0"/>
              <a:t>diffviewer.png</a:t>
            </a:r>
            <a:endParaRPr lang="en-US" baseline="0" smtClean="0"/>
          </a:p>
          <a:p>
            <a:pPr marR="0" lvl="0" algn="l" rtl="0">
              <a:spcBef>
                <a:spcPts val="0"/>
              </a:spcBef>
              <a:buNone/>
            </a:pPr>
            <a:endParaRPr lang="en-US" smtClean="0"/>
          </a:p>
          <a:p>
            <a:pPr marR="0" lvl="0" algn="l" rtl="0">
              <a:spcBef>
                <a:spcPts val="0"/>
              </a:spcBef>
              <a:buNone/>
            </a:pPr>
            <a:r>
              <a:rPr lang="en" dirty="0" smtClean="0"/>
              <a:t>This </a:t>
            </a:r>
            <a:r>
              <a:rPr lang="en" dirty="0"/>
              <a:t>is what a Review Board request looks like. </a:t>
            </a:r>
          </a:p>
          <a:p>
            <a:pPr marL="457200" marR="0" lvl="0" indent="-228600" algn="l" rtl="0">
              <a:spcBef>
                <a:spcPts val="0"/>
              </a:spcBef>
              <a:buChar char="●"/>
            </a:pPr>
            <a:r>
              <a:rPr lang="en" dirty="0"/>
              <a:t>You see the code changes organized by file, and you see two panes, a left and right pane. </a:t>
            </a:r>
          </a:p>
          <a:p>
            <a:pPr marL="457200" marR="0" lvl="0" indent="-228600" algn="l" rtl="0">
              <a:spcBef>
                <a:spcPts val="0"/>
              </a:spcBef>
              <a:buChar char="●"/>
            </a:pPr>
            <a:r>
              <a:rPr lang="en" dirty="0"/>
              <a:t>The left pane shows what the code was like previously. The right pane shows what the code was changed to as part of this RB request. </a:t>
            </a:r>
          </a:p>
          <a:p>
            <a:pPr marL="457200" marR="0" lvl="0" indent="-228600" algn="l" rtl="0">
              <a:spcBef>
                <a:spcPts val="0"/>
              </a:spcBef>
              <a:buChar char="●"/>
            </a:pPr>
            <a:r>
              <a:rPr lang="en" dirty="0"/>
              <a:t>Color coding is also used to signify the type of change done. Green means new code was added; yellow means line of code was modified; red means code was deleted. </a:t>
            </a:r>
          </a:p>
          <a:p>
            <a:pPr marL="457200" marR="0" lvl="0" indent="-228600" algn="l" rtl="0">
              <a:spcBef>
                <a:spcPts val="0"/>
              </a:spcBef>
              <a:buChar char="●"/>
            </a:pPr>
            <a:r>
              <a:rPr lang="en" dirty="0"/>
              <a:t>You can click on the line numbers to leave a comment for that line, or select multiple lines to leave a comment for a particular chunk of code</a:t>
            </a:r>
            <a:r>
              <a:rPr lang="en" dirty="0" smtClean="0"/>
              <a:t>.</a:t>
            </a:r>
            <a:endParaRPr lang="en-US" dirty="0" smtClean="0"/>
          </a:p>
          <a:p>
            <a:pPr marL="457200" marR="0" lvl="0" indent="-228600" algn="l" rtl="0">
              <a:spcBef>
                <a:spcPts val="0"/>
              </a:spcBef>
              <a:buChar char="●"/>
            </a:pPr>
            <a:endParaRPr lang="e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75" name="Shape 17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98450" algn="l" rtl="0">
              <a:spcBef>
                <a:spcPts val="0"/>
              </a:spcBef>
              <a:spcAft>
                <a:spcPts val="0"/>
              </a:spcAft>
              <a:buSzPct val="100000"/>
              <a:buChar char="●"/>
            </a:pPr>
            <a:r>
              <a:rPr lang="en" sz="1100" b="0" i="0" u="none" strike="noStrike" cap="none"/>
              <a:t>In waterfall, requirements are clear and defined upfront. Minimal back-and-forth between stakeholders (the ones funding and/or asking for the product) and devs.</a:t>
            </a:r>
          </a:p>
          <a:p>
            <a:pPr marL="457200" marR="0" lvl="0" indent="-298450" algn="l" rtl="0">
              <a:spcBef>
                <a:spcPts val="0"/>
              </a:spcBef>
              <a:buSzPct val="100000"/>
              <a:buChar char="●"/>
            </a:pPr>
            <a:r>
              <a:rPr lang="en" sz="1100" b="0" i="0" u="none" strike="noStrike" cap="none"/>
              <a:t>In software development, waterfall doesn’t work very well since there’s no planned intake of user feedback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Don’t bother memorizing these principles, as long as you understand the gist. To be clear, no one actually follows Agile 100% anyway.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3" name="Shape 8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98450" algn="l" rtl="0">
              <a:spcBef>
                <a:spcPts val="0"/>
              </a:spcBef>
              <a:spcAft>
                <a:spcPts val="0"/>
              </a:spcAft>
              <a:buSzPct val="100000"/>
              <a:buChar char="●"/>
            </a:pPr>
            <a:r>
              <a:rPr lang="en" sz="1100" b="0" i="0" u="none" strike="noStrike" cap="none"/>
              <a:t>Scrum organizes how the different teams (stakeholders and dev) work together</a:t>
            </a:r>
          </a:p>
          <a:p>
            <a:pPr marL="457200" marR="0" lvl="0" indent="-298450" algn="l" rtl="0">
              <a:spcBef>
                <a:spcPts val="0"/>
              </a:spcBef>
              <a:spcAft>
                <a:spcPts val="0"/>
              </a:spcAft>
              <a:buSzPct val="100000"/>
              <a:buChar char="●"/>
            </a:pPr>
            <a:r>
              <a:rPr lang="en" sz="1100" b="0" i="0" u="none" strike="noStrike" cap="none"/>
              <a:t>A user story must be a deliverable, aka success is clearly defined and can be demonstrated; definition of done</a:t>
            </a:r>
          </a:p>
          <a:p>
            <a:pPr marL="457200" marR="0" lvl="0" indent="-298450" algn="l" rtl="0">
              <a:spcBef>
                <a:spcPts val="0"/>
              </a:spcBef>
              <a:buSzPct val="100000"/>
              <a:buChar char="●"/>
            </a:pPr>
            <a:r>
              <a:rPr lang="en" sz="1100" b="0" i="0" u="none" strike="noStrike" cap="none"/>
              <a:t>Example user story: I as a homeowner want a pool so that I can swim when it’s really hot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75" name="Shape 17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457200" marR="0" lvl="0" indent="-298450" algn="l" rtl="0">
              <a:spcBef>
                <a:spcPts val="0"/>
              </a:spcBef>
              <a:spcAft>
                <a:spcPts val="0"/>
              </a:spcAft>
              <a:buSzPct val="100000"/>
              <a:buChar char="●"/>
            </a:pPr>
            <a:r>
              <a:rPr lang="en"/>
              <a:t>Unit tests are code written to test code. Confusing right? It helps so that you don’t have to manually test everything to make sure you didn’t break anything after writing new code. There a few types of tests, unit tests is the most basic one because it tests the smallest unit of code.</a:t>
            </a:r>
          </a:p>
          <a:p>
            <a:pPr marL="457200" marR="0" lvl="0" indent="-298450" algn="l" rtl="0">
              <a:spcBef>
                <a:spcPts val="0"/>
              </a:spcBef>
              <a:spcAft>
                <a:spcPts val="0"/>
              </a:spcAft>
              <a:buSzPct val="100000"/>
              <a:buChar char="●"/>
            </a:pPr>
            <a:r>
              <a:rPr lang="en"/>
              <a:t>C</a:t>
            </a:r>
            <a:r>
              <a:rPr lang="en" sz="1100" b="0" i="0" u="none" strike="noStrike" cap="none"/>
              <a:t>ode building: code is compiled, dependencies are pulled in, bundled into a deployable unit</a:t>
            </a:r>
          </a:p>
          <a:p>
            <a:pPr marL="457200" marR="0" lvl="0" indent="-298450" algn="l" rtl="0">
              <a:spcBef>
                <a:spcPts val="0"/>
              </a:spcBef>
              <a:spcAft>
                <a:spcPts val="0"/>
              </a:spcAft>
              <a:buSzPct val="100000"/>
              <a:buChar char="●"/>
            </a:pPr>
            <a:r>
              <a:rPr lang="en"/>
              <a:t>S</a:t>
            </a:r>
            <a:r>
              <a:rPr lang="en" sz="1100" b="0" i="0" u="none" strike="noStrike" cap="none"/>
              <a:t>taging and pro</a:t>
            </a:r>
            <a:r>
              <a:rPr lang="en"/>
              <a:t>d are </a:t>
            </a:r>
            <a:r>
              <a:rPr lang="en" sz="1100" b="0" i="0" u="none" strike="noStrike" cap="none"/>
              <a:t>two code environments (local is yet </a:t>
            </a:r>
            <a:r>
              <a:rPr lang="en"/>
              <a:t>another</a:t>
            </a:r>
            <a:r>
              <a:rPr lang="en" sz="1100" b="0" i="0" u="none" strike="noStrike" cap="none"/>
              <a:t> code environment). S</a:t>
            </a:r>
            <a:r>
              <a:rPr lang="en"/>
              <a:t>taging is supposed to be as similar to prod as possible, to allow for testing on a environment that’s not user-specific such as the local dev environment.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US" dirty="0" smtClean="0"/>
              <a:t>Image from:</a:t>
            </a:r>
            <a:r>
              <a:rPr lang="en-US" baseline="0" dirty="0" smtClean="0"/>
              <a:t> https://tctechcrunch2011.files.wordpress.com/2014/07/feattour_new_hero_614x378-jira-pt-hero.png?w=614</a:t>
            </a:r>
          </a:p>
          <a:p>
            <a:pPr marL="0" marR="0" lvl="0" indent="0" algn="l" rtl="0">
              <a:spcBef>
                <a:spcPts val="0"/>
              </a:spcBef>
              <a:buSzPct val="25000"/>
              <a:buFont typeface="Arial"/>
              <a:buNone/>
            </a:pPr>
            <a:endParaRPr lang="en-US" dirty="0" smtClean="0"/>
          </a:p>
          <a:p>
            <a:pPr marL="0" marR="0" lvl="0" indent="0" algn="l" rtl="0">
              <a:spcBef>
                <a:spcPts val="0"/>
              </a:spcBef>
              <a:buSzPct val="25000"/>
              <a:buFont typeface="Arial"/>
              <a:buNone/>
            </a:pPr>
            <a:r>
              <a:rPr lang="en" dirty="0" smtClean="0"/>
              <a:t>This </a:t>
            </a:r>
            <a:r>
              <a:rPr lang="en" dirty="0"/>
              <a:t>is what a sprint in JIRA looks like. </a:t>
            </a:r>
          </a:p>
          <a:p>
            <a:pPr marL="457200" marR="0" lvl="0" indent="-228600" algn="l" rtl="0">
              <a:spcBef>
                <a:spcPts val="0"/>
              </a:spcBef>
              <a:buChar char="●"/>
            </a:pPr>
            <a:r>
              <a:rPr lang="en" dirty="0"/>
              <a:t>Tickets are organized by assignee, in horizontal slices</a:t>
            </a:r>
          </a:p>
          <a:p>
            <a:pPr marL="457200" marR="0" lvl="0" indent="-228600" algn="l" rtl="0">
              <a:spcBef>
                <a:spcPts val="0"/>
              </a:spcBef>
              <a:buChar char="●"/>
            </a:pPr>
            <a:r>
              <a:rPr lang="en" dirty="0"/>
              <a:t>Each column is called a “swimlane,” and is used to denote what stage of development the ticket is in</a:t>
            </a:r>
            <a:r>
              <a:rPr lang="en" dirty="0" smtClean="0"/>
              <a:t>.</a:t>
            </a:r>
            <a:r>
              <a:rPr lang="en-US" dirty="0" smtClean="0"/>
              <a:t> </a:t>
            </a:r>
            <a:r>
              <a:rPr lang="en-US" dirty="0" err="1" smtClean="0"/>
              <a:t>Swimlanes</a:t>
            </a:r>
            <a:r>
              <a:rPr lang="en-US" dirty="0" smtClean="0"/>
              <a:t> can</a:t>
            </a:r>
            <a:r>
              <a:rPr lang="en-US" baseline="0" dirty="0" smtClean="0"/>
              <a:t> be customized to a team’s need</a:t>
            </a:r>
            <a:endParaRPr lang="en" dirty="0"/>
          </a:p>
          <a:p>
            <a:pPr marL="457200" marR="0" lvl="0" indent="-228600" algn="l" rtl="0">
              <a:spcBef>
                <a:spcPts val="0"/>
              </a:spcBef>
              <a:buChar char="●"/>
            </a:pPr>
            <a:r>
              <a:rPr lang="en" dirty="0"/>
              <a:t>Tickets have a ticket number (e.g., </a:t>
            </a:r>
            <a:r>
              <a:rPr lang="en-US" dirty="0" smtClean="0"/>
              <a:t>TIS-45</a:t>
            </a:r>
            <a:r>
              <a:rPr lang="en" dirty="0" smtClean="0"/>
              <a:t>), </a:t>
            </a:r>
            <a:r>
              <a:rPr lang="en" dirty="0"/>
              <a:t>a short description (e.g., </a:t>
            </a:r>
            <a:r>
              <a:rPr lang="en" dirty="0" smtClean="0"/>
              <a:t>“</a:t>
            </a:r>
            <a:r>
              <a:rPr lang="en-US" dirty="0" smtClean="0"/>
              <a:t>Email</a:t>
            </a:r>
            <a:r>
              <a:rPr lang="en-US" baseline="0" dirty="0" smtClean="0"/>
              <a:t> non registered users to </a:t>
            </a:r>
            <a:r>
              <a:rPr lang="en-US" baseline="0" dirty="0" err="1" smtClean="0"/>
              <a:t>signin</a:t>
            </a:r>
            <a:r>
              <a:rPr lang="en" dirty="0" smtClean="0"/>
              <a:t>”), </a:t>
            </a:r>
            <a:r>
              <a:rPr lang="en" dirty="0"/>
              <a:t>story points, and maybe an epic label. Tickets can also be Bugs (red dot icon) or User Stories (lightbulb icon). Here is where we already diverge from Agile; not all tickets are defined as User Stories.</a:t>
            </a:r>
          </a:p>
          <a:p>
            <a:pPr marL="457200" marR="0" lvl="0" indent="-228600" algn="l" rtl="0">
              <a:spcBef>
                <a:spcPts val="0"/>
              </a:spcBef>
              <a:buChar char="●"/>
            </a:pPr>
            <a:r>
              <a:rPr lang="en" dirty="0"/>
              <a:t>You can open up a ticket to see the longer description and other info, such as comments. Very useful for capturing requirements and work done.</a:t>
            </a:r>
          </a:p>
          <a:p>
            <a:pPr marL="0" marR="0" lvl="0" indent="0" algn="l" rtl="0">
              <a:spcBef>
                <a:spcPts val="0"/>
              </a:spcBef>
              <a:buSzPct val="25000"/>
              <a:buFont typeface="Arial"/>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9" y="3176886"/>
            <a:ext cx="562199"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7" y="3158250"/>
            <a:ext cx="562199"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7" y="1022025"/>
            <a:ext cx="7136667" cy="152400"/>
            <a:chOff x="1346427" y="1011300"/>
            <a:chExt cx="6452100" cy="152400"/>
          </a:xfrm>
        </p:grpSpPr>
        <p:cxnSp>
          <p:nvCxnSpPr>
            <p:cNvPr id="13" name="Shape 13"/>
            <p:cNvCxnSpPr/>
            <p:nvPr/>
          </p:nvCxnSpPr>
          <p:spPr>
            <a:xfrm rot="10800000">
              <a:off x="1346427"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7"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4" y="3969087"/>
            <a:chExt cx="6452100" cy="152400"/>
          </a:xfrm>
        </p:grpSpPr>
        <p:cxnSp>
          <p:nvCxnSpPr>
            <p:cNvPr id="16" name="Shape 16"/>
            <p:cNvCxnSpPr/>
            <p:nvPr/>
          </p:nvCxnSpPr>
          <p:spPr>
            <a:xfrm>
              <a:off x="1346434"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4"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6"/>
            <a:ext cx="7136700" cy="10223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54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5400" b="1">
                <a:solidFill>
                  <a:schemeClr val="accent1"/>
                </a:solidFill>
                <a:latin typeface="PT Sans Narrow"/>
                <a:ea typeface="PT Sans Narrow"/>
                <a:cs typeface="PT Sans Narrow"/>
                <a:sym typeface="PT Sans Narrow"/>
              </a:defRPr>
            </a:lvl9pPr>
          </a:lstStyle>
          <a:p>
            <a:endParaRPr/>
          </a:p>
        </p:txBody>
      </p:sp>
      <p:sp>
        <p:nvSpPr>
          <p:cNvPr id="19" name="Shape 19"/>
          <p:cNvSpPr txBox="1">
            <a:spLocks noGrp="1"/>
          </p:cNvSpPr>
          <p:nvPr>
            <p:ph type="subTitle" idx="1"/>
          </p:nvPr>
        </p:nvSpPr>
        <p:spPr>
          <a:xfrm>
            <a:off x="2137229" y="2850039"/>
            <a:ext cx="48704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400" b="0" i="0" u="none" strike="noStrike" cap="none">
                <a:solidFill>
                  <a:schemeClr val="dk2"/>
                </a:solidFill>
                <a:latin typeface="Open Sans"/>
                <a:ea typeface="Open Sans"/>
                <a:cs typeface="Open Sans"/>
                <a:sym typeface="Open Sans"/>
              </a:defRPr>
            </a:lvl9pPr>
          </a:lstStyle>
          <a:p>
            <a:endParaRPr/>
          </a:p>
        </p:txBody>
      </p:sp>
      <p:sp>
        <p:nvSpPr>
          <p:cNvPr id="20" name="Shape 20"/>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txBox="1">
            <a:spLocks noGrp="1"/>
          </p:cNvSpPr>
          <p:nvPr>
            <p:ph type="title"/>
          </p:nvPr>
        </p:nvSpPr>
        <p:spPr>
          <a:xfrm>
            <a:off x="311704" y="1304852"/>
            <a:ext cx="8520599" cy="15383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3"/>
              </a:buClr>
              <a:buFont typeface="PT Sans Narrow"/>
              <a:buNone/>
              <a:defRPr sz="13000" b="1" i="0" u="none" strike="noStrike" cap="none">
                <a:solidFill>
                  <a:schemeClr val="accent3"/>
                </a:solidFill>
                <a:latin typeface="PT Sans Narrow"/>
                <a:ea typeface="PT Sans Narrow"/>
                <a:cs typeface="PT Sans Narrow"/>
                <a:sym typeface="PT Sans Narrow"/>
              </a:defRPr>
            </a:lvl1pPr>
            <a:lvl2pPr lvl="1"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2pPr>
            <a:lvl3pPr lvl="2"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3pPr>
            <a:lvl4pPr lvl="3"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4pPr>
            <a:lvl5pPr lvl="4"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5pPr>
            <a:lvl6pPr lvl="5"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6pPr>
            <a:lvl7pPr lvl="6"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7pPr>
            <a:lvl8pPr lvl="7"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8pPr>
            <a:lvl9pPr lvl="8" indent="0" algn="ctr">
              <a:spcBef>
                <a:spcPts val="0"/>
              </a:spcBef>
              <a:buClr>
                <a:schemeClr val="accent3"/>
              </a:buClr>
              <a:buFont typeface="PT Sans Narrow"/>
              <a:buNone/>
              <a:defRPr sz="13000" b="1">
                <a:solidFill>
                  <a:schemeClr val="accent3"/>
                </a:solidFill>
                <a:latin typeface="PT Sans Narrow"/>
                <a:ea typeface="PT Sans Narrow"/>
                <a:cs typeface="PT Sans Narrow"/>
                <a:sym typeface="PT Sans Narrow"/>
              </a:defRPr>
            </a:lvl9pPr>
          </a:lstStyle>
          <a:p>
            <a:endParaRPr/>
          </a:p>
        </p:txBody>
      </p:sp>
      <p:sp>
        <p:nvSpPr>
          <p:cNvPr id="58" name="Shape 58"/>
          <p:cNvSpPr txBox="1">
            <a:spLocks noGrp="1"/>
          </p:cNvSpPr>
          <p:nvPr>
            <p:ph type="body" idx="1"/>
          </p:nvPr>
        </p:nvSpPr>
        <p:spPr>
          <a:xfrm>
            <a:off x="311704" y="2995652"/>
            <a:ext cx="8520599" cy="1071599"/>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ctr"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9" name="Shape 59"/>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sp>
        <p:nvSpPr>
          <p:cNvPr id="22" name="Shape 22"/>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3" name="Shape 23"/>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4" name="Shape 24"/>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25" name="Shape 25"/>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8" name="Shape 28"/>
          <p:cNvSpPr txBox="1">
            <a:spLocks noGrp="1"/>
          </p:cNvSpPr>
          <p:nvPr>
            <p:ph type="title"/>
          </p:nvPr>
        </p:nvSpPr>
        <p:spPr>
          <a:xfrm>
            <a:off x="311700" y="814800"/>
            <a:ext cx="8571300" cy="942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29" name="Shape 29"/>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2" name="Shape 32"/>
          <p:cNvSpPr txBox="1">
            <a:spLocks noGrp="1"/>
          </p:cNvSpPr>
          <p:nvPr>
            <p:ph type="body" idx="1"/>
          </p:nvPr>
        </p:nvSpPr>
        <p:spPr>
          <a:xfrm>
            <a:off x="311704" y="1266175"/>
            <a:ext cx="39998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33" name="Shape 33"/>
          <p:cNvSpPr txBox="1">
            <a:spLocks noGrp="1"/>
          </p:cNvSpPr>
          <p:nvPr>
            <p:ph type="body" idx="2"/>
          </p:nvPr>
        </p:nvSpPr>
        <p:spPr>
          <a:xfrm>
            <a:off x="4832404" y="1266175"/>
            <a:ext cx="39998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34" name="Shape 34"/>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37" name="Shape 37"/>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2" y="555602"/>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PT Sans Narrow"/>
              <a:buNone/>
              <a:defRPr sz="24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2400" b="1">
                <a:solidFill>
                  <a:schemeClr val="accent1"/>
                </a:solidFill>
                <a:latin typeface="PT Sans Narrow"/>
                <a:ea typeface="PT Sans Narrow"/>
                <a:cs typeface="PT Sans Narrow"/>
                <a:sym typeface="PT Sans Narrow"/>
              </a:defRPr>
            </a:lvl9pPr>
          </a:lstStyle>
          <a:p>
            <a:endParaRPr/>
          </a:p>
        </p:txBody>
      </p:sp>
      <p:sp>
        <p:nvSpPr>
          <p:cNvPr id="40" name="Shape 40"/>
          <p:cNvSpPr txBox="1">
            <a:spLocks noGrp="1"/>
          </p:cNvSpPr>
          <p:nvPr>
            <p:ph type="body" idx="1"/>
          </p:nvPr>
        </p:nvSpPr>
        <p:spPr>
          <a:xfrm>
            <a:off x="311702"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200" b="0" i="0" u="none" strike="noStrike" cap="none">
                <a:solidFill>
                  <a:schemeClr val="dk2"/>
                </a:solidFill>
                <a:latin typeface="Open Sans"/>
                <a:ea typeface="Open Sans"/>
                <a:cs typeface="Open Sans"/>
                <a:sym typeface="Open Sans"/>
              </a:defRPr>
            </a:lvl9pPr>
          </a:lstStyle>
          <a:p>
            <a:endParaRPr/>
          </a:p>
        </p:txBody>
      </p:sp>
      <p:sp>
        <p:nvSpPr>
          <p:cNvPr id="41" name="Shape 41"/>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5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5400" b="0" i="0" u="none" strike="noStrike" cap="none">
                <a:solidFill>
                  <a:schemeClr val="dk2"/>
                </a:solidFill>
                <a:latin typeface="PT Sans Narrow"/>
                <a:ea typeface="PT Sans Narrow"/>
                <a:cs typeface="PT Sans Narrow"/>
                <a:sym typeface="PT Sans Narrow"/>
              </a:defRPr>
            </a:lvl1pPr>
            <a:lvl2pPr lvl="1"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2pPr>
            <a:lvl3pPr lvl="2"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3pPr>
            <a:lvl4pPr lvl="3"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4pPr>
            <a:lvl5pPr lvl="4"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5pPr>
            <a:lvl6pPr lvl="5"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6pPr>
            <a:lvl7pPr lvl="6"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7pPr>
            <a:lvl8pPr lvl="7"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8pPr>
            <a:lvl9pPr lvl="8" indent="0">
              <a:spcBef>
                <a:spcPts val="0"/>
              </a:spcBef>
              <a:buClr>
                <a:schemeClr val="dk2"/>
              </a:buClr>
              <a:buFont typeface="PT Sans Narrow"/>
              <a:buNone/>
              <a:defRPr sz="5400" b="0">
                <a:solidFill>
                  <a:schemeClr val="dk2"/>
                </a:solidFill>
                <a:latin typeface="PT Sans Narrow"/>
                <a:ea typeface="PT Sans Narrow"/>
                <a:cs typeface="PT Sans Narrow"/>
                <a:sym typeface="PT Sans Narrow"/>
              </a:defRPr>
            </a:lvl9pPr>
          </a:lstStyle>
          <a:p>
            <a:endParaRPr/>
          </a:p>
        </p:txBody>
      </p:sp>
      <p:sp>
        <p:nvSpPr>
          <p:cNvPr id="44" name="Shape 44"/>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2"/>
            <a:ext cx="4572000" cy="5143499"/>
          </a:xfrm>
          <a:prstGeom prst="rect">
            <a:avLst/>
          </a:prstGeom>
          <a:solidFill>
            <a:schemeClr val="accent3"/>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4" y="1039675"/>
            <a:ext cx="4045199" cy="1675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accent1"/>
              </a:buClr>
              <a:buFont typeface="PT Sans Narrow"/>
              <a:buNone/>
              <a:defRPr sz="4200" b="1" i="0" u="none" strike="noStrike" cap="none">
                <a:solidFill>
                  <a:schemeClr val="accent1"/>
                </a:solidFill>
                <a:latin typeface="PT Sans Narrow"/>
                <a:ea typeface="PT Sans Narrow"/>
                <a:cs typeface="PT Sans Narrow"/>
                <a:sym typeface="PT Sans Narrow"/>
              </a:defRPr>
            </a:lvl1pPr>
            <a:lvl2pPr lvl="1"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2pPr>
            <a:lvl3pPr lvl="2"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3pPr>
            <a:lvl4pPr lvl="3"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4pPr>
            <a:lvl5pPr lvl="4"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5pPr>
            <a:lvl6pPr lvl="5"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6pPr>
            <a:lvl7pPr lvl="6"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7pPr>
            <a:lvl8pPr lvl="7"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8pPr>
            <a:lvl9pPr lvl="8" indent="0" algn="ctr">
              <a:spcBef>
                <a:spcPts val="0"/>
              </a:spcBef>
              <a:buClr>
                <a:schemeClr val="accent1"/>
              </a:buClr>
              <a:buFont typeface="PT Sans Narrow"/>
              <a:buNone/>
              <a:defRPr sz="4200" b="1">
                <a:solidFill>
                  <a:schemeClr val="accent1"/>
                </a:solidFill>
                <a:latin typeface="PT Sans Narrow"/>
                <a:ea typeface="PT Sans Narrow"/>
                <a:cs typeface="PT Sans Narrow"/>
                <a:sym typeface="PT Sans Narrow"/>
              </a:defRPr>
            </a:lvl9pPr>
          </a:lstStyle>
          <a:p>
            <a:endParaRPr/>
          </a:p>
        </p:txBody>
      </p:sp>
      <p:sp>
        <p:nvSpPr>
          <p:cNvPr id="49" name="Shape 49"/>
          <p:cNvSpPr txBox="1">
            <a:spLocks noGrp="1"/>
          </p:cNvSpPr>
          <p:nvPr>
            <p:ph type="subTitle" idx="1"/>
          </p:nvPr>
        </p:nvSpPr>
        <p:spPr>
          <a:xfrm>
            <a:off x="265504" y="27268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1pPr>
            <a:lvl2pPr marL="457200" marR="0" lvl="1"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2pPr>
            <a:lvl3pPr marL="914400" marR="0" lvl="2"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3pPr>
            <a:lvl4pPr marL="1371600" marR="0" lvl="3"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4pPr>
            <a:lvl5pPr marL="1828800" marR="0" lvl="4"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5pPr>
            <a:lvl6pPr marL="2286000" marR="0" lvl="5"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6pPr>
            <a:lvl7pPr marL="2743200" marR="0" lvl="6"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7pPr>
            <a:lvl8pPr marL="3200400" marR="0" lvl="7"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8pPr>
            <a:lvl9pPr marL="3657600" marR="0" lvl="8" indent="0" algn="ctr" rtl="0">
              <a:lnSpc>
                <a:spcPct val="100000"/>
              </a:lnSpc>
              <a:spcBef>
                <a:spcPts val="0"/>
              </a:spcBef>
              <a:spcAft>
                <a:spcPts val="0"/>
              </a:spcAft>
              <a:buClr>
                <a:schemeClr val="dk2"/>
              </a:buClr>
              <a:buFont typeface="Open Sans"/>
              <a:buNone/>
              <a:defRPr sz="2100" b="0" i="0" u="none" strike="noStrike" cap="none">
                <a:solidFill>
                  <a:schemeClr val="dk2"/>
                </a:solidFill>
                <a:latin typeface="Open Sans"/>
                <a:ea typeface="Open Sans"/>
                <a:cs typeface="Open Sans"/>
                <a:sym typeface="Open Sans"/>
              </a:defRPr>
            </a:lvl9pPr>
          </a:lstStyle>
          <a:p>
            <a:endParaRPr/>
          </a:p>
        </p:txBody>
      </p:sp>
      <p:sp>
        <p:nvSpPr>
          <p:cNvPr id="50" name="Shape 50"/>
          <p:cNvSpPr txBox="1">
            <a:spLocks noGrp="1"/>
          </p:cNvSpPr>
          <p:nvPr>
            <p:ph type="body" idx="2"/>
          </p:nvPr>
        </p:nvSpPr>
        <p:spPr>
          <a:xfrm>
            <a:off x="4939500" y="724202"/>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Open Sans"/>
              <a:buNone/>
              <a:defRPr sz="1800" b="0" i="0" u="none" strike="noStrike" cap="none">
                <a:solidFill>
                  <a:schemeClr val="lt1"/>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lt1"/>
              </a:buClr>
              <a:buFont typeface="Open Sans"/>
              <a:buNone/>
              <a:defRPr sz="1400" b="0" i="0" u="none" strike="noStrike" cap="none">
                <a:solidFill>
                  <a:schemeClr val="lt1"/>
                </a:solidFill>
                <a:latin typeface="Open Sans"/>
                <a:ea typeface="Open Sans"/>
                <a:cs typeface="Open Sans"/>
                <a:sym typeface="Open Sans"/>
              </a:defRPr>
            </a:lvl9pPr>
          </a:lstStyle>
          <a:p>
            <a:endParaRPr/>
          </a:p>
        </p:txBody>
      </p:sp>
      <p:sp>
        <p:nvSpPr>
          <p:cNvPr id="51" name="Shape 51"/>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7"/>
            <a:ext cx="5998800" cy="598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T Sans Narrow"/>
              <a:buNone/>
              <a:defRPr sz="2400" b="0" i="0" u="none" strike="noStrike" cap="none">
                <a:solidFill>
                  <a:schemeClr val="dk2"/>
                </a:solidFill>
                <a:latin typeface="PT Sans Narrow"/>
                <a:ea typeface="PT Sans Narrow"/>
                <a:cs typeface="PT Sans Narrow"/>
                <a:sym typeface="PT Sans Narrow"/>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54" name="Shape 54"/>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accent1"/>
              </a:buClr>
              <a:buFont typeface="PT Sans Narrow"/>
              <a:buNone/>
              <a:defRPr sz="3600" b="1" i="0" u="none" strike="noStrike" cap="none">
                <a:solidFill>
                  <a:schemeClr val="accent1"/>
                </a:solidFill>
                <a:latin typeface="PT Sans Narrow"/>
                <a:ea typeface="PT Sans Narrow"/>
                <a:cs typeface="PT Sans Narrow"/>
                <a:sym typeface="PT Sans Narrow"/>
              </a:defRPr>
            </a:lvl1pPr>
            <a:lvl2pPr lvl="1"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2pPr>
            <a:lvl3pPr lvl="2"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3pPr>
            <a:lvl4pPr lvl="3"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4pPr>
            <a:lvl5pPr lvl="4"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5pPr>
            <a:lvl6pPr lvl="5"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6pPr>
            <a:lvl7pPr lvl="6"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7pPr>
            <a:lvl8pPr lvl="7"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8pPr>
            <a:lvl9pPr lvl="8" indent="0">
              <a:spcBef>
                <a:spcPts val="0"/>
              </a:spcBef>
              <a:buClr>
                <a:schemeClr val="accent1"/>
              </a:buClr>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Open Sans"/>
              <a:buNone/>
              <a:defRPr sz="1800" b="0" i="0" u="none" strike="noStrike" cap="none">
                <a:solidFill>
                  <a:schemeClr val="dk2"/>
                </a:solidFill>
                <a:latin typeface="Open Sans"/>
                <a:ea typeface="Open Sans"/>
                <a:cs typeface="Open Sans"/>
                <a:sym typeface="Open Sans"/>
              </a:defRPr>
            </a:lvl1pPr>
            <a:lvl2pPr marL="457200" marR="0" lvl="1"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L="914400" marR="0" lvl="2"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L="1371600" marR="0" lvl="3"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L="1828800" marR="0" lvl="4"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L="2286000" marR="0" lvl="5"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L="2743200" marR="0" lvl="6"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L="3200400" marR="0" lvl="7"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L="3657600" marR="0" lvl="8" indent="0"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61"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Open Sans"/>
              <a:buNone/>
            </a:pPr>
            <a:fld id="{00000000-1234-1234-1234-123412341234}" type="slidenum">
              <a:rPr lang="en" sz="1000" b="0" i="0" u="none" strike="noStrike" cap="none">
                <a:solidFill>
                  <a:schemeClr val="dk2"/>
                </a:solidFill>
                <a:latin typeface="Open Sans"/>
                <a:ea typeface="Open Sans"/>
                <a:cs typeface="Open Sans"/>
                <a:sym typeface="Open Sans"/>
              </a:rPr>
              <a:t>‹#›</a:t>
            </a:fld>
            <a:endParaRPr lang="en" sz="1000" b="0" i="0" u="none" strike="noStrike" cap="none">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Development Process</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How to be Agile!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2" name="Picture 1" descr="diffview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0"/>
            <a:ext cx="671569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814801"/>
            <a:ext cx="8571300" cy="942075"/>
          </a:xfrm>
          <a:prstGeom prst="rect">
            <a:avLst/>
          </a:prstGeom>
        </p:spPr>
        <p:txBody>
          <a:bodyPr lIns="91425" tIns="91425" rIns="91425" bIns="91425" anchor="ctr" anchorCtr="0">
            <a:noAutofit/>
          </a:bodyPr>
          <a:lstStyle/>
          <a:p>
            <a:pPr lvl="0"/>
            <a:r>
              <a:rPr lang="en" dirty="0"/>
              <a:t>That’s it for the software development process!</a:t>
            </a:r>
            <a:endParaRPr lang="en-US" dirty="0"/>
          </a:p>
        </p:txBody>
      </p:sp>
      <p:sp>
        <p:nvSpPr>
          <p:cNvPr id="178" name="Shape 178"/>
          <p:cNvSpPr txBox="1"/>
          <p:nvPr/>
        </p:nvSpPr>
        <p:spPr>
          <a:xfrm>
            <a:off x="3656700" y="2598151"/>
            <a:ext cx="1830600" cy="232425"/>
          </a:xfrm>
          <a:prstGeom prst="rect">
            <a:avLst/>
          </a:prstGeom>
          <a:noFill/>
          <a:ln>
            <a:noFill/>
          </a:ln>
        </p:spPr>
        <p:txBody>
          <a:bodyPr lIns="91425" tIns="91425" rIns="91425" bIns="91425" anchor="t" anchorCtr="0">
            <a:noAutofit/>
          </a:bodyPr>
          <a:lstStyle/>
          <a:p>
            <a:pPr lvl="0">
              <a:spcBef>
                <a:spcPts val="0"/>
              </a:spcBef>
              <a:buNone/>
            </a:pPr>
            <a:r>
              <a:rPr lang="en-US" sz="1800">
                <a:solidFill>
                  <a:srgbClr val="FFFFFF"/>
                </a:solidFill>
                <a:latin typeface="Open Sans"/>
                <a:ea typeface="Open Sans"/>
                <a:cs typeface="Open Sans"/>
                <a:sym typeface="Open Sans"/>
              </a:rPr>
              <a:t>Any questions?</a:t>
            </a:r>
          </a:p>
        </p:txBody>
      </p:sp>
    </p:spTree>
    <p:extLst>
      <p:ext uri="{BB962C8B-B14F-4D97-AF65-F5344CB8AC3E}">
        <p14:creationId xmlns:p14="http://schemas.microsoft.com/office/powerpoint/2010/main" val="232913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What is Agile?</a:t>
            </a:r>
          </a:p>
        </p:txBody>
      </p:sp>
      <p:sp>
        <p:nvSpPr>
          <p:cNvPr id="73" name="Shape 73"/>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25000"/>
              <a:buFont typeface="Open Sans"/>
              <a:buNone/>
            </a:pPr>
            <a:r>
              <a:rPr lang="en"/>
              <a:t>Agile is a process formed in r</a:t>
            </a:r>
            <a:r>
              <a:rPr lang="en" sz="1800" b="0" i="0" u="none" strike="noStrike" cap="none">
                <a:solidFill>
                  <a:schemeClr val="dk2"/>
                </a:solidFill>
                <a:latin typeface="Open Sans"/>
                <a:ea typeface="Open Sans"/>
                <a:cs typeface="Open Sans"/>
                <a:sym typeface="Open Sans"/>
              </a:rPr>
              <a:t>esponse to the “waterfall process</a:t>
            </a:r>
            <a:r>
              <a:rPr lang="en"/>
              <a:t>.” In the waterfall process, developers would receive clear requirements up front, be left alone to work for X months, then be expected to deliver the final product to users.</a:t>
            </a:r>
          </a:p>
          <a:p>
            <a:pPr marL="457200" marR="0" lvl="0" indent="-228600" algn="l" rtl="0">
              <a:lnSpc>
                <a:spcPct val="115000"/>
              </a:lnSpc>
              <a:spcBef>
                <a:spcPts val="1600"/>
              </a:spcBef>
              <a:spcAft>
                <a:spcPts val="0"/>
              </a:spcAft>
              <a:buClr>
                <a:schemeClr val="dk2"/>
              </a:buClr>
              <a:buSzPct val="25000"/>
              <a:buFont typeface="Open Sans"/>
              <a:buNone/>
            </a:pPr>
            <a:r>
              <a:rPr lang="en"/>
              <a:t>Agile c</a:t>
            </a:r>
            <a:r>
              <a:rPr lang="en" sz="1800" b="0" i="0" u="none" strike="noStrike" cap="none">
                <a:solidFill>
                  <a:schemeClr val="dk2"/>
                </a:solidFill>
                <a:latin typeface="Open Sans"/>
                <a:ea typeface="Open Sans"/>
                <a:cs typeface="Open Sans"/>
                <a:sym typeface="Open Sans"/>
              </a:rPr>
              <a:t>enters around user feedback and quick, responsive iterations.</a:t>
            </a:r>
          </a:p>
          <a:p>
            <a:pPr marL="457200" marR="0" lvl="0" indent="-228600" algn="l" rtl="0">
              <a:lnSpc>
                <a:spcPct val="115000"/>
              </a:lnSpc>
              <a:spcBef>
                <a:spcPts val="1600"/>
              </a:spcBef>
              <a:spcAft>
                <a:spcPts val="0"/>
              </a:spcAft>
              <a:buClr>
                <a:schemeClr val="dk2"/>
              </a:buClr>
              <a:buSzPct val="25000"/>
              <a:buFont typeface="Open Sans"/>
              <a:buNone/>
            </a:pPr>
            <a:r>
              <a:rPr lang="en"/>
              <a:t>Many engineering teams in tech companies use the Agile process to organize and drive development.</a:t>
            </a:r>
          </a:p>
          <a:p>
            <a:pPr marL="457200" marR="0" lvl="0" indent="-228600" algn="l" rtl="0">
              <a:lnSpc>
                <a:spcPct val="115000"/>
              </a:lnSpc>
              <a:spcBef>
                <a:spcPts val="1600"/>
              </a:spcBef>
              <a:spcAft>
                <a:spcPts val="0"/>
              </a:spcAft>
              <a:buClr>
                <a:schemeClr val="dk2"/>
              </a:buClr>
              <a:buSzPct val="25000"/>
              <a:buFont typeface="Open Sans"/>
              <a:buNone/>
            </a:pPr>
            <a:r>
              <a:rPr lang="en" sz="1800" b="0" i="0" u="none" strike="noStrike" cap="none">
                <a:solidFill>
                  <a:schemeClr val="dk2"/>
                </a:solidFill>
                <a:latin typeface="Open Sans"/>
                <a:ea typeface="Open Sans"/>
                <a:cs typeface="Open Sans"/>
                <a:sym typeface="Open Sans"/>
              </a:rPr>
              <a:t>Example: making a wedding cake vs. baking cookies</a:t>
            </a:r>
          </a:p>
          <a:p>
            <a:pPr marL="0" marR="0" lvl="0" indent="0" algn="l" rtl="0">
              <a:lnSpc>
                <a:spcPct val="115000"/>
              </a:lnSpc>
              <a:spcBef>
                <a:spcPts val="1600"/>
              </a:spcBef>
              <a:spcAft>
                <a:spcPts val="0"/>
              </a:spcAft>
              <a:buClr>
                <a:schemeClr val="dk2"/>
              </a:buClr>
              <a:buSzPct val="25000"/>
              <a:buFont typeface="Open Sans"/>
              <a:buNone/>
            </a:pPr>
            <a:endParaRPr sz="1800" b="0" i="0" u="none" strike="noStrike" cap="none">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12 Agile principles</a:t>
            </a:r>
          </a:p>
        </p:txBody>
      </p:sp>
      <p:pic>
        <p:nvPicPr>
          <p:cNvPr id="79" name="Shape 79" descr="Screen Shot 2016-06-12 at 1.05.19 PM.png"/>
          <p:cNvPicPr preferRelativeResize="0"/>
          <p:nvPr/>
        </p:nvPicPr>
        <p:blipFill rotWithShape="1">
          <a:blip r:embed="rId3">
            <a:alphaModFix/>
          </a:blip>
          <a:srcRect/>
          <a:stretch/>
        </p:blipFill>
        <p:spPr>
          <a:xfrm>
            <a:off x="1648779" y="1085599"/>
            <a:ext cx="6088449" cy="3598100"/>
          </a:xfrm>
          <a:prstGeom prst="rect">
            <a:avLst/>
          </a:prstGeom>
          <a:noFill/>
          <a:ln>
            <a:noFill/>
          </a:ln>
        </p:spPr>
      </p:pic>
      <p:sp>
        <p:nvSpPr>
          <p:cNvPr id="80" name="Shape 80"/>
          <p:cNvSpPr txBox="1"/>
          <p:nvPr/>
        </p:nvSpPr>
        <p:spPr>
          <a:xfrm>
            <a:off x="54950" y="4607500"/>
            <a:ext cx="2868600" cy="30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000" b="0" i="0" u="none" strike="noStrike" cap="none">
                <a:solidFill>
                  <a:srgbClr val="000000"/>
                </a:solidFill>
                <a:latin typeface="Arial"/>
                <a:ea typeface="Arial"/>
                <a:cs typeface="Arial"/>
                <a:sym typeface="Arial"/>
              </a:rPr>
              <a:t>Source: www.agilemanifesto.org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dirty="0">
                <a:solidFill>
                  <a:schemeClr val="accent1"/>
                </a:solidFill>
                <a:latin typeface="PT Sans Narrow"/>
                <a:ea typeface="PT Sans Narrow"/>
                <a:cs typeface="PT Sans Narrow"/>
                <a:sym typeface="PT Sans Narrow"/>
              </a:rPr>
              <a:t>What is Scrum?</a:t>
            </a:r>
          </a:p>
        </p:txBody>
      </p:sp>
      <p:sp>
        <p:nvSpPr>
          <p:cNvPr id="86" name="Shape 86"/>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2"/>
              </a:buClr>
              <a:buSzPct val="25000"/>
              <a:buFont typeface="Open Sans"/>
              <a:buNone/>
            </a:pPr>
            <a:r>
              <a:rPr lang="en" sz="1800" b="0" i="0" u="none" strike="noStrike" cap="none" dirty="0">
                <a:solidFill>
                  <a:schemeClr val="dk2"/>
                </a:solidFill>
                <a:latin typeface="Open Sans"/>
                <a:ea typeface="Open Sans"/>
                <a:cs typeface="Open Sans"/>
                <a:sym typeface="Open Sans"/>
              </a:rPr>
              <a:t>Scrum is an organizational model that follows Agile principles.</a:t>
            </a:r>
          </a:p>
          <a:p>
            <a:pPr marL="457200" marR="0" lvl="0" indent="-317500" algn="l" rtl="0">
              <a:lnSpc>
                <a:spcPct val="115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User story</a:t>
            </a:r>
            <a:r>
              <a:rPr lang="en" sz="1400" b="0" i="0" u="none" strike="noStrike" cap="none" dirty="0">
                <a:solidFill>
                  <a:schemeClr val="dk2"/>
                </a:solidFill>
                <a:latin typeface="Open Sans"/>
                <a:ea typeface="Open Sans"/>
                <a:cs typeface="Open Sans"/>
                <a:sym typeface="Open Sans"/>
              </a:rPr>
              <a:t>: a feature request that fills in “I as a &lt;Role&gt; want &lt;Feature&gt; so that &lt;Value&gt;”</a:t>
            </a:r>
          </a:p>
          <a:p>
            <a:pPr marL="457200" marR="0" lvl="0" indent="-317500" algn="l" rtl="0">
              <a:lnSpc>
                <a:spcPct val="115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Epic</a:t>
            </a:r>
            <a:r>
              <a:rPr lang="en" sz="1400" b="0" i="0" u="none" strike="noStrike" cap="none" dirty="0">
                <a:solidFill>
                  <a:schemeClr val="dk2"/>
                </a:solidFill>
                <a:latin typeface="Open Sans"/>
                <a:ea typeface="Open Sans"/>
                <a:cs typeface="Open Sans"/>
                <a:sym typeface="Open Sans"/>
              </a:rPr>
              <a:t>: a large feature request that will take more than a single sprint to complete</a:t>
            </a:r>
          </a:p>
          <a:p>
            <a:pPr marL="457200" marR="0" lvl="0" indent="-317500" algn="l" rtl="0">
              <a:lnSpc>
                <a:spcPct val="115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Acceptance criteria</a:t>
            </a:r>
            <a:r>
              <a:rPr lang="en" sz="1400" b="0" i="0" u="none" strike="noStrike" cap="none" dirty="0">
                <a:solidFill>
                  <a:schemeClr val="dk2"/>
                </a:solidFill>
                <a:latin typeface="Open Sans"/>
                <a:ea typeface="Open Sans"/>
                <a:cs typeface="Open Sans"/>
                <a:sym typeface="Open Sans"/>
              </a:rPr>
              <a:t>: a list of requirements for the feature</a:t>
            </a:r>
          </a:p>
          <a:p>
            <a:pPr marL="457200" marR="0" lvl="0" indent="-317500" algn="l" rtl="0">
              <a:lnSpc>
                <a:spcPct val="100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Product backlog</a:t>
            </a:r>
            <a:r>
              <a:rPr lang="en" sz="1400" b="0" i="0" u="none" strike="noStrike" cap="none" dirty="0">
                <a:solidFill>
                  <a:schemeClr val="dk2"/>
                </a:solidFill>
                <a:latin typeface="Open Sans"/>
                <a:ea typeface="Open Sans"/>
                <a:cs typeface="Open Sans"/>
                <a:sym typeface="Open Sans"/>
              </a:rPr>
              <a:t>: a prioritized list of feature requests</a:t>
            </a:r>
          </a:p>
          <a:p>
            <a:pPr marL="457200" marR="0" lvl="0" indent="-317500" algn="l" rtl="0">
              <a:lnSpc>
                <a:spcPct val="100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Product owne</a:t>
            </a:r>
            <a:r>
              <a:rPr lang="en" sz="1400" b="0" i="0" u="none" strike="noStrike" cap="none" dirty="0">
                <a:solidFill>
                  <a:schemeClr val="dk2"/>
                </a:solidFill>
                <a:latin typeface="Open Sans"/>
                <a:ea typeface="Open Sans"/>
                <a:cs typeface="Open Sans"/>
                <a:sym typeface="Open Sans"/>
              </a:rPr>
              <a:t>r: the person who prioritizes the product backlog, is either the stakeholder or works closely with the stakeholder</a:t>
            </a:r>
          </a:p>
          <a:p>
            <a:pPr marL="457200" marR="0" lvl="0" indent="-317500" algn="l" rtl="0">
              <a:lnSpc>
                <a:spcPct val="115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Story points</a:t>
            </a:r>
            <a:r>
              <a:rPr lang="en" sz="1400" b="0" i="0" u="none" strike="noStrike" cap="none" dirty="0">
                <a:solidFill>
                  <a:schemeClr val="dk2"/>
                </a:solidFill>
                <a:latin typeface="Open Sans"/>
                <a:ea typeface="Open Sans"/>
                <a:cs typeface="Open Sans"/>
                <a:sym typeface="Open Sans"/>
              </a:rPr>
              <a:t>: a number to designate the complexity of a user story</a:t>
            </a:r>
          </a:p>
          <a:p>
            <a:pPr marL="457200" marR="0" lvl="0" indent="-317500" algn="l" rtl="0">
              <a:lnSpc>
                <a:spcPct val="100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Sprint</a:t>
            </a:r>
            <a:r>
              <a:rPr lang="en" sz="1400" b="0" i="0" u="none" strike="noStrike" cap="none" dirty="0">
                <a:solidFill>
                  <a:schemeClr val="dk2"/>
                </a:solidFill>
                <a:latin typeface="Open Sans"/>
                <a:ea typeface="Open Sans"/>
                <a:cs typeface="Open Sans"/>
                <a:sym typeface="Open Sans"/>
              </a:rPr>
              <a:t>: a 2-4 week chunk of dev time where certain user stories are “promised.” Begins with sprint planning and ends with sprint demos.</a:t>
            </a:r>
          </a:p>
          <a:p>
            <a:pPr marL="457200" marR="0" lvl="0" indent="-317500" algn="l" rtl="0">
              <a:lnSpc>
                <a:spcPct val="115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Sprint backlog</a:t>
            </a:r>
            <a:r>
              <a:rPr lang="en" sz="1400" b="0" i="0" u="none" strike="noStrike" cap="none" dirty="0">
                <a:solidFill>
                  <a:schemeClr val="dk2"/>
                </a:solidFill>
                <a:latin typeface="Open Sans"/>
                <a:ea typeface="Open Sans"/>
                <a:cs typeface="Open Sans"/>
                <a:sym typeface="Open Sans"/>
              </a:rPr>
              <a:t>: the user stories in the current sprint</a:t>
            </a:r>
          </a:p>
          <a:p>
            <a:pPr marL="457200" marR="0" lvl="0" indent="-317500" algn="l" rtl="0">
              <a:lnSpc>
                <a:spcPct val="100000"/>
              </a:lnSpc>
              <a:spcBef>
                <a:spcPts val="400"/>
              </a:spcBef>
              <a:spcAft>
                <a:spcPts val="0"/>
              </a:spcAft>
              <a:buClr>
                <a:schemeClr val="dk2"/>
              </a:buClr>
              <a:buSzPct val="100000"/>
              <a:buFont typeface="Open Sans"/>
              <a:buChar char="●"/>
            </a:pPr>
            <a:r>
              <a:rPr lang="en" sz="1400" b="1" i="0" u="none" strike="noStrike" cap="none" dirty="0">
                <a:solidFill>
                  <a:schemeClr val="dk2"/>
                </a:solidFill>
                <a:latin typeface="Open Sans"/>
                <a:ea typeface="Open Sans"/>
                <a:cs typeface="Open Sans"/>
                <a:sym typeface="Open Sans"/>
              </a:rPr>
              <a:t>Daily scrum meeting</a:t>
            </a:r>
            <a:r>
              <a:rPr lang="en" sz="1400" b="0" i="0" u="none" strike="noStrike" cap="none" dirty="0">
                <a:solidFill>
                  <a:schemeClr val="dk2"/>
                </a:solidFill>
                <a:latin typeface="Open Sans"/>
                <a:ea typeface="Open Sans"/>
                <a:cs typeface="Open Sans"/>
                <a:sym typeface="Open Sans"/>
              </a:rPr>
              <a:t> (aka “stand-up”): a meeting where each person on the dev team describes what they worked on yesterday, what they will work on today, and any blockers</a:t>
            </a:r>
          </a:p>
          <a:p>
            <a:pPr marL="0" marR="0" lvl="0" indent="0" algn="l" rtl="0">
              <a:lnSpc>
                <a:spcPct val="115000"/>
              </a:lnSpc>
              <a:spcBef>
                <a:spcPts val="400"/>
              </a:spcBef>
              <a:spcAft>
                <a:spcPts val="0"/>
              </a:spcAft>
              <a:buClr>
                <a:schemeClr val="dk2"/>
              </a:buClr>
              <a:buSzPct val="25000"/>
              <a:buFont typeface="Open Sans"/>
              <a:buNone/>
            </a:pPr>
            <a:endParaRPr sz="1800" b="0" i="0" u="none" strike="noStrike" cap="none" dirty="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Shape 91" descr="Screen Shot 2016-06-12 at 1.17.59 PM.png"/>
          <p:cNvPicPr preferRelativeResize="0"/>
          <p:nvPr/>
        </p:nvPicPr>
        <p:blipFill rotWithShape="1">
          <a:blip r:embed="rId3">
            <a:alphaModFix/>
          </a:blip>
          <a:srcRect/>
          <a:stretch/>
        </p:blipFill>
        <p:spPr>
          <a:xfrm>
            <a:off x="822425" y="187350"/>
            <a:ext cx="7499100" cy="446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11700" y="814800"/>
            <a:ext cx="8571300" cy="942075"/>
          </a:xfrm>
          <a:prstGeom prst="rect">
            <a:avLst/>
          </a:prstGeom>
        </p:spPr>
        <p:txBody>
          <a:bodyPr lIns="91425" tIns="91425" rIns="91425" bIns="91425" anchor="ctr" anchorCtr="0">
            <a:noAutofit/>
          </a:bodyPr>
          <a:lstStyle/>
          <a:p>
            <a:pPr lvl="0"/>
            <a:r>
              <a:rPr lang="en" dirty="0"/>
              <a:t>That’s it for Agile!</a:t>
            </a:r>
            <a:endParaRPr lang="en-US" dirty="0"/>
          </a:p>
        </p:txBody>
      </p:sp>
      <p:sp>
        <p:nvSpPr>
          <p:cNvPr id="178" name="Shape 178"/>
          <p:cNvSpPr txBox="1"/>
          <p:nvPr/>
        </p:nvSpPr>
        <p:spPr>
          <a:xfrm>
            <a:off x="3656700" y="2598150"/>
            <a:ext cx="1830600" cy="232425"/>
          </a:xfrm>
          <a:prstGeom prst="rect">
            <a:avLst/>
          </a:prstGeom>
          <a:noFill/>
          <a:ln>
            <a:noFill/>
          </a:ln>
        </p:spPr>
        <p:txBody>
          <a:bodyPr lIns="91425" tIns="91425" rIns="91425" bIns="91425" anchor="t" anchorCtr="0">
            <a:noAutofit/>
          </a:bodyPr>
          <a:lstStyle/>
          <a:p>
            <a:pPr lvl="0">
              <a:spcBef>
                <a:spcPts val="0"/>
              </a:spcBef>
              <a:buNone/>
            </a:pPr>
            <a:r>
              <a:rPr lang="en-US" sz="1800">
                <a:solidFill>
                  <a:srgbClr val="FFFFFF"/>
                </a:solidFill>
                <a:latin typeface="Open Sans"/>
                <a:ea typeface="Open Sans"/>
                <a:cs typeface="Open Sans"/>
                <a:sym typeface="Open Sans"/>
              </a:rPr>
              <a:t>Any questions?</a:t>
            </a:r>
          </a:p>
        </p:txBody>
      </p:sp>
    </p:spTree>
    <p:extLst>
      <p:ext uri="{BB962C8B-B14F-4D97-AF65-F5344CB8AC3E}">
        <p14:creationId xmlns:p14="http://schemas.microsoft.com/office/powerpoint/2010/main" val="130704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Software development process</a:t>
            </a:r>
          </a:p>
        </p:txBody>
      </p:sp>
      <p:sp>
        <p:nvSpPr>
          <p:cNvPr id="103" name="Shape 103"/>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Open Sans"/>
              <a:buNone/>
            </a:pPr>
            <a:r>
              <a:rPr lang="en" sz="1400" b="0" i="0" u="none" strike="noStrike" cap="none" dirty="0">
                <a:solidFill>
                  <a:schemeClr val="dk2"/>
                </a:solidFill>
                <a:sym typeface="Open Sans"/>
              </a:rPr>
              <a:t>So as an engineer, you </a:t>
            </a:r>
            <a:r>
              <a:rPr lang="en" sz="1400" dirty="0"/>
              <a:t>take</a:t>
            </a:r>
            <a:r>
              <a:rPr lang="en" sz="1400" b="0" i="0" u="none" strike="noStrike" cap="none" dirty="0">
                <a:solidFill>
                  <a:schemeClr val="dk2"/>
                </a:solidFill>
                <a:sym typeface="Open Sans"/>
              </a:rPr>
              <a:t> </a:t>
            </a:r>
            <a:r>
              <a:rPr lang="en" sz="1400" dirty="0"/>
              <a:t>on a</a:t>
            </a:r>
            <a:r>
              <a:rPr lang="en" sz="1400" b="0" i="0" u="none" strike="noStrike" cap="none" dirty="0">
                <a:solidFill>
                  <a:schemeClr val="dk2"/>
                </a:solidFill>
                <a:sym typeface="Open Sans"/>
              </a:rPr>
              <a:t> user story </a:t>
            </a:r>
            <a:r>
              <a:rPr lang="en" sz="1400" dirty="0"/>
              <a:t>during the sprint</a:t>
            </a:r>
            <a:r>
              <a:rPr lang="en" sz="1400" b="0" i="0" u="none" strike="noStrike" cap="none" dirty="0">
                <a:solidFill>
                  <a:schemeClr val="dk2"/>
                </a:solidFill>
                <a:sym typeface="Open Sans"/>
              </a:rPr>
              <a:t>. What does your actual software development process look 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4" y="445027"/>
            <a:ext cx="8520599" cy="707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accent1"/>
              </a:buClr>
              <a:buSzPct val="25000"/>
              <a:buFont typeface="PT Sans Narrow"/>
              <a:buNone/>
            </a:pPr>
            <a:r>
              <a:rPr lang="en" sz="3600" b="1" i="0" u="none" strike="noStrike" cap="none">
                <a:solidFill>
                  <a:schemeClr val="accent1"/>
                </a:solidFill>
                <a:latin typeface="PT Sans Narrow"/>
                <a:ea typeface="PT Sans Narrow"/>
                <a:cs typeface="PT Sans Narrow"/>
                <a:sym typeface="PT Sans Narrow"/>
              </a:rPr>
              <a:t>From JIRA ticket to Production</a:t>
            </a:r>
          </a:p>
        </p:txBody>
      </p:sp>
      <p:sp>
        <p:nvSpPr>
          <p:cNvPr id="109" name="Shape 109"/>
          <p:cNvSpPr txBox="1">
            <a:spLocks noGrp="1"/>
          </p:cNvSpPr>
          <p:nvPr>
            <p:ph type="body" idx="1"/>
          </p:nvPr>
        </p:nvSpPr>
        <p:spPr>
          <a:xfrm>
            <a:off x="311704" y="1266325"/>
            <a:ext cx="8520599" cy="3302700"/>
          </a:xfrm>
          <a:prstGeom prst="rect">
            <a:avLst/>
          </a:prstGeom>
          <a:noFill/>
          <a:ln>
            <a:noFill/>
          </a:ln>
        </p:spPr>
        <p:txBody>
          <a:bodyPr lIns="91425" tIns="91425" rIns="91425" bIns="91425" anchor="t" anchorCtr="0">
            <a:noAutofit/>
          </a:bodyPr>
          <a:lstStyle/>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Choose a user story (aka “ticket”) in JIRA to work on</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Develop the feature locally</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Write unit tests if applicable, and make sure both the new and existing tests all pass</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Create a Review Board (RB) request so that others can peer review your code</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Update the RB as necessary based on feedback</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dirty="0"/>
              <a:t>Once your code receives a “Ship It!” you can c</a:t>
            </a:r>
            <a:r>
              <a:rPr lang="en" sz="1400" b="0" i="0" u="none" strike="noStrike" cap="none" dirty="0">
                <a:solidFill>
                  <a:schemeClr val="dk2"/>
                </a:solidFill>
                <a:latin typeface="Open Sans"/>
                <a:ea typeface="Open Sans"/>
                <a:cs typeface="Open Sans"/>
                <a:sym typeface="Open Sans"/>
              </a:rPr>
              <a:t>heck in the code</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The code builds (either automatically or manually triggered)</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Code is deployed to staging (either automatically or manually triggered)</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Test on st</a:t>
            </a:r>
            <a:r>
              <a:rPr lang="en" sz="1400" dirty="0"/>
              <a:t>aging</a:t>
            </a:r>
            <a:r>
              <a:rPr lang="en" sz="1400" b="0" i="0" u="none" strike="noStrike" cap="none" dirty="0">
                <a:solidFill>
                  <a:schemeClr val="dk2"/>
                </a:solidFill>
                <a:latin typeface="Open Sans"/>
                <a:ea typeface="Open Sans"/>
                <a:cs typeface="Open Sans"/>
                <a:sym typeface="Open Sans"/>
              </a:rPr>
              <a:t>, make sure it works correctly</a:t>
            </a:r>
          </a:p>
          <a:p>
            <a:pPr marL="457200" marR="0" lvl="0" indent="-203200" algn="l" rtl="0">
              <a:lnSpc>
                <a:spcPct val="150000"/>
              </a:lnSpc>
              <a:spcBef>
                <a:spcPts val="0"/>
              </a:spcBef>
              <a:spcAft>
                <a:spcPts val="0"/>
              </a:spcAft>
              <a:buClr>
                <a:schemeClr val="dk2"/>
              </a:buClr>
              <a:buSzPct val="100000"/>
              <a:buFont typeface="Open Sans"/>
              <a:buAutoNum type="arabicPeriod"/>
            </a:pPr>
            <a:r>
              <a:rPr lang="en" sz="1400" b="0" i="0" u="none" strike="noStrike" cap="none" dirty="0">
                <a:solidFill>
                  <a:schemeClr val="dk2"/>
                </a:solidFill>
                <a:latin typeface="Open Sans"/>
                <a:ea typeface="Open Sans"/>
                <a:cs typeface="Open Sans"/>
                <a:sym typeface="Open Sans"/>
              </a:rPr>
              <a:t>Code is deployed to prod (either automatically or manually triggered)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Picture 1" descr="feattour_new_hero_614x378-jira-pt-her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165100"/>
            <a:ext cx="7797800" cy="4800600"/>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1009</Words>
  <Application>Microsoft Macintosh PowerPoint</Application>
  <PresentationFormat>On-screen Show (16:9)</PresentationFormat>
  <Paragraphs>62</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PT Sans Narrow</vt:lpstr>
      <vt:lpstr>Open Sans</vt:lpstr>
      <vt:lpstr>tropic</vt:lpstr>
      <vt:lpstr>Development Process</vt:lpstr>
      <vt:lpstr>What is Agile?</vt:lpstr>
      <vt:lpstr>12 Agile principles</vt:lpstr>
      <vt:lpstr>What is Scrum?</vt:lpstr>
      <vt:lpstr>PowerPoint Presentation</vt:lpstr>
      <vt:lpstr>That’s it for Agile!</vt:lpstr>
      <vt:lpstr>Software development process</vt:lpstr>
      <vt:lpstr>From JIRA ticket to Production</vt:lpstr>
      <vt:lpstr>PowerPoint Presentation</vt:lpstr>
      <vt:lpstr>PowerPoint Presentation</vt:lpstr>
      <vt:lpstr>That’s it for the software development 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Process</dc:title>
  <cp:lastModifiedBy>Tiffany Saelinh</cp:lastModifiedBy>
  <cp:revision>2</cp:revision>
  <dcterms:modified xsi:type="dcterms:W3CDTF">2017-04-10T20:48:37Z</dcterms:modified>
</cp:coreProperties>
</file>