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55466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You will always get these 3 information on the left side. But it may not always be in the same order.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You will always get these 3 information on the left side. But it may not always be in the same order.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You will always get these 3 information on the left side. But it may not always be in the same order.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Who is the user?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Which box am I in?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Which folder am I in?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tsaelinh@lca1-eng-portal02 export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Examples of some most commonly used commands. DO NOT. I REPEAT DO NOT STRESS OVER MEMORIZING ALL OF THESE COMMANDS. As you use them you will just naturally remember. Until then feel free to use the cheat sheet.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Do not, DO NOT just copy and paste any command you find on the internet when you are stuck on a problem. ALWAYS UNDERSTAND WHAT THE COMMAND IS DOING. There will be some people trolling and you will end up erasing your entire file system.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5"/>
          <p:cNvCxnSpPr/>
          <p:nvPr/>
        </p:nvCxnSpPr>
        <p:spPr>
          <a:xfrm>
            <a:off x="1575034" y="421100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Shape 16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7010400" y="152398"/>
            <a:ext cx="1981200" cy="65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52400" y="153922"/>
            <a:ext cx="6705600" cy="65531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7010400" y="2052959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80"/>
              </a:spcBef>
              <a:buClr>
                <a:schemeClr val="accent1"/>
              </a:buClr>
              <a:buFont typeface="Noto Sans Symbols"/>
              <a:buNone/>
              <a:defRPr sz="19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260"/>
              </a:spcBef>
              <a:buClr>
                <a:schemeClr val="accent6"/>
              </a:buClr>
              <a:buFont typeface="Noto Sans Symbols"/>
              <a:buNone/>
              <a:defRPr sz="13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240"/>
              </a:spcBef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240"/>
              </a:spcBef>
              <a:buClr>
                <a:schemeClr val="accent3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240"/>
              </a:spcBef>
              <a:buClr>
                <a:schemeClr val="accent5"/>
              </a:buClr>
              <a:buFont typeface="Noto Sans Symbols"/>
              <a:buNone/>
              <a:defRPr sz="12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234679" y="6355080"/>
            <a:ext cx="5829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2959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4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7010400" y="152398"/>
            <a:ext cx="1981200" cy="65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52400" y="153922"/>
            <a:ext cx="6705600" cy="6553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162799" y="2892276"/>
            <a:ext cx="1600200" cy="164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4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6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5"/>
              </a:buClr>
              <a:buFont typeface="Noto Sans Symbols"/>
              <a:buNone/>
              <a:defRPr sz="1400" b="0" i="0" u="none" strike="noStrike" cap="none">
                <a:solidFill>
                  <a:srgbClr val="888D9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234679" y="6355080"/>
            <a:ext cx="5829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1000" y="2892276"/>
            <a:ext cx="6324600" cy="164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4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0998" y="1719071"/>
            <a:ext cx="8407800" cy="44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spcBef>
                <a:spcPts val="400"/>
              </a:spcBef>
              <a:buClr>
                <a:schemeClr val="accent1"/>
              </a:buClr>
              <a:buSzPct val="10000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548640" marR="0" lvl="1" indent="-78740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822960" marR="0" lvl="2" indent="-86360" algn="l" rtl="0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097280" marR="0" lvl="3" indent="-93980" algn="l" rtl="0">
              <a:spcBef>
                <a:spcPts val="280"/>
              </a:spcBef>
              <a:buClr>
                <a:schemeClr val="accent4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280160" marR="0" lvl="4" indent="-105410" algn="l" rtl="0">
              <a:spcBef>
                <a:spcPts val="260"/>
              </a:spcBef>
              <a:buClr>
                <a:schemeClr val="accent6"/>
              </a:buClr>
              <a:buSzPct val="100000"/>
              <a:buFont typeface="Noto Sans Symbols"/>
              <a:buChar char="▪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1554480" marR="0" lvl="5" indent="-106680" algn="l" rtl="0">
              <a:spcBef>
                <a:spcPts val="24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1828800" marR="0" lvl="6" indent="-114300" algn="l" rtl="0">
              <a:spcBef>
                <a:spcPts val="24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2103120" marR="0" lvl="7" indent="-109220" algn="l" rtl="0">
              <a:spcBef>
                <a:spcPts val="240"/>
              </a:spcBef>
              <a:buClr>
                <a:schemeClr val="accent3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2377440" marR="0" lvl="8" indent="-116839" algn="l" rtl="0">
              <a:spcBef>
                <a:spcPts val="240"/>
              </a:spcBef>
              <a:buClr>
                <a:schemeClr val="accent5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370887" y="6356350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048000" y="6356350"/>
            <a:ext cx="3352800" cy="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234679" y="6355080"/>
            <a:ext cx="582900" cy="2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1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81000" y="355846"/>
            <a:ext cx="83814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US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Terminal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Navigating without a GUI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Getting around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.. means the above directory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cd .. means to go back up the previous directory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cd ../.. means to go back up 2 directories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. means this current directory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ls . means to list all of the files and folders in this directory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whereas ls .. means to list all of the files and folders of the directory above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Hit Tab to autocomplete the name if the file or folder exists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That’s it for the Terminal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656700" y="3464200"/>
            <a:ext cx="1830600" cy="30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UNIX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/>
              <a:t>An operating system that was created a long time ago (1970s)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/>
              <a:t>no GUI, only way of navigating was with UNIX commands in the terminal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Linux and MacOS are examples of operating systems that are based off of UNIX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You can use UNIX commands in Linux and MacOS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UNIX commands on Macs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/>
              <a:t>There will be times when it will be easier to use the terminal to do actions than clicking around in the Finder.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Examples of actions that are faster using the terminal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Creating empty files in bulk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-US"/>
              <a:t>Deleting files that start with the letter “A”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On Macs, the terminal app looks like this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-US"/>
              <a:t>You can also find it by opening up Spotlight Search (the magnifying glass at the top right corner of your screen), and search for Terminal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Let’s take a look at the anatomy of Mac’s terminal app</a:t>
            </a:r>
          </a:p>
        </p:txBody>
      </p:sp>
      <p:pic>
        <p:nvPicPr>
          <p:cNvPr id="109" name="Shape 109" descr="Screen Shot 2017-03-06 at 1.15.4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375" y="3357708"/>
            <a:ext cx="4857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left side$</a:t>
            </a:r>
          </a:p>
        </p:txBody>
      </p:sp>
      <p:pic>
        <p:nvPicPr>
          <p:cNvPr id="116" name="Shape 116" descr="Screen Shot 2016-06-21 at 3.52.57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6522" b="-166565"/>
          <a:stretch/>
        </p:blipFill>
        <p:spPr>
          <a:xfrm>
            <a:off x="311700" y="1650615"/>
            <a:ext cx="2444700" cy="128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>
            <a:off x="899075" y="2394800"/>
            <a:ext cx="0" cy="320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676824" y="5665050"/>
            <a:ext cx="5286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left side$</a:t>
            </a:r>
          </a:p>
        </p:txBody>
      </p:sp>
      <p:pic>
        <p:nvPicPr>
          <p:cNvPr id="125" name="Shape 125" descr="Screen Shot 2016-06-21 at 3.52.57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6522" b="-166565"/>
          <a:stretch/>
        </p:blipFill>
        <p:spPr>
          <a:xfrm>
            <a:off x="311700" y="1536565"/>
            <a:ext cx="2444700" cy="128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Shape 126"/>
          <p:cNvCxnSpPr/>
          <p:nvPr/>
        </p:nvCxnSpPr>
        <p:spPr>
          <a:xfrm>
            <a:off x="899075" y="2280750"/>
            <a:ext cx="0" cy="320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27" name="Shape 127"/>
          <p:cNvCxnSpPr/>
          <p:nvPr/>
        </p:nvCxnSpPr>
        <p:spPr>
          <a:xfrm>
            <a:off x="1591225" y="2270413"/>
            <a:ext cx="0" cy="220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8" name="Shape 128"/>
          <p:cNvSpPr txBox="1"/>
          <p:nvPr/>
        </p:nvSpPr>
        <p:spPr>
          <a:xfrm>
            <a:off x="676824" y="5551000"/>
            <a:ext cx="5286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52D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280074" y="4662000"/>
            <a:ext cx="7207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52D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directory you are currently in. ~ means home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left side$</a:t>
            </a:r>
          </a:p>
        </p:txBody>
      </p:sp>
      <p:pic>
        <p:nvPicPr>
          <p:cNvPr id="136" name="Shape 136" descr="Screen Shot 2016-06-21 at 3.52.57 P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66522" b="-166565"/>
          <a:stretch/>
        </p:blipFill>
        <p:spPr>
          <a:xfrm>
            <a:off x="311700" y="1383065"/>
            <a:ext cx="2444700" cy="128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>
            <a:off x="899075" y="2127250"/>
            <a:ext cx="0" cy="320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8" name="Shape 138"/>
          <p:cNvCxnSpPr/>
          <p:nvPr/>
        </p:nvCxnSpPr>
        <p:spPr>
          <a:xfrm>
            <a:off x="1591225" y="2116913"/>
            <a:ext cx="0" cy="220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9" name="Shape 139"/>
          <p:cNvCxnSpPr/>
          <p:nvPr/>
        </p:nvCxnSpPr>
        <p:spPr>
          <a:xfrm>
            <a:off x="2257975" y="2127250"/>
            <a:ext cx="0" cy="1413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40" name="Shape 140"/>
          <p:cNvSpPr txBox="1"/>
          <p:nvPr/>
        </p:nvSpPr>
        <p:spPr>
          <a:xfrm>
            <a:off x="676824" y="5397500"/>
            <a:ext cx="5286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52D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Machine/box/computer/server name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280074" y="4508500"/>
            <a:ext cx="7207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52D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Which directory you are currently in. ~ means home 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899200" y="3556000"/>
            <a:ext cx="2222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52D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signed in 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Pop Quiz</a:t>
            </a:r>
          </a:p>
        </p:txBody>
      </p:sp>
      <p:pic>
        <p:nvPicPr>
          <p:cNvPr id="149" name="Shape 149" descr="Screen Shot 2016-06-21 at 4.02.16 PM.pn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 t="-212054" b="-212054"/>
          <a:stretch/>
        </p:blipFill>
        <p:spPr>
          <a:xfrm>
            <a:off x="393448" y="2450696"/>
            <a:ext cx="8407800" cy="44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$  the right side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688225"/>
            <a:ext cx="19554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cd </a:t>
            </a:r>
            <a:r>
              <a:rPr lang="en-US" b="1" i="1"/>
              <a:t>dir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mkdir </a:t>
            </a:r>
            <a:r>
              <a:rPr lang="en-US" b="1" i="1"/>
              <a:t>dir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pwd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vi </a:t>
            </a:r>
            <a:r>
              <a:rPr lang="en-US" b="1" i="1"/>
              <a:t>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b="1" i="1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rm </a:t>
            </a:r>
            <a:r>
              <a:rPr lang="en-US" b="1" i="1"/>
              <a:t>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cat </a:t>
            </a:r>
            <a:r>
              <a:rPr lang="en-US" b="1" i="1"/>
              <a:t>file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/>
              <a:t>man </a:t>
            </a:r>
            <a:r>
              <a:rPr lang="en-US" b="1" i="1"/>
              <a:t>command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2591100" y="1688225"/>
            <a:ext cx="62412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change directory: go into this folder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list: display everything in this folder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make directory: create a folder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print working directory: Which folder am I in?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Create </a:t>
            </a:r>
            <a:r>
              <a:rPr lang="en-US" i="1"/>
              <a:t>file</a:t>
            </a:r>
            <a:r>
              <a:rPr lang="en-US"/>
              <a:t> if it does not exist or edit </a:t>
            </a:r>
            <a:r>
              <a:rPr lang="en-US" i="1"/>
              <a:t>file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use i to start editing the file and :wq to save and quit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remove: deletes </a:t>
            </a:r>
            <a:r>
              <a:rPr lang="en-US" i="1"/>
              <a:t>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concatenate: print out the content of the file onto the terminal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manual: tell me about this command and how to use it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use q to exit after using man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Pop Quiz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cp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mv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Hint: You might want to try to use man </a:t>
            </a:r>
            <a:r>
              <a:rPr lang="en-US" i="1"/>
              <a:t>command </a:t>
            </a:r>
            <a:r>
              <a:rPr lang="en-US"/>
              <a:t>to know more about these.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Macintosh PowerPoint</Application>
  <PresentationFormat>On-screen Show (4:3)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PT Sans Narrow</vt:lpstr>
      <vt:lpstr>Source Sans Pro</vt:lpstr>
      <vt:lpstr>Open Sans</vt:lpstr>
      <vt:lpstr>tropic</vt:lpstr>
      <vt:lpstr>The Terminal</vt:lpstr>
      <vt:lpstr>UNIX</vt:lpstr>
      <vt:lpstr>UNIX commands on Macs</vt:lpstr>
      <vt:lpstr>The left side$</vt:lpstr>
      <vt:lpstr>The left side$</vt:lpstr>
      <vt:lpstr>The left side$</vt:lpstr>
      <vt:lpstr>Pop Quiz</vt:lpstr>
      <vt:lpstr>$  the right side</vt:lpstr>
      <vt:lpstr>Pop Quiz</vt:lpstr>
      <vt:lpstr>Getting around</vt:lpstr>
      <vt:lpstr>That’s it for the Terminal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Terminal</dc:title>
  <cp:lastModifiedBy>Tiffany Saelinh</cp:lastModifiedBy>
  <cp:revision>1</cp:revision>
  <dcterms:modified xsi:type="dcterms:W3CDTF">2017-04-10T20:09:33Z</dcterms:modified>
</cp:coreProperties>
</file>