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-96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562608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 sz="1100" b="0" i="0" u="none" strike="noStrike" cap="none"/>
              <a:t>Kinda like a stash so you don’t have to hit the server all the time. Cookies can save preferences, last signed in time, etc. </a:t>
            </a:r>
          </a:p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 sz="1100" b="0" i="0" u="none" strike="noStrike" cap="none"/>
              <a:t>Cookies are generally created by the backend.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100" b="0" i="0" u="none" strike="noStrike" cap="none"/>
              <a:t>For example:</a:t>
            </a:r>
          </a:p>
          <a:p>
            <a:pPr marL="457200" marR="0" lvl="0" indent="-228600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100" b="0" i="0" u="none" strike="noStrike" cap="none"/>
              <a:t>Caching resources is like taking a picture of Half Dome and showing that to people. Half Dome will rarely change, so you don’t need to go all the way to Yosemite and take a new picture anytime soon. Saves a trip.</a:t>
            </a:r>
          </a:p>
          <a:p>
            <a:pPr marL="457200" marR="0" lvl="0" indent="-228600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100" b="0" i="0" u="none" strike="noStrike" cap="none"/>
              <a:t>Caching computational results is like you can’t avoid going to Yosemite again, but luckily last time you were there already set up a fully stocked campsite so you don’t have to spend time and effort setting everything up again. Saves work.</a:t>
            </a:r>
          </a:p>
          <a:p>
            <a:pPr marL="457200" marR="0" lvl="0" indent="-228600" algn="l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1100" b="0" i="0" u="none" strike="noStrike" cap="none"/>
              <a:t>The developers decide how long something should be cached for. Sometimes the cached data will be invalid or incorrect!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/>
              <a:t>This is what we’ve been learning so far!</a:t>
            </a:r>
          </a:p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/>
              <a:t>This is what the frontend *is*, but what does it *do*? (next slide)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/>
              <a:t>This is what is usually taught in CS classes in high school (and in college).</a:t>
            </a:r>
          </a:p>
          <a:p>
            <a:pPr lvl="0" rtl="0">
              <a:spcBef>
                <a:spcPts val="0"/>
              </a:spcBef>
              <a:buSzPct val="25000"/>
              <a:buFont typeface="Arial"/>
              <a:buNone/>
            </a:pPr>
            <a:r>
              <a:rPr lang="en"/>
              <a:t>This is what the backend *is*, but what does it *do*? (next slide)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100" b="0" i="0" u="none" strike="noStrike" cap="none"/>
              <a:t>HTTP requests: GET, PUT, POST, DELETE (but there are others)</a:t>
            </a:r>
          </a:p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 sz="1100" b="0" i="0" u="none" strike="noStrike" cap="none"/>
              <a:t>A protocol for a web browser and web server to send requests back and forth (just because it’s called a “request” doesn’t necessarily mean it’s requesting something!)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6"/>
            <a:ext cx="562199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1575033" y="3158250"/>
            <a:ext cx="562199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Shape 12"/>
          <p:cNvGrpSpPr/>
          <p:nvPr/>
        </p:nvGrpSpPr>
        <p:grpSpPr>
          <a:xfrm>
            <a:off x="1004143" y="1022025"/>
            <a:ext cx="7136667" cy="152400"/>
            <a:chOff x="1346427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7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7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0" y="3969100"/>
            <a:ext cx="7136667" cy="152400"/>
            <a:chOff x="1346434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4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4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5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5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5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5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5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5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5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5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499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599" cy="153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T Sans Narrow"/>
              <a:buNone/>
              <a:defRPr sz="13000" b="1" i="0" u="none" strike="noStrike" cap="non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sz="13000" b="1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sz="13000" b="1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sz="13000" b="1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sz="13000" b="1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sz="13000" b="1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sz="13000" b="1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sz="13000" b="1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sz="13000" b="1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599" cy="10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8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8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sz="2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2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2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2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2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2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2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2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2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599" cy="40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T Sans Narrow"/>
              <a:buNone/>
              <a:defRPr sz="5400" b="0" i="0" u="none" strike="noStrike" cap="non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sz="5400" b="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sz="5400" b="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sz="5400" b="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sz="5400" b="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sz="5400" b="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sz="5400" b="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sz="5400" b="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sz="5400" b="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199" cy="167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sz="42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4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4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4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4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4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4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4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4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199" cy="123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T Sans Narrow"/>
              <a:buNone/>
              <a:defRPr sz="2400" b="0" i="0" u="none" strike="noStrike" cap="non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 b="0" i="0" u="none" strike="noStrike" cap="non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Software architecture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Frontend vs. Backend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So how does an app do all of that?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endParaRPr sz="3600" b="1" i="0" u="none" strike="noStrike" cap="non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57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800" b="1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After you’ve created an account and signed in, whenever you visit Facebook again, it knows who you are unless you sign </a:t>
            </a:r>
            <a:r>
              <a:rPr lang="en" sz="1800" b="1" i="0" u="none" strike="noStrike" cap="none" dirty="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out.</a:t>
            </a:r>
            <a:endParaRPr lang="en-US" sz="1800" b="1" i="0" u="none" strike="noStrike" cap="none" dirty="0" smtClean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endParaRPr lang="en" sz="1800" b="1" i="0" u="none" strike="noStrike" cap="none" dirty="0" smtClean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42900" algn="l" rtl="0">
              <a:lnSpc>
                <a:spcPct val="100000"/>
              </a:lnSpc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Facebook knows who you are because it created a </a:t>
            </a:r>
            <a:r>
              <a:rPr lang="en" sz="180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cookie</a:t>
            </a: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when you signed in. A </a:t>
            </a:r>
            <a:r>
              <a:rPr lang="en" sz="1800" b="1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cookie</a:t>
            </a: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is a small snippet of data that is stored in your browser. Only the site that created a cookie can access </a:t>
            </a:r>
            <a:r>
              <a:rPr lang="en" sz="1800" b="0" i="0" u="none" strike="noStrike" cap="none" dirty="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it.</a:t>
            </a:r>
            <a:endParaRPr lang="en-US" dirty="0"/>
          </a:p>
          <a:p>
            <a:pPr marL="457200" marR="0" lvl="0" indent="-342900" algn="l" rtl="0">
              <a:lnSpc>
                <a:spcPct val="100000"/>
              </a:lnSpc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800" b="0" i="0" u="none" strike="noStrike" cap="none" dirty="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When </a:t>
            </a: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you visit Facebook again, it sees that your browser has a cookie that it created, and from that cookie Facebook knows who you </a:t>
            </a:r>
            <a:r>
              <a:rPr lang="en" sz="1800" b="0" i="0" u="none" strike="noStrike" cap="none" dirty="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are.</a:t>
            </a:r>
            <a:endParaRPr lang="en-US" sz="1800" b="0" i="0" u="none" strike="noStrike" cap="none" dirty="0" smtClean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2" indent="-342900">
              <a:lnSpc>
                <a:spcPct val="100000"/>
              </a:lnSpc>
              <a:spcAft>
                <a:spcPts val="0"/>
              </a:spcAft>
              <a:buSzPct val="100000"/>
              <a:buFont typeface="Open Sans"/>
              <a:buChar char="●"/>
            </a:pPr>
            <a:r>
              <a:rPr lang="en" dirty="0" smtClean="0"/>
              <a:t>This </a:t>
            </a:r>
            <a:r>
              <a:rPr lang="en" dirty="0"/>
              <a:t>explains why you have to sign in again if you visited Facebook using a different browser on the same </a:t>
            </a:r>
            <a:r>
              <a:rPr lang="en" dirty="0" smtClean="0"/>
              <a:t>computer.</a:t>
            </a:r>
            <a:endParaRPr lang="en-US" dirty="0" smtClean="0"/>
          </a:p>
          <a:p>
            <a:pPr marL="457200" indent="-342900">
              <a:lnSpc>
                <a:spcPct val="100000"/>
              </a:lnSpc>
              <a:spcAft>
                <a:spcPts val="0"/>
              </a:spcAft>
              <a:buSzPct val="100000"/>
              <a:buFont typeface="Open Sans"/>
              <a:buChar char="●"/>
            </a:pPr>
            <a:r>
              <a:rPr lang="en" b="0" i="0" u="none" strike="noStrike" cap="none" dirty="0" smtClean="0">
                <a:solidFill>
                  <a:schemeClr val="dk2"/>
                </a:solidFill>
                <a:sym typeface="Open Sans"/>
              </a:rPr>
              <a:t>Both </a:t>
            </a:r>
            <a:r>
              <a:rPr lang="en" b="0" i="0" u="none" strike="noStrike" cap="none" dirty="0">
                <a:solidFill>
                  <a:schemeClr val="dk2"/>
                </a:solidFill>
                <a:sym typeface="Open Sans"/>
              </a:rPr>
              <a:t>the server-side and </a:t>
            </a:r>
            <a:r>
              <a:rPr lang="en" dirty="0"/>
              <a:t>client-side</a:t>
            </a:r>
            <a:r>
              <a:rPr lang="en" b="0" i="0" u="none" strike="noStrike" cap="none" dirty="0">
                <a:solidFill>
                  <a:schemeClr val="dk2"/>
                </a:solidFill>
                <a:sym typeface="Open Sans"/>
              </a:rPr>
              <a:t> code can manipulate the </a:t>
            </a:r>
            <a:r>
              <a:rPr lang="en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cookie data.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So how does an app do all of that?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endParaRPr sz="3600" b="1" i="0" u="none" strike="noStrike" cap="non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endParaRPr sz="3600" b="1" i="0" u="none" strike="noStrike" cap="non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On the Facebook homepage, </a:t>
            </a:r>
            <a:r>
              <a:rPr lang="en" b="1"/>
              <a:t>the</a:t>
            </a:r>
            <a:r>
              <a:rPr lang="en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feed scrolls infinitely.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When you hit the homepage, Facebook loads a bunch of stuff -- HTML, CSS, JS, images, and maybe even videos. 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Javascript code will then issue an HTTP GET request to fetch the newest stories from your friends (among other things) from the backend.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"/>
              <a:t>The backend calculates which stories to send back, and then sends it back in some pre-agreed upon format (and most likely in JSON).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/>
              <a:t>T</a:t>
            </a:r>
            <a:r>
              <a:rPr lang="en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he Javascript code </a:t>
            </a:r>
            <a:r>
              <a:rPr lang="en"/>
              <a:t>then</a:t>
            </a:r>
            <a:r>
              <a:rPr lang="en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continuously </a:t>
            </a:r>
            <a:r>
              <a:rPr lang="en"/>
              <a:t>polls</a:t>
            </a:r>
            <a:r>
              <a:rPr lang="en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the Facebook server for new stories, and </a:t>
            </a:r>
            <a:r>
              <a:rPr lang="en"/>
              <a:t>updates the</a:t>
            </a:r>
            <a:r>
              <a:rPr lang="en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feed. If it detects that you</a:t>
            </a:r>
            <a:r>
              <a:rPr lang="en"/>
              <a:t>’re nearing the bottom of the page, it fetches more stories and displays them, making it infinite.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8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On the Facebook homepage, you can search or post.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When you type something into the search box and click search or you post something, </a:t>
            </a:r>
            <a:r>
              <a:rPr lang="en"/>
              <a:t>the client-side code</a:t>
            </a: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will translate your input into an HTTP POST request.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/>
              <a:t>The server-side code</a:t>
            </a: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reads that POST request and either executes the search and responds with results, or it creates a record of what you posted, which then allows for your friends to see your post in their newsfeed.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So how does an app do all of that?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387900" y="13425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8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You will visit the homepage frequently -- it needs to be able to load </a:t>
            </a:r>
            <a:r>
              <a:rPr lang="en" sz="1800" b="1" i="1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fast</a:t>
            </a:r>
            <a:r>
              <a:rPr lang="en" sz="18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!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One of the ways that Facebook can load up the page quickly is by caching as many things as possible.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Caching means that certain resources or computational results are saved so that they don’t have to be fetched </a:t>
            </a:r>
            <a:r>
              <a:rPr lang="en"/>
              <a:t>or calculated </a:t>
            </a: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again.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browser can cache static resources such as CSS, JS, HTML, and images.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server can cache computational results such as your newsfeed.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So how does an app do all of that?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/>
              <a:t>That’s it for frontend/backend!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1973700" y="2575100"/>
            <a:ext cx="5196600" cy="295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What is frontend and backend?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Everyone’s definition is a little different, and in different scenarios it can mean different </a:t>
            </a:r>
            <a:r>
              <a:rPr lang="en" b="0" i="0" u="none" strike="noStrike" cap="none" dirty="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things</a:t>
            </a:r>
            <a:endParaRPr lang="en-US" b="0" i="0" u="none" strike="noStrike" cap="none" dirty="0" smtClean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dirty="0" smtClean="0"/>
              <a:t>For </a:t>
            </a:r>
            <a:r>
              <a:rPr lang="en" dirty="0"/>
              <a:t>application development</a:t>
            </a:r>
            <a:r>
              <a:rPr lang="en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frontend is the code that runs client-side (locally on </a:t>
            </a:r>
            <a:r>
              <a:rPr lang="en" dirty="0"/>
              <a:t>a user’s</a:t>
            </a:r>
            <a:r>
              <a:rPr lang="en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browser) and backend is the code that runs server-side (remotely on a </a:t>
            </a:r>
            <a:r>
              <a:rPr lang="en" b="0" i="0" u="none" strike="noStrike" cap="none" dirty="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server)</a:t>
            </a:r>
            <a:endParaRPr lang="en-US" b="0" i="0" u="none" strike="noStrike" cap="none" dirty="0" smtClean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dirty="0" smtClean="0"/>
              <a:t>This </a:t>
            </a:r>
            <a:r>
              <a:rPr lang="en" dirty="0"/>
              <a:t>means that each person accessing a web app essentially has their own copy of client-side code, while they all share the same server-side code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Frontend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endParaRPr sz="3600" b="1" i="0" u="none" strike="noStrike" cap="non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Usually boils down to HTML, CSS, and </a:t>
            </a:r>
            <a:r>
              <a:rPr lang="en" sz="1800" b="0" i="0" u="none" strike="noStrike" cap="none" dirty="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Java</a:t>
            </a:r>
            <a:r>
              <a:rPr lang="en" dirty="0" smtClean="0"/>
              <a:t>S</a:t>
            </a:r>
            <a:r>
              <a:rPr lang="en" sz="1800" b="0" i="0" u="none" strike="noStrike" cap="none" dirty="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cript</a:t>
            </a:r>
            <a:endParaRPr lang="en-US" sz="1800" b="0" i="0" u="none" strike="noStrike" cap="none" dirty="0" smtClean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800" b="0" i="0" u="none" strike="noStrike" cap="none" dirty="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There </a:t>
            </a: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are many templating systems built on top of HTML, so that you can specify placeholders in </a:t>
            </a:r>
            <a:r>
              <a:rPr lang="en" dirty="0"/>
              <a:t>a </a:t>
            </a: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page for data that will be determined later. Example: Hi {name</a:t>
            </a:r>
            <a:r>
              <a:rPr lang="en" sz="1800" b="0" i="0" u="none" strike="noStrike" cap="none" dirty="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}!</a:t>
            </a:r>
            <a:endParaRPr lang="en-US" sz="1800" b="0" i="0" u="none" strike="noStrike" cap="none" dirty="0" smtClean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800" b="0" i="0" u="none" strike="noStrike" cap="none" dirty="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There </a:t>
            </a: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are many extensions and frameworks for CSS to make it more efficient to </a:t>
            </a:r>
            <a:r>
              <a:rPr lang="en" sz="1800" b="0" i="0" u="none" strike="noStrike" cap="none" dirty="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write.</a:t>
            </a:r>
            <a:endParaRPr lang="en-US" sz="1800" b="0" i="0" u="none" strike="noStrike" cap="none" dirty="0" smtClean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800" b="0" i="0" u="none" strike="noStrike" cap="none" dirty="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There </a:t>
            </a: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are many, </a:t>
            </a:r>
            <a:r>
              <a:rPr lang="en" sz="1800" b="0" i="1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many</a:t>
            </a: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Java</a:t>
            </a:r>
            <a:r>
              <a:rPr lang="en" dirty="0"/>
              <a:t>S</a:t>
            </a: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cript frameworks and libraries that speed up your frontend development. There are ways to help you organize your Java</a:t>
            </a:r>
            <a:r>
              <a:rPr lang="en" dirty="0"/>
              <a:t>S</a:t>
            </a: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cript code! And you don’t have to implement everything from scratch!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Frontend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Defines the UI/UX. What does the site look like? What’s the most intuitive experience for navigating around the site? How does IE react to this CSS setting vs Firefox vs </a:t>
            </a:r>
            <a:r>
              <a:rPr lang="en" sz="1800" b="0" i="0" u="none" strike="noStrike" cap="none" dirty="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Chrome?</a:t>
            </a:r>
            <a:endParaRPr lang="en-US" sz="1800" b="0" i="0" u="none" strike="noStrike" cap="none" dirty="0" smtClean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800" b="0" i="0" u="none" strike="noStrike" cap="none" dirty="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Takes </a:t>
            </a: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user input and sends it to the </a:t>
            </a:r>
            <a:r>
              <a:rPr lang="en" sz="1800" b="0" i="0" u="none" strike="noStrike" cap="none" dirty="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server</a:t>
            </a:r>
            <a:endParaRPr lang="en-US" sz="1800" b="0" i="0" u="none" strike="noStrike" cap="none" dirty="0" smtClean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800" b="0" i="0" u="none" strike="noStrike" cap="none" dirty="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Renders </a:t>
            </a: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data it gets back from the </a:t>
            </a:r>
            <a:r>
              <a:rPr lang="en" sz="1800" b="0" i="0" u="none" strike="noStrike" cap="none" dirty="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server</a:t>
            </a:r>
            <a:endParaRPr lang="en-US" sz="1800" b="0" i="0" u="none" strike="noStrike" cap="none" dirty="0" smtClean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800" b="0" i="0" u="none" strike="noStrike" cap="none" dirty="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Possibly </a:t>
            </a: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interacting with multiple servers, so it’s making multiple requests in </a:t>
            </a:r>
            <a:r>
              <a:rPr lang="en" sz="1800" b="0" i="0" u="none" strike="noStrike" cap="none" dirty="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parallel</a:t>
            </a:r>
            <a:endParaRPr lang="en-US" sz="1800" b="0" i="0" u="none" strike="noStrike" cap="none" dirty="0" smtClean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42900">
              <a:spcAft>
                <a:spcPts val="0"/>
              </a:spcAft>
              <a:buSzPct val="100000"/>
              <a:buFont typeface="Open Sans"/>
              <a:buChar char="●"/>
            </a:pPr>
            <a:r>
              <a:rPr lang="en" b="0" i="0" u="none" strike="noStrike" cap="none" dirty="0" smtClean="0">
                <a:solidFill>
                  <a:schemeClr val="dk2"/>
                </a:solidFill>
                <a:sym typeface="Open Sans"/>
              </a:rPr>
              <a:t>Ever </a:t>
            </a:r>
            <a:r>
              <a:rPr lang="en" b="0" i="0" u="none" strike="noStrike" cap="none" dirty="0">
                <a:solidFill>
                  <a:schemeClr val="dk2"/>
                </a:solidFill>
                <a:sym typeface="Open Sans"/>
              </a:rPr>
              <a:t>loaded a page and different parts of the page loaded at different times? That’s because the Java</a:t>
            </a:r>
            <a:r>
              <a:rPr lang="en" dirty="0"/>
              <a:t>S</a:t>
            </a:r>
            <a:r>
              <a:rPr lang="en" b="0" i="0" u="none" strike="noStrike" cap="none" dirty="0">
                <a:solidFill>
                  <a:schemeClr val="dk2"/>
                </a:solidFill>
                <a:sym typeface="Open Sans"/>
              </a:rPr>
              <a:t>cript is sending out a bunch of requests asynchronously, meaning it sends out a request and moves on to sending the next request before waiting for the first request to finish.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Backend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Usually boils down to a server-side programming language like Java or Python, and a datastore like </a:t>
            </a:r>
            <a:r>
              <a:rPr lang="en" sz="1800" b="0" i="0" u="none" strike="noStrike" cap="none" dirty="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MySQL.</a:t>
            </a:r>
            <a:endParaRPr lang="en-US" sz="1800" b="0" i="0" u="none" strike="noStrike" cap="none" dirty="0" smtClean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42900">
              <a:lnSpc>
                <a:spcPct val="100000"/>
              </a:lnSpc>
              <a:spcAft>
                <a:spcPts val="1000"/>
              </a:spcAft>
              <a:buSzPct val="100000"/>
              <a:buFont typeface="Open Sans"/>
              <a:buChar char="●"/>
            </a:pPr>
            <a:r>
              <a:rPr lang="en" b="0" i="0" u="none" strike="noStrike" cap="none" dirty="0" smtClean="0">
                <a:solidFill>
                  <a:schemeClr val="dk2"/>
                </a:solidFill>
                <a:sym typeface="Open Sans"/>
              </a:rPr>
              <a:t>But </a:t>
            </a:r>
            <a:r>
              <a:rPr lang="en" b="0" i="0" u="none" strike="noStrike" cap="none" dirty="0">
                <a:solidFill>
                  <a:schemeClr val="dk2"/>
                </a:solidFill>
                <a:sym typeface="Open Sans"/>
              </a:rPr>
              <a:t>with Node.js, there can even be </a:t>
            </a:r>
            <a:r>
              <a:rPr lang="en" b="0" i="0" u="none" strike="noStrike" cap="none" dirty="0" smtClean="0">
                <a:solidFill>
                  <a:schemeClr val="dk2"/>
                </a:solidFill>
                <a:sym typeface="Open Sans"/>
              </a:rPr>
              <a:t>Java</a:t>
            </a:r>
            <a:r>
              <a:rPr lang="en-US" dirty="0"/>
              <a:t>S</a:t>
            </a:r>
            <a:r>
              <a:rPr lang="en" b="0" i="0" u="none" strike="noStrike" cap="none" dirty="0" smtClean="0">
                <a:solidFill>
                  <a:schemeClr val="dk2"/>
                </a:solidFill>
                <a:sym typeface="Open Sans"/>
              </a:rPr>
              <a:t>cript </a:t>
            </a:r>
            <a:r>
              <a:rPr lang="en" b="0" i="0" u="none" strike="noStrike" cap="none" dirty="0">
                <a:solidFill>
                  <a:schemeClr val="dk2"/>
                </a:solidFill>
                <a:sym typeface="Open Sans"/>
              </a:rPr>
              <a:t>that runs </a:t>
            </a:r>
            <a:r>
              <a:rPr lang="en" b="0" i="0" u="none" strike="noStrike" cap="none" dirty="0" smtClean="0">
                <a:solidFill>
                  <a:schemeClr val="dk2"/>
                </a:solidFill>
                <a:sym typeface="Open Sans"/>
              </a:rPr>
              <a:t>server-side!</a:t>
            </a:r>
            <a:endParaRPr lang="en-US" dirty="0"/>
          </a:p>
          <a:p>
            <a:pPr marL="457200" indent="-342900">
              <a:lnSpc>
                <a:spcPct val="100000"/>
              </a:lnSpc>
              <a:spcAft>
                <a:spcPts val="1000"/>
              </a:spcAft>
              <a:buSzPct val="100000"/>
              <a:buFont typeface="Open Sans"/>
              <a:buChar char="●"/>
            </a:pPr>
            <a:r>
              <a:rPr lang="en" b="0" i="0" u="none" strike="noStrike" cap="none" dirty="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There </a:t>
            </a:r>
            <a:r>
              <a:rPr lang="en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are tons of frameworks for Java and Python to help you organize your code and speed up </a:t>
            </a:r>
            <a:r>
              <a:rPr lang="en" b="0" i="0" u="none" strike="noStrike" cap="none" dirty="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development.</a:t>
            </a:r>
            <a:endParaRPr lang="en-US" b="0" i="0" u="none" strike="noStrike" cap="none" dirty="0" smtClean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indent="-342900">
              <a:lnSpc>
                <a:spcPct val="100000"/>
              </a:lnSpc>
              <a:spcAft>
                <a:spcPts val="1000"/>
              </a:spcAft>
              <a:buSzPct val="100000"/>
              <a:buFont typeface="Open Sans"/>
              <a:buChar char="●"/>
            </a:pPr>
            <a:r>
              <a:rPr lang="en" sz="1800" b="0" i="0" u="none" strike="noStrike" cap="none" dirty="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There </a:t>
            </a: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are many different types of datastores, but MySQL is a popular one. MySQL is actually a server in itself! You can interact with it directly using a language called SQL, but often app frameworks will provide a more developer-friendly way to interact with it.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Backend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Interacts with the database to create/read/update/delete (CRUD) </a:t>
            </a:r>
            <a:r>
              <a:rPr lang="en" sz="1800" b="0" i="0" u="none" strike="noStrike" cap="none" dirty="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data</a:t>
            </a:r>
            <a:endParaRPr lang="en-US" sz="1800" b="0" i="0" u="none" strike="noStrike" cap="none" dirty="0" smtClean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800" b="0" i="0" u="none" strike="noStrike" cap="none" dirty="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Possibly </a:t>
            </a: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manipulates the data in some way before returning it to the client (i.e., formatting it so that the frontend code can parse </a:t>
            </a:r>
            <a:r>
              <a:rPr lang="en" sz="1800" b="0" i="0" u="none" strike="noStrike" cap="none" dirty="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it)</a:t>
            </a:r>
            <a:endParaRPr lang="en-US" sz="1800" b="0" i="0" u="none" strike="noStrike" cap="none" dirty="0" smtClean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800" b="0" i="0" u="none" strike="noStrike" cap="none" dirty="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Maybe </a:t>
            </a: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talks to other apps/services (example: when you go to an app that allows you to sign in via Facebook, that app’s backend code has to talk to Facebook’s backend code to </a:t>
            </a:r>
            <a:r>
              <a:rPr lang="en" dirty="0"/>
              <a:t>make that happen</a:t>
            </a: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Extremely simplified summary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har char="●"/>
            </a:pPr>
            <a:r>
              <a:rPr lang="en" dirty="0"/>
              <a:t>Frontend: displays </a:t>
            </a:r>
            <a:r>
              <a:rPr lang="en" dirty="0" smtClean="0"/>
              <a:t>data</a:t>
            </a:r>
            <a:endParaRPr lang="en-US" dirty="0" smtClean="0"/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har char="●"/>
            </a:pPr>
            <a:r>
              <a:rPr lang="en" sz="1800" b="0" i="0" u="none" strike="noStrike" cap="none" dirty="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Backend</a:t>
            </a: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: shuttles data around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Let’s see an example...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We’ll use Facebook as an example of what an app generally does: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AutoNum type="arabicPeriod"/>
            </a:pP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You have to create a Facebook account to begin using it.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AutoNum type="arabicPeriod"/>
            </a:pP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After you’ve created an account and signed in, whenever you visit Facebook again, it knows who you are unless you sign out.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AutoNum type="arabicPeriod"/>
            </a:pP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On the Facebook homepage, </a:t>
            </a:r>
            <a:r>
              <a:rPr lang="en"/>
              <a:t>the</a:t>
            </a: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feed scrolls infinitely.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AutoNum type="arabicPeriod"/>
            </a:pP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On the Facebook homepage, you can search or post.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AutoNum type="arabicPeriod"/>
            </a:pP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You will visit the homepage frequently -- it needs to be able to load </a:t>
            </a:r>
            <a:r>
              <a:rPr lang="en" sz="1800" b="0" i="1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fast</a:t>
            </a: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So how does an app do all of that?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800" b="1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You have to create a Facebook account to begin using it.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You fill out a form with your first name, last name, email, etc. in order to create an </a:t>
            </a:r>
            <a:r>
              <a:rPr lang="en" sz="1800" b="0" i="0" u="none" strike="noStrike" cap="none" dirty="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account.</a:t>
            </a:r>
            <a:endParaRPr lang="en-US" dirty="0"/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800" b="0" i="0" u="none" strike="noStrike" cap="none" dirty="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When </a:t>
            </a: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you click the submit button, your form data is collected and validated by Javascript, and then sent back to Facebook’s server via an HTTP POST </a:t>
            </a:r>
            <a:r>
              <a:rPr lang="en" sz="1800" b="0" i="0" u="none" strike="noStrike" cap="none" dirty="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request.</a:t>
            </a:r>
            <a:endParaRPr lang="en-US" dirty="0"/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800" b="0" i="0" u="none" strike="noStrike" cap="none" dirty="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server runs additional validation on that data, and then stores that data in a database so that Facebook can keep track of its newest user --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1428</Words>
  <Application>Microsoft Macintosh PowerPoint</Application>
  <PresentationFormat>On-screen Show (16:9)</PresentationFormat>
  <Paragraphs>78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PT Sans Narrow</vt:lpstr>
      <vt:lpstr>Open Sans</vt:lpstr>
      <vt:lpstr>tropic</vt:lpstr>
      <vt:lpstr>Software architecture</vt:lpstr>
      <vt:lpstr>What is frontend and backend?</vt:lpstr>
      <vt:lpstr>Frontend </vt:lpstr>
      <vt:lpstr>Frontend</vt:lpstr>
      <vt:lpstr>Backend</vt:lpstr>
      <vt:lpstr>Backend</vt:lpstr>
      <vt:lpstr>Extremely simplified summary</vt:lpstr>
      <vt:lpstr>Let’s see an example...</vt:lpstr>
      <vt:lpstr>So how does an app do all of that?</vt:lpstr>
      <vt:lpstr>So how does an app do all of that? </vt:lpstr>
      <vt:lpstr>So how does an app do all of that?  </vt:lpstr>
      <vt:lpstr>So how does an app do all of that?</vt:lpstr>
      <vt:lpstr>So how does an app do all of that?</vt:lpstr>
      <vt:lpstr>That’s it for frontend/backend!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architecture</dc:title>
  <cp:lastModifiedBy>Nicole Ng</cp:lastModifiedBy>
  <cp:revision>11</cp:revision>
  <dcterms:modified xsi:type="dcterms:W3CDTF">2017-03-20T21:18:21Z</dcterms:modified>
</cp:coreProperties>
</file>