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marR="0" rtl="0" algn="l">
              <a:spcBef>
                <a:spcPts val="0"/>
              </a:spcBef>
              <a:buNone/>
            </a:pPr>
            <a:r>
              <a:rPr lang="en"/>
              <a:t>This is what a Review Board request looks like. </a:t>
            </a:r>
          </a:p>
          <a:p>
            <a:pPr indent="-228600" lvl="0" marL="457200" marR="0" rtl="0" algn="l">
              <a:spcBef>
                <a:spcPts val="0"/>
              </a:spcBef>
              <a:buChar char="●"/>
            </a:pPr>
            <a:r>
              <a:rPr lang="en"/>
              <a:t>You see the code changes organized by file, and you see two panes, a left and right pane. </a:t>
            </a:r>
          </a:p>
          <a:p>
            <a:pPr indent="-228600" lvl="0" marL="457200" marR="0" rtl="0" algn="l">
              <a:spcBef>
                <a:spcPts val="0"/>
              </a:spcBef>
              <a:buChar char="●"/>
            </a:pPr>
            <a:r>
              <a:rPr lang="en"/>
              <a:t>The left pane shows what the code was like previously. The right pane shows what the code was changed to as part of this RB request. </a:t>
            </a:r>
          </a:p>
          <a:p>
            <a:pPr indent="-228600" lvl="0" marL="457200" marR="0" rtl="0" algn="l">
              <a:spcBef>
                <a:spcPts val="0"/>
              </a:spcBef>
              <a:buChar char="●"/>
            </a:pPr>
            <a:r>
              <a:rPr lang="en"/>
              <a:t>Color coding is also used to signify the type of change done. Green means new code was added; yellow means line of code was modified; red means code was deleted. </a:t>
            </a:r>
          </a:p>
          <a:p>
            <a:pPr indent="-228600" lvl="0" marL="457200" marR="0" rtl="0" algn="l">
              <a:spcBef>
                <a:spcPts val="0"/>
              </a:spcBef>
              <a:buChar char="●"/>
            </a:pPr>
            <a:r>
              <a:rPr lang="en"/>
              <a:t>You can click on the line numbers to leave a comment for that line, or select multiple lines to leave a comment for a particular chunk of 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98450" lvl="0" marL="457200" marR="0" rtl="0" algn="l">
              <a:spcBef>
                <a:spcPts val="0"/>
              </a:spcBef>
              <a:spcAft>
                <a:spcPts val="0"/>
              </a:spcAft>
              <a:buSzPct val="100000"/>
              <a:buChar char="●"/>
            </a:pPr>
            <a:r>
              <a:rPr b="0" i="0" lang="en" sz="1100" u="none" cap="none" strike="noStrike"/>
              <a:t>In waterfall, requirements are clear and defined upfront. Minimal back-and-forth between stakeholders (the ones funding and/or asking for the product) and devs.</a:t>
            </a:r>
          </a:p>
          <a:p>
            <a:pPr indent="-298450" lvl="0" marL="457200" marR="0" rtl="0" algn="l">
              <a:spcBef>
                <a:spcPts val="0"/>
              </a:spcBef>
              <a:buSzPct val="100000"/>
              <a:buChar char="●"/>
            </a:pPr>
            <a:r>
              <a:rPr b="0" i="0" lang="en" sz="1100" u="none" cap="none" strike="noStrike"/>
              <a:t>In software development, waterfall doesn’t work very well since there’s no planned intake of user feedback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Don’t bother memorizing these principles, as long as you understand the gist. To be clear, no one actually follows Agile 100% anyway.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98450" lvl="0" marL="457200" marR="0" rtl="0" algn="l">
              <a:spcBef>
                <a:spcPts val="0"/>
              </a:spcBef>
              <a:spcAft>
                <a:spcPts val="0"/>
              </a:spcAft>
              <a:buSzPct val="100000"/>
              <a:buChar char="●"/>
            </a:pPr>
            <a:r>
              <a:rPr b="0" i="0" lang="en" sz="1100" u="none" cap="none" strike="noStrike"/>
              <a:t>Scrum organizes how the different teams (stakeholders and dev) work together</a:t>
            </a:r>
          </a:p>
          <a:p>
            <a:pPr indent="-298450" lvl="0" marL="457200" marR="0" rtl="0" algn="l">
              <a:spcBef>
                <a:spcPts val="0"/>
              </a:spcBef>
              <a:spcAft>
                <a:spcPts val="0"/>
              </a:spcAft>
              <a:buSzPct val="100000"/>
              <a:buChar char="●"/>
            </a:pPr>
            <a:r>
              <a:rPr b="0" i="0" lang="en" sz="1100" u="none" cap="none" strike="noStrike"/>
              <a:t>A user story must be a deliverable, aka success is clearly defined and can be demonstrated; definition of done</a:t>
            </a:r>
          </a:p>
          <a:p>
            <a:pPr indent="-298450" lvl="0" marL="457200" marR="0" rtl="0" algn="l">
              <a:spcBef>
                <a:spcPts val="0"/>
              </a:spcBef>
              <a:buSzPct val="100000"/>
              <a:buChar char="●"/>
            </a:pPr>
            <a:r>
              <a:rPr b="0" i="0" lang="en" sz="1100" u="none" cap="none" strike="noStrike"/>
              <a:t>Example user story: I as a homeowner want a pool so that I can swim when it’s really hot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98450" lvl="0" marL="457200" marR="0" rtl="0" algn="l">
              <a:spcBef>
                <a:spcPts val="0"/>
              </a:spcBef>
              <a:spcAft>
                <a:spcPts val="0"/>
              </a:spcAft>
              <a:buSzPct val="100000"/>
              <a:buChar char="●"/>
            </a:pPr>
            <a:r>
              <a:rPr lang="en"/>
              <a:t>Unit tests are code written to test code. Confusing right? It helps so that you don’t have to manually test everything to make sure you didn’t break anything after writing new code. There a few types of tests, unit tests is the most basic one because it tests the smallest unit of code.</a:t>
            </a:r>
          </a:p>
          <a:p>
            <a:pPr indent="-298450" lvl="0" marL="457200" marR="0" rtl="0" algn="l">
              <a:spcBef>
                <a:spcPts val="0"/>
              </a:spcBef>
              <a:spcAft>
                <a:spcPts val="0"/>
              </a:spcAft>
              <a:buSzPct val="100000"/>
              <a:buChar char="●"/>
            </a:pPr>
            <a:r>
              <a:rPr lang="en"/>
              <a:t>C</a:t>
            </a:r>
            <a:r>
              <a:rPr b="0" i="0" lang="en" sz="1100" u="none" cap="none" strike="noStrike"/>
              <a:t>ode building: code is compiled, dependencies are pulled in, bundled into a deployable unit</a:t>
            </a:r>
          </a:p>
          <a:p>
            <a:pPr indent="-298450" lvl="0" marL="457200" marR="0" rtl="0" algn="l">
              <a:spcBef>
                <a:spcPts val="0"/>
              </a:spcBef>
              <a:spcAft>
                <a:spcPts val="0"/>
              </a:spcAft>
              <a:buSzPct val="100000"/>
              <a:buChar char="●"/>
            </a:pPr>
            <a:r>
              <a:rPr lang="en"/>
              <a:t>S</a:t>
            </a:r>
            <a:r>
              <a:rPr b="0" i="0" lang="en" sz="1100" u="none" cap="none" strike="noStrike"/>
              <a:t>taging and pro</a:t>
            </a:r>
            <a:r>
              <a:rPr lang="en"/>
              <a:t>d are </a:t>
            </a:r>
            <a:r>
              <a:rPr b="0" i="0" lang="en" sz="1100" u="none" cap="none" strike="noStrike"/>
              <a:t>two code environments (local is yet </a:t>
            </a:r>
            <a:r>
              <a:rPr lang="en"/>
              <a:t>another</a:t>
            </a:r>
            <a:r>
              <a:rPr b="0" i="0" lang="en" sz="1100" u="none" cap="none" strike="noStrike"/>
              <a:t> code environment). S</a:t>
            </a:r>
            <a:r>
              <a:rPr lang="en"/>
              <a:t>taging is supposed to be as similar to prod as possible, to allow for testing on a environment that’s not user-specific such as the local dev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This is what a sprint in JIRA looks like. </a:t>
            </a:r>
          </a:p>
          <a:p>
            <a:pPr indent="-228600" lvl="0" marL="457200" marR="0" rtl="0" algn="l">
              <a:spcBef>
                <a:spcPts val="0"/>
              </a:spcBef>
              <a:buChar char="●"/>
            </a:pPr>
            <a:r>
              <a:rPr lang="en"/>
              <a:t>Tickets are organized by assignee, in horizontal slices</a:t>
            </a:r>
          </a:p>
          <a:p>
            <a:pPr indent="-228600" lvl="0" marL="457200" marR="0" rtl="0" algn="l">
              <a:spcBef>
                <a:spcPts val="0"/>
              </a:spcBef>
              <a:buChar char="●"/>
            </a:pPr>
            <a:r>
              <a:rPr lang="en"/>
              <a:t>Each column is called a “swimlane,” and is used to denote what stage of development the ticket is in.</a:t>
            </a:r>
          </a:p>
          <a:p>
            <a:pPr indent="-228600" lvl="0" marL="457200" marR="0" rtl="0" algn="l">
              <a:spcBef>
                <a:spcPts val="0"/>
              </a:spcBef>
              <a:buChar char="●"/>
            </a:pPr>
            <a:r>
              <a:rPr lang="en"/>
              <a:t>Tickets have a ticket number (e.g., IPA-199), a short description (e.g., “Add LSFA Maps”), story points, and maybe an epic label. Tickets can also be Bugs (red dot icon) or User Stories (lightbulb icon). Here is where we already diverge from Agile; not all tickets are defined as User Stories.</a:t>
            </a:r>
          </a:p>
          <a:p>
            <a:pPr indent="-228600" lvl="0" marL="457200" marR="0" rtl="0" algn="l">
              <a:spcBef>
                <a:spcPts val="0"/>
              </a:spcBef>
              <a:buChar char="●"/>
            </a:pPr>
            <a:r>
              <a:rPr lang="en"/>
              <a:t>You can open up a ticket to see the longer description and other info, such as comments. Very useful for capturing requirements and work done.</a:t>
            </a:r>
          </a:p>
          <a:p>
            <a:pPr indent="0" lvl="0" marL="0" marR="0" rtl="0" algn="l">
              <a:spcBef>
                <a:spcPts val="0"/>
              </a:spcBef>
              <a:buSzPct val="250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6"/>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3" y="3158250"/>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3"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7"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0" y="3969100"/>
            <a:ext cx="7136667" cy="152400"/>
            <a:chOff x="1346434" y="3969087"/>
            <a:chExt cx="6452100" cy="152400"/>
          </a:xfrm>
        </p:grpSpPr>
        <p:cxnSp>
          <p:nvCxnSpPr>
            <p:cNvPr id="16" name="Shape 16"/>
            <p:cNvCxnSpPr/>
            <p:nvPr/>
          </p:nvCxnSpPr>
          <p:spPr>
            <a:xfrm>
              <a:off x="1346434"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4"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3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PT Sans Narrow"/>
              <a:buNone/>
              <a:defRPr b="1" i="0" sz="54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9pPr>
          </a:lstStyle>
          <a:p/>
        </p:txBody>
      </p:sp>
      <p:sp>
        <p:nvSpPr>
          <p:cNvPr id="19" name="Shape 19"/>
          <p:cNvSpPr txBox="1"/>
          <p:nvPr>
            <p:ph idx="1" type="subTitle"/>
          </p:nvPr>
        </p:nvSpPr>
        <p:spPr>
          <a:xfrm>
            <a:off x="2137225" y="2850039"/>
            <a:ext cx="48704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txBox="1"/>
          <p:nvPr>
            <p:ph type="title"/>
          </p:nvPr>
        </p:nvSpPr>
        <p:spPr>
          <a:xfrm>
            <a:off x="311700" y="1304850"/>
            <a:ext cx="8520599" cy="1538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3"/>
              </a:buClr>
              <a:buFont typeface="PT Sans Narrow"/>
              <a:buNone/>
              <a:defRPr b="1" i="0" sz="13000" u="none" cap="none" strike="noStrike">
                <a:solidFill>
                  <a:schemeClr val="accent3"/>
                </a:solidFill>
                <a:latin typeface="PT Sans Narrow"/>
                <a:ea typeface="PT Sans Narrow"/>
                <a:cs typeface="PT Sans Narrow"/>
                <a:sym typeface="PT Sans Narrow"/>
              </a:defRPr>
            </a:lvl1pPr>
            <a:lvl2pPr indent="0" lvl="1"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2pPr>
            <a:lvl3pPr indent="0" lvl="2"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3pPr>
            <a:lvl4pPr indent="0" lvl="3"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4pPr>
            <a:lvl5pPr indent="0" lvl="4"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5pPr>
            <a:lvl6pPr indent="0" lvl="5"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6pPr>
            <a:lvl7pPr indent="0" lvl="6"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7pPr>
            <a:lvl8pPr indent="0" lvl="7"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8pPr>
            <a:lvl9pPr indent="0" lvl="8"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9pPr>
          </a:lstStyle>
          <a:p/>
        </p:txBody>
      </p:sp>
      <p:sp>
        <p:nvSpPr>
          <p:cNvPr id="58" name="Shape 58"/>
          <p:cNvSpPr txBox="1"/>
          <p:nvPr>
            <p:ph idx="1" type="body"/>
          </p:nvPr>
        </p:nvSpPr>
        <p:spPr>
          <a:xfrm>
            <a:off x="311700" y="2995650"/>
            <a:ext cx="8520599" cy="1071599"/>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59" name="Shape 5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445025"/>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24" name="Shape 24"/>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txBox="1"/>
          <p:nvPr>
            <p:ph type="title"/>
          </p:nvPr>
        </p:nvSpPr>
        <p:spPr>
          <a:xfrm>
            <a:off x="311700" y="814800"/>
            <a:ext cx="8571300" cy="942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29" name="Shape 2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32" name="Shape 32"/>
          <p:cNvSpPr txBox="1"/>
          <p:nvPr>
            <p:ph idx="1" type="body"/>
          </p:nvPr>
        </p:nvSpPr>
        <p:spPr>
          <a:xfrm>
            <a:off x="311700" y="1266175"/>
            <a:ext cx="39998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33" name="Shape 33"/>
          <p:cNvSpPr txBox="1"/>
          <p:nvPr>
            <p:ph idx="2" type="body"/>
          </p:nvPr>
        </p:nvSpPr>
        <p:spPr>
          <a:xfrm>
            <a:off x="4832400" y="1266175"/>
            <a:ext cx="39998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34" name="Shape 3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37" name="Shape 3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PT Sans Narrow"/>
              <a:buNone/>
              <a:defRPr b="1" i="0" sz="24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9pPr>
          </a:lstStyle>
          <a:p/>
        </p:txBody>
      </p:sp>
      <p:sp>
        <p:nvSpPr>
          <p:cNvPr id="40" name="Shape 40"/>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41" name="Shape 4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599"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PT Sans Narrow"/>
              <a:buNone/>
              <a:defRPr b="0" i="0" sz="5400" u="none" cap="none" strike="noStrike">
                <a:solidFill>
                  <a:schemeClr val="dk2"/>
                </a:solidFill>
                <a:latin typeface="PT Sans Narrow"/>
                <a:ea typeface="PT Sans Narrow"/>
                <a:cs typeface="PT Sans Narrow"/>
                <a:sym typeface="PT Sans Narrow"/>
              </a:defRPr>
            </a:lvl1pPr>
            <a:lvl2pPr indent="0" lvl="1">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2pPr>
            <a:lvl3pPr indent="0" lvl="2">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3pPr>
            <a:lvl4pPr indent="0" lvl="3">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4pPr>
            <a:lvl5pPr indent="0" lvl="4">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5pPr>
            <a:lvl6pPr indent="0" lvl="5">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6pPr>
            <a:lvl7pPr indent="0" lvl="6">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7pPr>
            <a:lvl8pPr indent="0" lvl="7">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8pPr>
            <a:lvl9pPr indent="0" lvl="8">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9pPr>
          </a:lstStyle>
          <a:p/>
        </p:txBody>
      </p:sp>
      <p:sp>
        <p:nvSpPr>
          <p:cNvPr id="44" name="Shape 4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199" cy="1675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PT Sans Narrow"/>
              <a:buNone/>
              <a:defRPr b="1" i="0" sz="42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9pPr>
          </a:lstStyle>
          <a:p/>
        </p:txBody>
      </p:sp>
      <p:sp>
        <p:nvSpPr>
          <p:cNvPr id="49" name="Shape 49"/>
          <p:cNvSpPr txBox="1"/>
          <p:nvPr>
            <p:ph idx="1" type="subTitle"/>
          </p:nvPr>
        </p:nvSpPr>
        <p:spPr>
          <a:xfrm>
            <a:off x="265500" y="27268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9pPr>
          </a:lstStyle>
          <a:p/>
        </p:txBody>
      </p:sp>
      <p:sp>
        <p:nvSpPr>
          <p:cNvPr id="50" name="Shape 50"/>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Open Sans"/>
              <a:buNone/>
              <a:defRPr b="0" i="0" sz="1800" u="none" cap="none" strike="noStrike">
                <a:solidFill>
                  <a:schemeClr val="lt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9pPr>
          </a:lstStyle>
          <a:p/>
        </p:txBody>
      </p:sp>
      <p:sp>
        <p:nvSpPr>
          <p:cNvPr id="51" name="Shape 5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PT Sans Narrow"/>
              <a:buNone/>
              <a:defRPr b="0" i="0" sz="2400" u="none" cap="none" strike="noStrike">
                <a:solidFill>
                  <a:schemeClr val="dk2"/>
                </a:solidFill>
                <a:latin typeface="PT Sans Narrow"/>
                <a:ea typeface="PT Sans Narrow"/>
                <a:cs typeface="PT Sans Narrow"/>
                <a:sym typeface="PT Sans Narrow"/>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54" name="Shape 5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Open Sans"/>
              <a:buNone/>
            </a:pPr>
            <a:fld id="{00000000-1234-1234-1234-123412341234}" type="slidenum">
              <a:rPr b="0" i="0" lang="en" sz="1000" u="none" cap="none" strike="noStrike">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Developer Workflow</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How to be Agile!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descr="Screen Shot 2016-06-12 at 1.51.24 PM.png" id="119" name="Shape 119"/>
          <p:cNvPicPr preferRelativeResize="0"/>
          <p:nvPr/>
        </p:nvPicPr>
        <p:blipFill rotWithShape="1">
          <a:blip r:embed="rId3">
            <a:alphaModFix/>
          </a:blip>
          <a:srcRect b="0" l="0" r="0" t="0"/>
          <a:stretch/>
        </p:blipFill>
        <p:spPr>
          <a:xfrm>
            <a:off x="0" y="823441"/>
            <a:ext cx="9143996" cy="34966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That’s it for the software development process!</a:t>
            </a:r>
          </a:p>
        </p:txBody>
      </p:sp>
      <p:sp>
        <p:nvSpPr>
          <p:cNvPr id="125" name="Shape 125"/>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3000" u="none" cap="none" strike="noStrike">
                <a:solidFill>
                  <a:schemeClr val="dk2"/>
                </a:solidFill>
                <a:latin typeface="Open Sans"/>
                <a:ea typeface="Open Sans"/>
                <a:cs typeface="Open Sans"/>
                <a:sym typeface="Open Sans"/>
              </a:rPr>
              <a:t>Any questions?</a:t>
            </a:r>
            <a:r>
              <a:rPr b="0" i="0" lang="en" sz="1800" u="none" cap="none" strike="noStrike">
                <a:solidFill>
                  <a:schemeClr val="dk2"/>
                </a:solidFill>
                <a:latin typeface="Open Sans"/>
                <a:ea typeface="Open Sans"/>
                <a:cs typeface="Open Sans"/>
                <a:sym typeface="Open Sans"/>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What is Agile?</a:t>
            </a:r>
          </a:p>
        </p:txBody>
      </p:sp>
      <p:sp>
        <p:nvSpPr>
          <p:cNvPr id="73" name="Shape 73"/>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Open Sans"/>
              <a:buNone/>
            </a:pPr>
            <a:r>
              <a:rPr lang="en"/>
              <a:t>Agile is a process formed in r</a:t>
            </a:r>
            <a:r>
              <a:rPr b="0" i="0" lang="en" sz="1800" u="none" cap="none" strike="noStrike">
                <a:solidFill>
                  <a:schemeClr val="dk2"/>
                </a:solidFill>
                <a:latin typeface="Open Sans"/>
                <a:ea typeface="Open Sans"/>
                <a:cs typeface="Open Sans"/>
                <a:sym typeface="Open Sans"/>
              </a:rPr>
              <a:t>esponse to the “waterfall process</a:t>
            </a:r>
            <a:r>
              <a:rPr lang="en"/>
              <a:t>.” In the waterfall process, developers would receive clear requirements up front, be left alone to work for X months, then be expected to deliver the final product to users.</a:t>
            </a:r>
          </a:p>
          <a:p>
            <a:pPr indent="-228600" lvl="0" marL="457200" marR="0" rtl="0" algn="l">
              <a:lnSpc>
                <a:spcPct val="115000"/>
              </a:lnSpc>
              <a:spcBef>
                <a:spcPts val="1600"/>
              </a:spcBef>
              <a:spcAft>
                <a:spcPts val="0"/>
              </a:spcAft>
              <a:buClr>
                <a:schemeClr val="dk2"/>
              </a:buClr>
              <a:buSzPct val="25000"/>
              <a:buFont typeface="Open Sans"/>
              <a:buNone/>
            </a:pPr>
            <a:r>
              <a:rPr lang="en"/>
              <a:t>Agile c</a:t>
            </a:r>
            <a:r>
              <a:rPr b="0" i="0" lang="en" sz="1800" u="none" cap="none" strike="noStrike">
                <a:solidFill>
                  <a:schemeClr val="dk2"/>
                </a:solidFill>
                <a:latin typeface="Open Sans"/>
                <a:ea typeface="Open Sans"/>
                <a:cs typeface="Open Sans"/>
                <a:sym typeface="Open Sans"/>
              </a:rPr>
              <a:t>enters around user feedback and quick, responsive iterations.</a:t>
            </a:r>
          </a:p>
          <a:p>
            <a:pPr indent="-228600" lvl="0" marL="457200" marR="0" rtl="0" algn="l">
              <a:lnSpc>
                <a:spcPct val="115000"/>
              </a:lnSpc>
              <a:spcBef>
                <a:spcPts val="1600"/>
              </a:spcBef>
              <a:spcAft>
                <a:spcPts val="0"/>
              </a:spcAft>
              <a:buClr>
                <a:schemeClr val="dk2"/>
              </a:buClr>
              <a:buSzPct val="25000"/>
              <a:buFont typeface="Open Sans"/>
              <a:buNone/>
            </a:pPr>
            <a:r>
              <a:rPr lang="en"/>
              <a:t>Many engineering teams in tech companies use the Agile process to organize and drive development.</a:t>
            </a:r>
          </a:p>
          <a:p>
            <a:pPr indent="-228600" lvl="0" marL="457200" marR="0" rtl="0" algn="l">
              <a:lnSpc>
                <a:spcPct val="115000"/>
              </a:lnSpc>
              <a:spcBef>
                <a:spcPts val="160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Example: making a wedding cake vs. baking cookies</a:t>
            </a:r>
          </a:p>
          <a:p>
            <a:pPr indent="0" lvl="0" marL="0" marR="0" rtl="0" algn="l">
              <a:lnSpc>
                <a:spcPct val="115000"/>
              </a:lnSpc>
              <a:spcBef>
                <a:spcPts val="1600"/>
              </a:spcBef>
              <a:spcAft>
                <a:spcPts val="0"/>
              </a:spcAft>
              <a:buClr>
                <a:schemeClr val="dk2"/>
              </a:buClr>
              <a:buSzPct val="25000"/>
              <a:buFont typeface="Open Sans"/>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12 Agile principles</a:t>
            </a:r>
          </a:p>
        </p:txBody>
      </p:sp>
      <p:pic>
        <p:nvPicPr>
          <p:cNvPr descr="Screen Shot 2016-06-12 at 1.05.19 PM.png" id="79" name="Shape 79"/>
          <p:cNvPicPr preferRelativeResize="0"/>
          <p:nvPr/>
        </p:nvPicPr>
        <p:blipFill rotWithShape="1">
          <a:blip r:embed="rId3">
            <a:alphaModFix/>
          </a:blip>
          <a:srcRect b="0" l="0" r="0" t="0"/>
          <a:stretch/>
        </p:blipFill>
        <p:spPr>
          <a:xfrm>
            <a:off x="1648775" y="1085599"/>
            <a:ext cx="6088449" cy="3598100"/>
          </a:xfrm>
          <a:prstGeom prst="rect">
            <a:avLst/>
          </a:prstGeom>
          <a:noFill/>
          <a:ln>
            <a:noFill/>
          </a:ln>
        </p:spPr>
      </p:pic>
      <p:sp>
        <p:nvSpPr>
          <p:cNvPr id="80" name="Shape 80"/>
          <p:cNvSpPr txBox="1"/>
          <p:nvPr/>
        </p:nvSpPr>
        <p:spPr>
          <a:xfrm>
            <a:off x="54950" y="4607500"/>
            <a:ext cx="2868600" cy="307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000" u="none" cap="none" strike="noStrike">
                <a:solidFill>
                  <a:srgbClr val="000000"/>
                </a:solidFill>
                <a:latin typeface="Arial"/>
                <a:ea typeface="Arial"/>
                <a:cs typeface="Arial"/>
                <a:sym typeface="Arial"/>
              </a:rPr>
              <a:t>Source: www.agilemanifesto.org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What is Scrum?</a:t>
            </a:r>
          </a:p>
        </p:txBody>
      </p:sp>
      <p:sp>
        <p:nvSpPr>
          <p:cNvPr id="86" name="Shape 86"/>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Scrum is an organizational model that follows Agile principles.</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User story</a:t>
            </a:r>
            <a:r>
              <a:rPr b="0" i="0" lang="en" sz="1400" u="none" cap="none" strike="noStrike">
                <a:solidFill>
                  <a:schemeClr val="dk2"/>
                </a:solidFill>
                <a:latin typeface="Open Sans"/>
                <a:ea typeface="Open Sans"/>
                <a:cs typeface="Open Sans"/>
                <a:sym typeface="Open Sans"/>
              </a:rPr>
              <a:t>: a feature request that fills in “I as a &lt;Role&gt; want &lt;Feature&gt; so that &lt;Value&gt;”</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Epic</a:t>
            </a:r>
            <a:r>
              <a:rPr b="0" i="0" lang="en" sz="1400" u="none" cap="none" strike="noStrike">
                <a:solidFill>
                  <a:schemeClr val="dk2"/>
                </a:solidFill>
                <a:latin typeface="Open Sans"/>
                <a:ea typeface="Open Sans"/>
                <a:cs typeface="Open Sans"/>
                <a:sym typeface="Open Sans"/>
              </a:rPr>
              <a:t>: a large feature request that will take more than a single sprint to complete</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Acceptance criteria</a:t>
            </a:r>
            <a:r>
              <a:rPr b="0" i="0" lang="en" sz="1400" u="none" cap="none" strike="noStrike">
                <a:solidFill>
                  <a:schemeClr val="dk2"/>
                </a:solidFill>
                <a:latin typeface="Open Sans"/>
                <a:ea typeface="Open Sans"/>
                <a:cs typeface="Open Sans"/>
                <a:sym typeface="Open Sans"/>
              </a:rPr>
              <a:t>: a list of requirements for the feature</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Product backlog</a:t>
            </a:r>
            <a:r>
              <a:rPr b="0" i="0" lang="en" sz="1400" u="none" cap="none" strike="noStrike">
                <a:solidFill>
                  <a:schemeClr val="dk2"/>
                </a:solidFill>
                <a:latin typeface="Open Sans"/>
                <a:ea typeface="Open Sans"/>
                <a:cs typeface="Open Sans"/>
                <a:sym typeface="Open Sans"/>
              </a:rPr>
              <a:t>: a prioritized list of feature requests</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Product owne</a:t>
            </a:r>
            <a:r>
              <a:rPr b="0" i="0" lang="en" sz="1400" u="none" cap="none" strike="noStrike">
                <a:solidFill>
                  <a:schemeClr val="dk2"/>
                </a:solidFill>
                <a:latin typeface="Open Sans"/>
                <a:ea typeface="Open Sans"/>
                <a:cs typeface="Open Sans"/>
                <a:sym typeface="Open Sans"/>
              </a:rPr>
              <a:t>r: the person who prioritizes the product backlog, is either the stakeholder or works closely with the stakeholder</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Story points</a:t>
            </a:r>
            <a:r>
              <a:rPr b="0" i="0" lang="en" sz="1400" u="none" cap="none" strike="noStrike">
                <a:solidFill>
                  <a:schemeClr val="dk2"/>
                </a:solidFill>
                <a:latin typeface="Open Sans"/>
                <a:ea typeface="Open Sans"/>
                <a:cs typeface="Open Sans"/>
                <a:sym typeface="Open Sans"/>
              </a:rPr>
              <a:t>: a number to designate the complexity of a user story</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Sprint</a:t>
            </a:r>
            <a:r>
              <a:rPr b="0" i="0" lang="en" sz="1400" u="none" cap="none" strike="noStrike">
                <a:solidFill>
                  <a:schemeClr val="dk2"/>
                </a:solidFill>
                <a:latin typeface="Open Sans"/>
                <a:ea typeface="Open Sans"/>
                <a:cs typeface="Open Sans"/>
                <a:sym typeface="Open Sans"/>
              </a:rPr>
              <a:t>: a 2-4 week chunk of dev time where certain user stories are “promised.” Begins with sprint planning and ends with sprint demos.</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Sprint backlog</a:t>
            </a:r>
            <a:r>
              <a:rPr b="0" i="0" lang="en" sz="1400" u="none" cap="none" strike="noStrike">
                <a:solidFill>
                  <a:schemeClr val="dk2"/>
                </a:solidFill>
                <a:latin typeface="Open Sans"/>
                <a:ea typeface="Open Sans"/>
                <a:cs typeface="Open Sans"/>
                <a:sym typeface="Open Sans"/>
              </a:rPr>
              <a:t>: the user stories in the current sprint</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Daily scrum meeting</a:t>
            </a:r>
            <a:r>
              <a:rPr b="0" i="0" lang="en" sz="1400" u="none" cap="none" strike="noStrike">
                <a:solidFill>
                  <a:schemeClr val="dk2"/>
                </a:solidFill>
                <a:latin typeface="Open Sans"/>
                <a:ea typeface="Open Sans"/>
                <a:cs typeface="Open Sans"/>
                <a:sym typeface="Open Sans"/>
              </a:rPr>
              <a:t> (aka “stand-up”): a meeting where each person on the dev team describes what they worked on yesterday, what they will work on today, and any blockers</a:t>
            </a:r>
          </a:p>
          <a:p>
            <a:pPr indent="0" lvl="0" marL="0" marR="0" rtl="0" algn="l">
              <a:lnSpc>
                <a:spcPct val="115000"/>
              </a:lnSpc>
              <a:spcBef>
                <a:spcPts val="1600"/>
              </a:spcBef>
              <a:spcAft>
                <a:spcPts val="0"/>
              </a:spcAft>
              <a:buClr>
                <a:schemeClr val="dk2"/>
              </a:buClr>
              <a:buSzPct val="25000"/>
              <a:buFont typeface="Open Sans"/>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descr="Screen Shot 2016-06-12 at 1.17.59 PM.png" id="91" name="Shape 91"/>
          <p:cNvPicPr preferRelativeResize="0"/>
          <p:nvPr/>
        </p:nvPicPr>
        <p:blipFill rotWithShape="1">
          <a:blip r:embed="rId3">
            <a:alphaModFix/>
          </a:blip>
          <a:srcRect b="0" l="0" r="0" t="0"/>
          <a:stretch/>
        </p:blipFill>
        <p:spPr>
          <a:xfrm>
            <a:off x="822425" y="187350"/>
            <a:ext cx="7499100" cy="44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That’s it for Agile!</a:t>
            </a:r>
          </a:p>
        </p:txBody>
      </p:sp>
      <p:sp>
        <p:nvSpPr>
          <p:cNvPr id="97" name="Shape 97"/>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3000" u="none" cap="none" strike="noStrike">
                <a:solidFill>
                  <a:schemeClr val="dk2"/>
                </a:solidFill>
                <a:latin typeface="Open Sans"/>
                <a:ea typeface="Open Sans"/>
                <a:cs typeface="Open Sans"/>
                <a:sym typeface="Open Sans"/>
              </a:rPr>
              <a:t>Any questions?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indent="0" lvl="0" marL="0" marR="0" rtl="0">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Software development process</a:t>
            </a:r>
          </a:p>
        </p:txBody>
      </p:sp>
      <p:sp>
        <p:nvSpPr>
          <p:cNvPr id="103" name="Shape 103"/>
          <p:cNvSpPr txBox="1"/>
          <p:nvPr>
            <p:ph idx="1" type="body"/>
          </p:nvPr>
        </p:nvSpPr>
        <p:spPr>
          <a:xfrm>
            <a:off x="311700" y="1266325"/>
            <a:ext cx="8520600" cy="3302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1400" u="none" cap="none" strike="noStrike">
                <a:solidFill>
                  <a:schemeClr val="dk2"/>
                </a:solidFill>
                <a:latin typeface="Open Sans"/>
                <a:ea typeface="Open Sans"/>
                <a:cs typeface="Open Sans"/>
                <a:sym typeface="Open Sans"/>
              </a:rPr>
              <a:t>So as an engineer, you </a:t>
            </a:r>
            <a:r>
              <a:rPr lang="en" sz="1400"/>
              <a:t>take</a:t>
            </a:r>
            <a:r>
              <a:rPr b="0" i="0" lang="en" sz="1400" u="none" cap="none" strike="noStrike">
                <a:solidFill>
                  <a:schemeClr val="dk2"/>
                </a:solidFill>
                <a:latin typeface="Open Sans"/>
                <a:ea typeface="Open Sans"/>
                <a:cs typeface="Open Sans"/>
                <a:sym typeface="Open Sans"/>
              </a:rPr>
              <a:t> </a:t>
            </a:r>
            <a:r>
              <a:rPr lang="en" sz="1400"/>
              <a:t>on a</a:t>
            </a:r>
            <a:r>
              <a:rPr b="0" i="0" lang="en" sz="1400" u="none" cap="none" strike="noStrike">
                <a:solidFill>
                  <a:schemeClr val="dk2"/>
                </a:solidFill>
                <a:latin typeface="Open Sans"/>
                <a:ea typeface="Open Sans"/>
                <a:cs typeface="Open Sans"/>
                <a:sym typeface="Open Sans"/>
              </a:rPr>
              <a:t> user story </a:t>
            </a:r>
            <a:r>
              <a:rPr lang="en" sz="1400"/>
              <a:t>during the sprint</a:t>
            </a:r>
            <a:r>
              <a:rPr b="0" i="0" lang="en" sz="1400" u="none" cap="none" strike="noStrike">
                <a:solidFill>
                  <a:schemeClr val="dk2"/>
                </a:solidFill>
                <a:latin typeface="Open Sans"/>
                <a:ea typeface="Open Sans"/>
                <a:cs typeface="Open Sans"/>
                <a:sym typeface="Open Sans"/>
              </a:rPr>
              <a:t>. What does your actual software development process look like?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From JIRA ticket to Production</a:t>
            </a:r>
          </a:p>
        </p:txBody>
      </p:sp>
      <p:sp>
        <p:nvSpPr>
          <p:cNvPr id="109" name="Shape 109"/>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Choose a user story (aka “ticket”) in JIRA to work on</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Develop the feature locally</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Write unit tests if applicable, and make sure both the new and existing tests all pass</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Create a Review Board (RB) request so that others can peer review your code</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Update the RB as necessary based on feedback</a:t>
            </a:r>
          </a:p>
          <a:p>
            <a:pPr indent="-203200" lvl="0" marL="457200" marR="0" rtl="0" algn="l">
              <a:lnSpc>
                <a:spcPct val="150000"/>
              </a:lnSpc>
              <a:spcBef>
                <a:spcPts val="0"/>
              </a:spcBef>
              <a:spcAft>
                <a:spcPts val="0"/>
              </a:spcAft>
              <a:buClr>
                <a:schemeClr val="dk2"/>
              </a:buClr>
              <a:buSzPct val="100000"/>
              <a:buFont typeface="Open Sans"/>
              <a:buAutoNum type="arabicPeriod"/>
            </a:pPr>
            <a:r>
              <a:rPr lang="en" sz="1400"/>
              <a:t>Once your code receives a “Ship It!” you can c</a:t>
            </a:r>
            <a:r>
              <a:rPr b="0" i="0" lang="en" sz="1400" u="none" cap="none" strike="noStrike">
                <a:solidFill>
                  <a:schemeClr val="dk2"/>
                </a:solidFill>
                <a:latin typeface="Open Sans"/>
                <a:ea typeface="Open Sans"/>
                <a:cs typeface="Open Sans"/>
                <a:sym typeface="Open Sans"/>
              </a:rPr>
              <a:t>heck in the code</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The code builds (either automatically or manually triggered)</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Code is deployed to staging (either automatically or manually triggered)</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Test on st</a:t>
            </a:r>
            <a:r>
              <a:rPr lang="en" sz="1400"/>
              <a:t>aging</a:t>
            </a:r>
            <a:r>
              <a:rPr b="0" i="0" lang="en" sz="1400" u="none" cap="none" strike="noStrike">
                <a:solidFill>
                  <a:schemeClr val="dk2"/>
                </a:solidFill>
                <a:latin typeface="Open Sans"/>
                <a:ea typeface="Open Sans"/>
                <a:cs typeface="Open Sans"/>
                <a:sym typeface="Open Sans"/>
              </a:rPr>
              <a:t>, make sure it works correctly</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Code is deployed to prod (either automatically or manually triggered)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descr="Screen Shot 2016-06-12 at 1.39.33 PM.png" id="114" name="Shape 114"/>
          <p:cNvPicPr preferRelativeResize="0"/>
          <p:nvPr/>
        </p:nvPicPr>
        <p:blipFill rotWithShape="1">
          <a:blip r:embed="rId3">
            <a:alphaModFix/>
          </a:blip>
          <a:srcRect b="0" l="0" r="0" t="0"/>
          <a:stretch/>
        </p:blipFill>
        <p:spPr>
          <a:xfrm>
            <a:off x="0" y="177813"/>
            <a:ext cx="9144000" cy="47878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