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Tiffany Saelin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4-25T22:17:31.104">
    <p:pos x="6000" y="0"/>
    <p:text>made a change so that the ending slide matched with the same wording as the title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1pPr>
            <a:lvl2pPr indent="0" lvl="1" marL="4572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2pPr>
            <a:lvl3pPr indent="0" lvl="2" marL="9144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3pPr>
            <a:lvl4pPr indent="0" lvl="3" marL="13716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4pPr>
            <a:lvl5pPr indent="0" lvl="4" marL="18288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5pPr>
            <a:lvl6pPr indent="0" lvl="5" marL="22860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6pPr>
            <a:lvl7pPr indent="0" lvl="6" marL="27432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7pPr>
            <a:lvl8pPr indent="0" lvl="7" marL="32004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8pPr>
            <a:lvl9pPr indent="0" lvl="8" marL="36576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Arial"/>
                <a:ea typeface="Arial"/>
                <a:cs typeface="Arial"/>
                <a:sym typeface="Arial"/>
              </a:rPr>
              <a:t>Image from: http://osiris.chipx86.com/images/blog/20070517/diffviewer.png</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Arial"/>
                <a:ea typeface="Arial"/>
                <a:cs typeface="Arial"/>
                <a:sym typeface="Arial"/>
              </a:rPr>
              <a:t>This is what a Review Board request looks like. </a:t>
            </a:r>
          </a:p>
          <a:p>
            <a:pPr indent="-2286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You see the code changes organized by file, and you see two panes, a left and right pane. </a:t>
            </a:r>
          </a:p>
          <a:p>
            <a:pPr indent="-2286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The left pane shows what the code was like previously. The right pane shows what the code was changed to as part of this RB request. </a:t>
            </a:r>
          </a:p>
          <a:p>
            <a:pPr indent="-2286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Color coding is also used to signify the type of change done. Green means new code was added; yellow means line of code was modified; red means code was deleted. </a:t>
            </a:r>
          </a:p>
          <a:p>
            <a:pPr indent="-2286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You can click on the line numbers to leave a comment for that line, or select multiple lines to leave a comment for a particular chunk of code.</a:t>
            </a:r>
          </a:p>
          <a:p>
            <a:pPr indent="-228600" lvl="0" marL="457200" marR="0" rtl="0" algn="l">
              <a:spcBef>
                <a:spcPts val="0"/>
              </a:spcBef>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24" name="Shape 12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3048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In waterfall, requirements are clear and defined upfront. Minimal back-and-forth between stakeholders (the ones funding and/or asking for the product) and devs.</a:t>
            </a:r>
          </a:p>
          <a:p>
            <a:pPr indent="-304800" lvl="0" marL="457200" marR="0" rtl="0" algn="l">
              <a:spcBef>
                <a:spcPts val="0"/>
              </a:spcBef>
              <a:buClr>
                <a:schemeClr val="dk1"/>
              </a:buClr>
              <a:buSzPct val="100000"/>
              <a:buFont typeface="Arial"/>
              <a:buChar char="●"/>
            </a:pPr>
            <a:r>
              <a:rPr b="0" i="0" lang="en-US" sz="1100" u="none" cap="none" strike="noStrike">
                <a:solidFill>
                  <a:schemeClr val="dk1"/>
                </a:solidFill>
                <a:latin typeface="Arial"/>
                <a:ea typeface="Arial"/>
                <a:cs typeface="Arial"/>
                <a:sym typeface="Arial"/>
              </a:rPr>
              <a:t>In software development, waterfall doesn’t work very well since there’s no planned intake of user feedback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US" sz="1100" u="none" cap="none" strike="noStrike">
                <a:solidFill>
                  <a:schemeClr val="dk1"/>
                </a:solidFill>
                <a:latin typeface="Arial"/>
                <a:ea typeface="Arial"/>
                <a:cs typeface="Arial"/>
                <a:sym typeface="Arial"/>
              </a:rPr>
              <a:t>Don’t bother memorizing these principles, as long as you understand the gist. To be clear, no one actually follows Agile 100% anyway.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3048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Scrum organizes how the different teams (stakeholders and dev) work together</a:t>
            </a:r>
          </a:p>
          <a:p>
            <a:pPr indent="-3048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A user story must be a deliverable, aka success is clearly defined and can be demonstrated; definition of done</a:t>
            </a:r>
          </a:p>
          <a:p>
            <a:pPr indent="-304800" lvl="0" marL="457200" marR="0" rtl="0" algn="l">
              <a:spcBef>
                <a:spcPts val="0"/>
              </a:spcBef>
              <a:buClr>
                <a:schemeClr val="dk1"/>
              </a:buClr>
              <a:buSzPct val="100000"/>
              <a:buFont typeface="Arial"/>
              <a:buChar char="●"/>
            </a:pPr>
            <a:r>
              <a:rPr b="0" i="0" lang="en-US" sz="1100" u="none" cap="none" strike="noStrike">
                <a:solidFill>
                  <a:schemeClr val="dk1"/>
                </a:solidFill>
                <a:latin typeface="Arial"/>
                <a:ea typeface="Arial"/>
                <a:cs typeface="Arial"/>
                <a:sym typeface="Arial"/>
              </a:rPr>
              <a:t>Example user story: I as a homeowner want a pool so that I can swim when it’s really hot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95" name="Shape 9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3048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Unit tests are code written to test code. Confusing right? It helps so that you don’t have to manually test everything to make sure you didn’t break anything after writing new code. There a few types of tests, unit tests is the most basic one because it tests the smallest unit of code.</a:t>
            </a:r>
          </a:p>
          <a:p>
            <a:pPr indent="-3048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Code building: code is compiled, dependencies are pulled in, bundled into a deployable unit</a:t>
            </a:r>
          </a:p>
          <a:p>
            <a:pPr indent="-3048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Staging and prod are two code environments (local is yet another code environment). Staging is supposed to be as similar to prod as possible, to allow for testing on a environment that’s not user-specific such as the local dev environment.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Arial"/>
                <a:ea typeface="Arial"/>
                <a:cs typeface="Arial"/>
                <a:sym typeface="Arial"/>
              </a:rPr>
              <a:t>Image from: https://tctechcrunch2011.files.wordpress.com/2014/07/feattour_new_hero_614x378-jira-pt-hero.png?w=614</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Arial"/>
                <a:ea typeface="Arial"/>
                <a:cs typeface="Arial"/>
                <a:sym typeface="Arial"/>
              </a:rPr>
              <a:t>This is what a sprint in JIRA looks like. </a:t>
            </a:r>
          </a:p>
          <a:p>
            <a:pPr indent="-2286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Tickets are organized by assignee, in horizontal slices</a:t>
            </a:r>
          </a:p>
          <a:p>
            <a:pPr indent="-2286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Each column is called a “swimlane,” and is used to denote what stage of development the ticket is in. Swimlanes can be customized to a team’s need</a:t>
            </a:r>
          </a:p>
          <a:p>
            <a:pPr indent="-2286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Tickets have a ticket number (e.g., TIS-45), a short description (e.g., “Email non registered users to signin”), story points, and maybe an epic label. Tickets can also be Bugs (red dot icon) or User Stories (lightbulb icon). Here is where we already diverge from Agile; not all tickets are defined as User Stories.</a:t>
            </a:r>
          </a:p>
          <a:p>
            <a:pPr indent="-228600" lvl="0" marL="457200"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You can open up a ticket to see the longer description and other info, such as comments. Very useful for capturing requirements and work done.</a:t>
            </a:r>
          </a:p>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9" y="3176885"/>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7" y="3158250"/>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7" y="1022025"/>
            <a:ext cx="7136667" cy="152400"/>
            <a:chOff x="1346427" y="1011300"/>
            <a:chExt cx="6452100" cy="152400"/>
          </a:xfrm>
        </p:grpSpPr>
        <p:cxnSp>
          <p:nvCxnSpPr>
            <p:cNvPr id="13" name="Shape 13"/>
            <p:cNvCxnSpPr/>
            <p:nvPr/>
          </p:nvCxnSpPr>
          <p:spPr>
            <a:xfrm rot="10800000">
              <a:off x="1346427"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7"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0" y="3969100"/>
            <a:ext cx="7136667" cy="152400"/>
            <a:chOff x="1346433" y="3969087"/>
            <a:chExt cx="6452100" cy="152400"/>
          </a:xfrm>
        </p:grpSpPr>
        <p:cxnSp>
          <p:nvCxnSpPr>
            <p:cNvPr id="16" name="Shape 16"/>
            <p:cNvCxnSpPr/>
            <p:nvPr/>
          </p:nvCxnSpPr>
          <p:spPr>
            <a:xfrm>
              <a:off x="1346433"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3"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6"/>
            <a:ext cx="7136700" cy="1022398"/>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PT Sans Narrow"/>
              <a:buNone/>
              <a:defRPr b="1" i="0" sz="5400" u="none" cap="none" strike="noStrike">
                <a:solidFill>
                  <a:schemeClr val="accent1"/>
                </a:solidFill>
                <a:latin typeface="PT Sans Narrow"/>
                <a:ea typeface="PT Sans Narrow"/>
                <a:cs typeface="PT Sans Narrow"/>
                <a:sym typeface="PT Sans Narrow"/>
              </a:defRPr>
            </a:lvl1pPr>
            <a:lvl2pPr indent="0" lvl="1"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2pPr>
            <a:lvl3pPr indent="0" lvl="2"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3pPr>
            <a:lvl4pPr indent="0" lvl="3"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4pPr>
            <a:lvl5pPr indent="0" lvl="4"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5pPr>
            <a:lvl6pPr indent="0" lvl="5"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6pPr>
            <a:lvl7pPr indent="0" lvl="6"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7pPr>
            <a:lvl8pPr indent="0" lvl="7"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8pPr>
            <a:lvl9pPr indent="0" lvl="8"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9pPr>
          </a:lstStyle>
          <a:p/>
        </p:txBody>
      </p:sp>
      <p:sp>
        <p:nvSpPr>
          <p:cNvPr id="19" name="Shape 19"/>
          <p:cNvSpPr txBox="1"/>
          <p:nvPr>
            <p:ph idx="1" type="subTitle"/>
          </p:nvPr>
        </p:nvSpPr>
        <p:spPr>
          <a:xfrm>
            <a:off x="2137228" y="2850039"/>
            <a:ext cx="4870498"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1pPr>
            <a:lvl2pPr indent="0" lvl="1" marL="4572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2pPr>
            <a:lvl3pPr indent="0" lvl="2" marL="9144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3pPr>
            <a:lvl4pPr indent="0" lvl="3" marL="13716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4pPr>
            <a:lvl5pPr indent="0" lvl="4" marL="18288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5pPr>
            <a:lvl6pPr indent="0" lvl="5" marL="22860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6pPr>
            <a:lvl7pPr indent="0" lvl="6" marL="27432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7pPr>
            <a:lvl8pPr indent="0" lvl="7" marL="32004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8pPr>
            <a:lvl9pPr indent="0" lvl="8" marL="36576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9pPr>
          </a:lstStyle>
          <a:p/>
        </p:txBody>
      </p:sp>
      <p:sp>
        <p:nvSpPr>
          <p:cNvPr id="20" name="Shape 20"/>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txBox="1"/>
          <p:nvPr>
            <p:ph type="title"/>
          </p:nvPr>
        </p:nvSpPr>
        <p:spPr>
          <a:xfrm>
            <a:off x="311704" y="1304851"/>
            <a:ext cx="8520599" cy="1538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3"/>
              </a:buClr>
              <a:buFont typeface="PT Sans Narrow"/>
              <a:buNone/>
              <a:defRPr b="1" i="0" sz="13000" u="none" cap="none" strike="noStrike">
                <a:solidFill>
                  <a:schemeClr val="accent3"/>
                </a:solidFill>
                <a:latin typeface="PT Sans Narrow"/>
                <a:ea typeface="PT Sans Narrow"/>
                <a:cs typeface="PT Sans Narrow"/>
                <a:sym typeface="PT Sans Narrow"/>
              </a:defRPr>
            </a:lvl1pPr>
            <a:lvl2pPr indent="0" lvl="1"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2pPr>
            <a:lvl3pPr indent="0" lvl="2"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3pPr>
            <a:lvl4pPr indent="0" lvl="3"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4pPr>
            <a:lvl5pPr indent="0" lvl="4"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5pPr>
            <a:lvl6pPr indent="0" lvl="5"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6pPr>
            <a:lvl7pPr indent="0" lvl="6"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7pPr>
            <a:lvl8pPr indent="0" lvl="7"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8pPr>
            <a:lvl9pPr indent="0" lvl="8" algn="ctr">
              <a:spcBef>
                <a:spcPts val="0"/>
              </a:spcBef>
              <a:buClr>
                <a:schemeClr val="accent3"/>
              </a:buClr>
              <a:buFont typeface="PT Sans Narrow"/>
              <a:buNone/>
              <a:defRPr b="1" sz="13000">
                <a:solidFill>
                  <a:schemeClr val="accent3"/>
                </a:solidFill>
                <a:latin typeface="PT Sans Narrow"/>
                <a:ea typeface="PT Sans Narrow"/>
                <a:cs typeface="PT Sans Narrow"/>
                <a:sym typeface="PT Sans Narrow"/>
              </a:defRPr>
            </a:lvl9pPr>
          </a:lstStyle>
          <a:p/>
        </p:txBody>
      </p:sp>
      <p:sp>
        <p:nvSpPr>
          <p:cNvPr id="58" name="Shape 58"/>
          <p:cNvSpPr txBox="1"/>
          <p:nvPr>
            <p:ph idx="1" type="body"/>
          </p:nvPr>
        </p:nvSpPr>
        <p:spPr>
          <a:xfrm>
            <a:off x="311704" y="2995651"/>
            <a:ext cx="8520599" cy="1071599"/>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dk2"/>
              </a:buClr>
              <a:buFont typeface="Open Sans"/>
              <a:buNone/>
              <a:defRPr b="0" i="0" sz="1800" u="none" cap="none" strike="noStrike">
                <a:solidFill>
                  <a:schemeClr val="dk2"/>
                </a:solidFill>
                <a:latin typeface="Open Sans"/>
                <a:ea typeface="Open Sans"/>
                <a:cs typeface="Open Sans"/>
                <a:sym typeface="Open Sans"/>
              </a:defRPr>
            </a:lvl1pPr>
            <a:lvl2pPr indent="0" lvl="1" marL="4572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ctr">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59" name="Shape 59"/>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sp>
        <p:nvSpPr>
          <p:cNvPr id="22" name="Shape 22"/>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4" y="445027"/>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24" name="Shape 24"/>
          <p:cNvSpPr txBox="1"/>
          <p:nvPr>
            <p:ph idx="1" type="body"/>
          </p:nvPr>
        </p:nvSpPr>
        <p:spPr>
          <a:xfrm>
            <a:off x="311704" y="1266325"/>
            <a:ext cx="8520599"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8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25" name="Shape 25"/>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txBox="1"/>
          <p:nvPr>
            <p:ph type="title"/>
          </p:nvPr>
        </p:nvSpPr>
        <p:spPr>
          <a:xfrm>
            <a:off x="311700" y="814800"/>
            <a:ext cx="8571300" cy="942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lgn="ctr">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29" name="Shape 29"/>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US"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4" y="445027"/>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32" name="Shape 32"/>
          <p:cNvSpPr txBox="1"/>
          <p:nvPr>
            <p:ph idx="1" type="body"/>
          </p:nvPr>
        </p:nvSpPr>
        <p:spPr>
          <a:xfrm>
            <a:off x="311704" y="1266175"/>
            <a:ext cx="3999898"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33" name="Shape 33"/>
          <p:cNvSpPr txBox="1"/>
          <p:nvPr>
            <p:ph idx="2" type="body"/>
          </p:nvPr>
        </p:nvSpPr>
        <p:spPr>
          <a:xfrm>
            <a:off x="4832403" y="1266175"/>
            <a:ext cx="3999898"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34" name="Shape 34"/>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4" y="445027"/>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37" name="Shape 37"/>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2" y="555602"/>
            <a:ext cx="2807999" cy="75569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PT Sans Narrow"/>
              <a:buNone/>
              <a:defRPr b="1" i="0" sz="24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9pPr>
          </a:lstStyle>
          <a:p/>
        </p:txBody>
      </p:sp>
      <p:sp>
        <p:nvSpPr>
          <p:cNvPr id="40" name="Shape 40"/>
          <p:cNvSpPr txBox="1"/>
          <p:nvPr>
            <p:ph idx="1" type="body"/>
          </p:nvPr>
        </p:nvSpPr>
        <p:spPr>
          <a:xfrm>
            <a:off x="311702"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41" name="Shape 41"/>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598"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PT Sans Narrow"/>
              <a:buNone/>
              <a:defRPr b="0" i="0" sz="5400" u="none" cap="none" strike="noStrike">
                <a:solidFill>
                  <a:schemeClr val="dk2"/>
                </a:solidFill>
                <a:latin typeface="PT Sans Narrow"/>
                <a:ea typeface="PT Sans Narrow"/>
                <a:cs typeface="PT Sans Narrow"/>
                <a:sym typeface="PT Sans Narrow"/>
              </a:defRPr>
            </a:lvl1pPr>
            <a:lvl2pPr indent="0" lvl="1">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2pPr>
            <a:lvl3pPr indent="0" lvl="2">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3pPr>
            <a:lvl4pPr indent="0" lvl="3">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4pPr>
            <a:lvl5pPr indent="0" lvl="4">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5pPr>
            <a:lvl6pPr indent="0" lvl="5">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6pPr>
            <a:lvl7pPr indent="0" lvl="6">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7pPr>
            <a:lvl8pPr indent="0" lvl="7">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8pPr>
            <a:lvl9pPr indent="0" lvl="8">
              <a:spcBef>
                <a:spcPts val="0"/>
              </a:spcBef>
              <a:buClr>
                <a:schemeClr val="dk2"/>
              </a:buClr>
              <a:buFont typeface="PT Sans Narrow"/>
              <a:buNone/>
              <a:defRPr b="0" sz="5400">
                <a:solidFill>
                  <a:schemeClr val="dk2"/>
                </a:solidFill>
                <a:latin typeface="PT Sans Narrow"/>
                <a:ea typeface="PT Sans Narrow"/>
                <a:cs typeface="PT Sans Narrow"/>
                <a:sym typeface="PT Sans Narrow"/>
              </a:defRPr>
            </a:lvl9pPr>
          </a:lstStyle>
          <a:p/>
        </p:txBody>
      </p:sp>
      <p:sp>
        <p:nvSpPr>
          <p:cNvPr id="44" name="Shape 44"/>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1"/>
            <a:ext cx="4572000" cy="5143499"/>
          </a:xfrm>
          <a:prstGeom prst="rect">
            <a:avLst/>
          </a:prstGeom>
          <a:solidFill>
            <a:schemeClr val="accent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4" y="1039675"/>
            <a:ext cx="4045198" cy="16758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PT Sans Narrow"/>
              <a:buNone/>
              <a:defRPr b="1" i="0" sz="4200" u="none" cap="none" strike="noStrike">
                <a:solidFill>
                  <a:schemeClr val="accent1"/>
                </a:solidFill>
                <a:latin typeface="PT Sans Narrow"/>
                <a:ea typeface="PT Sans Narrow"/>
                <a:cs typeface="PT Sans Narrow"/>
                <a:sym typeface="PT Sans Narrow"/>
              </a:defRPr>
            </a:lvl1pPr>
            <a:lvl2pPr indent="0" lvl="1"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2pPr>
            <a:lvl3pPr indent="0" lvl="2"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3pPr>
            <a:lvl4pPr indent="0" lvl="3"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4pPr>
            <a:lvl5pPr indent="0" lvl="4"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5pPr>
            <a:lvl6pPr indent="0" lvl="5"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6pPr>
            <a:lvl7pPr indent="0" lvl="6"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7pPr>
            <a:lvl8pPr indent="0" lvl="7"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8pPr>
            <a:lvl9pPr indent="0" lvl="8" algn="ctr">
              <a:spcBef>
                <a:spcPts val="0"/>
              </a:spcBef>
              <a:buClr>
                <a:schemeClr val="accent1"/>
              </a:buClr>
              <a:buFont typeface="PT Sans Narrow"/>
              <a:buNone/>
              <a:defRPr b="1" sz="4200">
                <a:solidFill>
                  <a:schemeClr val="accent1"/>
                </a:solidFill>
                <a:latin typeface="PT Sans Narrow"/>
                <a:ea typeface="PT Sans Narrow"/>
                <a:cs typeface="PT Sans Narrow"/>
                <a:sym typeface="PT Sans Narrow"/>
              </a:defRPr>
            </a:lvl9pPr>
          </a:lstStyle>
          <a:p/>
        </p:txBody>
      </p:sp>
      <p:sp>
        <p:nvSpPr>
          <p:cNvPr id="49" name="Shape 49"/>
          <p:cNvSpPr txBox="1"/>
          <p:nvPr>
            <p:ph idx="1" type="subTitle"/>
          </p:nvPr>
        </p:nvSpPr>
        <p:spPr>
          <a:xfrm>
            <a:off x="265504" y="2726875"/>
            <a:ext cx="4045198"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1pPr>
            <a:lvl2pPr indent="0" lvl="1" marL="4572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2pPr>
            <a:lvl3pPr indent="0" lvl="2" marL="9144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3pPr>
            <a:lvl4pPr indent="0" lvl="3" marL="13716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4pPr>
            <a:lvl5pPr indent="0" lvl="4" marL="18288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5pPr>
            <a:lvl6pPr indent="0" lvl="5" marL="22860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6pPr>
            <a:lvl7pPr indent="0" lvl="6" marL="27432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7pPr>
            <a:lvl8pPr indent="0" lvl="7" marL="32004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8pPr>
            <a:lvl9pPr indent="0" lvl="8" marL="3657600" marR="0" rtl="0" algn="ctr">
              <a:lnSpc>
                <a:spcPct val="100000"/>
              </a:lnSpc>
              <a:spcBef>
                <a:spcPts val="0"/>
              </a:spcBef>
              <a:spcAft>
                <a:spcPts val="0"/>
              </a:spcAft>
              <a:buClr>
                <a:schemeClr val="dk2"/>
              </a:buClr>
              <a:buFont typeface="Open Sans"/>
              <a:buNone/>
              <a:defRPr b="0" i="0" sz="2100" u="none" cap="none" strike="noStrike">
                <a:solidFill>
                  <a:schemeClr val="dk2"/>
                </a:solidFill>
                <a:latin typeface="Open Sans"/>
                <a:ea typeface="Open Sans"/>
                <a:cs typeface="Open Sans"/>
                <a:sym typeface="Open Sans"/>
              </a:defRPr>
            </a:lvl9pPr>
          </a:lstStyle>
          <a:p/>
        </p:txBody>
      </p:sp>
      <p:sp>
        <p:nvSpPr>
          <p:cNvPr id="50" name="Shape 50"/>
          <p:cNvSpPr txBox="1"/>
          <p:nvPr>
            <p:ph idx="2" type="body"/>
          </p:nvPr>
        </p:nvSpPr>
        <p:spPr>
          <a:xfrm>
            <a:off x="4939500" y="724202"/>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Open Sans"/>
              <a:buNone/>
              <a:defRPr b="0" i="0" sz="1800" u="none" cap="none" strike="noStrike">
                <a:solidFill>
                  <a:schemeClr val="lt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9pPr>
          </a:lstStyle>
          <a:p/>
        </p:txBody>
      </p:sp>
      <p:sp>
        <p:nvSpPr>
          <p:cNvPr id="51" name="Shape 51"/>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US"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6"/>
            <a:ext cx="5998800" cy="598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PT Sans Narrow"/>
              <a:buNone/>
              <a:defRPr b="0" i="0" sz="2400" u="none" cap="none" strike="noStrike">
                <a:solidFill>
                  <a:schemeClr val="dk2"/>
                </a:solidFill>
                <a:latin typeface="PT Sans Narrow"/>
                <a:ea typeface="PT Sans Narrow"/>
                <a:cs typeface="PT Sans Narrow"/>
                <a:sym typeface="PT Sans Narrow"/>
              </a:defRPr>
            </a:lvl1pPr>
            <a:lvl2pPr indent="0" lvl="1" marL="457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54" name="Shape 54"/>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4" y="445027"/>
            <a:ext cx="8520599" cy="7073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4" y="1266325"/>
            <a:ext cx="8520599" cy="33027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Open Sans"/>
              <a:buNone/>
              <a:defRPr b="0" i="0" sz="18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60"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Open Sans"/>
              <a:buNone/>
            </a:pPr>
            <a:fld id="{00000000-1234-1234-1234-123412341234}" type="slidenum">
              <a:rPr b="0" i="0" lang="en-US" sz="1000" u="none" cap="none" strike="noStrike">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3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accent1"/>
              </a:buClr>
              <a:buSzPct val="25000"/>
              <a:buFont typeface="PT Sans Narrow"/>
              <a:buNone/>
            </a:pPr>
            <a:r>
              <a:rPr b="1" i="0" lang="en-US" sz="5400" u="none" cap="none" strike="noStrike">
                <a:solidFill>
                  <a:schemeClr val="accent1"/>
                </a:solidFill>
                <a:latin typeface="PT Sans Narrow"/>
                <a:ea typeface="PT Sans Narrow"/>
                <a:cs typeface="PT Sans Narrow"/>
                <a:sym typeface="PT Sans Narrow"/>
              </a:rPr>
              <a:t>Developer Workflow</a:t>
            </a:r>
          </a:p>
        </p:txBody>
      </p:sp>
      <p:sp>
        <p:nvSpPr>
          <p:cNvPr id="67" name="Shape 67"/>
          <p:cNvSpPr txBox="1"/>
          <p:nvPr>
            <p:ph idx="1" type="subTitle"/>
          </p:nvPr>
        </p:nvSpPr>
        <p:spPr>
          <a:xfrm>
            <a:off x="2137225" y="2850039"/>
            <a:ext cx="4870499" cy="792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Open Sans"/>
              <a:buNone/>
            </a:pPr>
            <a:r>
              <a:t/>
            </a:r>
            <a:endParaRPr b="0" i="0" sz="2400" u="none" cap="none" strike="noStrike">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pic>
        <p:nvPicPr>
          <p:cNvPr descr="diffviewer.png" id="120" name="Shape 120"/>
          <p:cNvPicPr preferRelativeResize="0"/>
          <p:nvPr/>
        </p:nvPicPr>
        <p:blipFill rotWithShape="1">
          <a:blip r:embed="rId3">
            <a:alphaModFix/>
          </a:blip>
          <a:srcRect b="0" l="0" r="0" t="0"/>
          <a:stretch/>
        </p:blipFill>
        <p:spPr>
          <a:xfrm>
            <a:off x="1206500" y="0"/>
            <a:ext cx="6715689"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814800"/>
            <a:ext cx="8571300" cy="942075"/>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That’s it for the software develop</a:t>
            </a:r>
            <a:r>
              <a:rPr lang="en-US"/>
              <a:t>er</a:t>
            </a:r>
            <a:r>
              <a:rPr b="1" i="0" lang="en-US" sz="3600" u="none" cap="none" strike="noStrike">
                <a:solidFill>
                  <a:schemeClr val="accent1"/>
                </a:solidFill>
                <a:latin typeface="PT Sans Narrow"/>
                <a:ea typeface="PT Sans Narrow"/>
                <a:cs typeface="PT Sans Narrow"/>
                <a:sym typeface="PT Sans Narrow"/>
              </a:rPr>
              <a:t> </a:t>
            </a:r>
            <a:r>
              <a:rPr lang="en-US"/>
              <a:t>workflow</a:t>
            </a:r>
            <a:r>
              <a:rPr b="1" i="0" lang="en-US" sz="3600" u="none" cap="none" strike="noStrike">
                <a:solidFill>
                  <a:schemeClr val="accent1"/>
                </a:solidFill>
                <a:latin typeface="PT Sans Narrow"/>
                <a:ea typeface="PT Sans Narrow"/>
                <a:cs typeface="PT Sans Narrow"/>
                <a:sym typeface="PT Sans Narrow"/>
              </a:rPr>
              <a:t>!</a:t>
            </a:r>
          </a:p>
        </p:txBody>
      </p:sp>
      <p:sp>
        <p:nvSpPr>
          <p:cNvPr id="127" name="Shape 127"/>
          <p:cNvSpPr txBox="1"/>
          <p:nvPr/>
        </p:nvSpPr>
        <p:spPr>
          <a:xfrm>
            <a:off x="3656700" y="2598150"/>
            <a:ext cx="1830599" cy="232424"/>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Open Sans"/>
              <a:buNone/>
            </a:pPr>
            <a:r>
              <a:rPr b="0" i="0" lang="en-US" sz="1800" u="none" cap="none" strike="noStrike">
                <a:solidFill>
                  <a:srgbClr val="FFFFFF"/>
                </a:solidFill>
                <a:latin typeface="Open Sans"/>
                <a:ea typeface="Open Sans"/>
                <a:cs typeface="Open Sans"/>
                <a:sym typeface="Open Sans"/>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4" y="445027"/>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What is Agile?</a:t>
            </a:r>
          </a:p>
        </p:txBody>
      </p:sp>
      <p:sp>
        <p:nvSpPr>
          <p:cNvPr id="73" name="Shape 73"/>
          <p:cNvSpPr txBox="1"/>
          <p:nvPr>
            <p:ph idx="1" type="body"/>
          </p:nvPr>
        </p:nvSpPr>
        <p:spPr>
          <a:xfrm>
            <a:off x="311704" y="1266325"/>
            <a:ext cx="8520599" cy="33027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Open Sans"/>
              <a:buNone/>
            </a:pPr>
            <a:r>
              <a:rPr b="0" i="0" lang="en-US" sz="1800" u="none" cap="none" strike="noStrike">
                <a:solidFill>
                  <a:schemeClr val="dk2"/>
                </a:solidFill>
                <a:latin typeface="Open Sans"/>
                <a:ea typeface="Open Sans"/>
                <a:cs typeface="Open Sans"/>
                <a:sym typeface="Open Sans"/>
              </a:rPr>
              <a:t>Agile is a process formed in response to the “waterfall process.” In the waterfall process, developers would receive clear requirements up front, be left alone to work for X months, then be expected to deliver the final product to users.</a:t>
            </a:r>
          </a:p>
          <a:p>
            <a:pPr indent="-228600" lvl="0" marL="457200" marR="0" rtl="0" algn="l">
              <a:lnSpc>
                <a:spcPct val="115000"/>
              </a:lnSpc>
              <a:spcBef>
                <a:spcPts val="1600"/>
              </a:spcBef>
              <a:spcAft>
                <a:spcPts val="0"/>
              </a:spcAft>
              <a:buClr>
                <a:schemeClr val="dk2"/>
              </a:buClr>
              <a:buSzPct val="25000"/>
              <a:buFont typeface="Open Sans"/>
              <a:buNone/>
            </a:pPr>
            <a:r>
              <a:rPr b="0" i="0" lang="en-US" sz="1800" u="none" cap="none" strike="noStrike">
                <a:solidFill>
                  <a:schemeClr val="dk2"/>
                </a:solidFill>
                <a:latin typeface="Open Sans"/>
                <a:ea typeface="Open Sans"/>
                <a:cs typeface="Open Sans"/>
                <a:sym typeface="Open Sans"/>
              </a:rPr>
              <a:t>Agile centers around user feedback and quick, responsive iterations.</a:t>
            </a:r>
          </a:p>
          <a:p>
            <a:pPr indent="-228600" lvl="0" marL="457200" marR="0" rtl="0" algn="l">
              <a:lnSpc>
                <a:spcPct val="115000"/>
              </a:lnSpc>
              <a:spcBef>
                <a:spcPts val="1600"/>
              </a:spcBef>
              <a:spcAft>
                <a:spcPts val="0"/>
              </a:spcAft>
              <a:buClr>
                <a:schemeClr val="dk2"/>
              </a:buClr>
              <a:buSzPct val="25000"/>
              <a:buFont typeface="Open Sans"/>
              <a:buNone/>
            </a:pPr>
            <a:r>
              <a:rPr b="0" i="0" lang="en-US" sz="1800" u="none" cap="none" strike="noStrike">
                <a:solidFill>
                  <a:schemeClr val="dk2"/>
                </a:solidFill>
                <a:latin typeface="Open Sans"/>
                <a:ea typeface="Open Sans"/>
                <a:cs typeface="Open Sans"/>
                <a:sym typeface="Open Sans"/>
              </a:rPr>
              <a:t>Many engineering teams in tech companies use the Agile process to organize and drive development.</a:t>
            </a:r>
          </a:p>
          <a:p>
            <a:pPr indent="-228600" lvl="0" marL="457200" marR="0" rtl="0" algn="l">
              <a:lnSpc>
                <a:spcPct val="115000"/>
              </a:lnSpc>
              <a:spcBef>
                <a:spcPts val="1600"/>
              </a:spcBef>
              <a:spcAft>
                <a:spcPts val="0"/>
              </a:spcAft>
              <a:buClr>
                <a:schemeClr val="dk2"/>
              </a:buClr>
              <a:buSzPct val="25000"/>
              <a:buFont typeface="Open Sans"/>
              <a:buNone/>
            </a:pPr>
            <a:r>
              <a:rPr b="0" i="0" lang="en-US" sz="1800" u="none" cap="none" strike="noStrike">
                <a:solidFill>
                  <a:schemeClr val="dk2"/>
                </a:solidFill>
                <a:latin typeface="Open Sans"/>
                <a:ea typeface="Open Sans"/>
                <a:cs typeface="Open Sans"/>
                <a:sym typeface="Open Sans"/>
              </a:rPr>
              <a:t>Example: making a wedding cake vs. baking cookies</a:t>
            </a:r>
          </a:p>
          <a:p>
            <a:pPr indent="0" lvl="0" marL="0" marR="0" rtl="0" algn="l">
              <a:lnSpc>
                <a:spcPct val="115000"/>
              </a:lnSpc>
              <a:spcBef>
                <a:spcPts val="1600"/>
              </a:spcBef>
              <a:spcAft>
                <a:spcPts val="0"/>
              </a:spcAft>
              <a:buClr>
                <a:schemeClr val="dk2"/>
              </a:buClr>
              <a:buSzPct val="25000"/>
              <a:buFont typeface="Open Sans"/>
              <a:buNone/>
            </a:pPr>
            <a:r>
              <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4" y="445027"/>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12 Agile principles</a:t>
            </a:r>
          </a:p>
        </p:txBody>
      </p:sp>
      <p:pic>
        <p:nvPicPr>
          <p:cNvPr descr="Screen Shot 2016-06-12 at 1.05.19 PM.png" id="79" name="Shape 79"/>
          <p:cNvPicPr preferRelativeResize="0"/>
          <p:nvPr/>
        </p:nvPicPr>
        <p:blipFill rotWithShape="1">
          <a:blip r:embed="rId3">
            <a:alphaModFix/>
          </a:blip>
          <a:srcRect b="0" l="0" r="0" t="0"/>
          <a:stretch/>
        </p:blipFill>
        <p:spPr>
          <a:xfrm>
            <a:off x="1648778" y="1085599"/>
            <a:ext cx="6088449" cy="3598100"/>
          </a:xfrm>
          <a:prstGeom prst="rect">
            <a:avLst/>
          </a:prstGeom>
          <a:noFill/>
          <a:ln>
            <a:noFill/>
          </a:ln>
        </p:spPr>
      </p:pic>
      <p:sp>
        <p:nvSpPr>
          <p:cNvPr id="80" name="Shape 80"/>
          <p:cNvSpPr txBox="1"/>
          <p:nvPr/>
        </p:nvSpPr>
        <p:spPr>
          <a:xfrm>
            <a:off x="54950" y="4607500"/>
            <a:ext cx="2868600" cy="307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cap="none" strike="noStrike">
                <a:solidFill>
                  <a:srgbClr val="000000"/>
                </a:solidFill>
                <a:latin typeface="Arial"/>
                <a:ea typeface="Arial"/>
                <a:cs typeface="Arial"/>
                <a:sym typeface="Arial"/>
              </a:rPr>
              <a:t>Source: www.agilemanifesto.org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4" y="445027"/>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What is Scrum?</a:t>
            </a:r>
          </a:p>
        </p:txBody>
      </p:sp>
      <p:sp>
        <p:nvSpPr>
          <p:cNvPr id="86" name="Shape 86"/>
          <p:cNvSpPr txBox="1"/>
          <p:nvPr>
            <p:ph idx="1" type="body"/>
          </p:nvPr>
        </p:nvSpPr>
        <p:spPr>
          <a:xfrm>
            <a:off x="311704" y="1266325"/>
            <a:ext cx="8520599" cy="33027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dk2"/>
              </a:buClr>
              <a:buSzPct val="25000"/>
              <a:buFont typeface="Open Sans"/>
              <a:buNone/>
            </a:pPr>
            <a:r>
              <a:rPr b="0" i="0" lang="en-US" sz="1800" u="none" cap="none" strike="noStrike">
                <a:solidFill>
                  <a:schemeClr val="dk2"/>
                </a:solidFill>
                <a:latin typeface="Open Sans"/>
                <a:ea typeface="Open Sans"/>
                <a:cs typeface="Open Sans"/>
                <a:sym typeface="Open Sans"/>
              </a:rPr>
              <a:t>Scrum is an organizational model that follows Agile principles.</a:t>
            </a:r>
          </a:p>
          <a:p>
            <a:pPr indent="-317500" lvl="0" marL="457200" marR="0" rtl="0" algn="l">
              <a:lnSpc>
                <a:spcPct val="115000"/>
              </a:lnSpc>
              <a:spcBef>
                <a:spcPts val="400"/>
              </a:spcBef>
              <a:spcAft>
                <a:spcPts val="0"/>
              </a:spcAft>
              <a:buClr>
                <a:schemeClr val="dk2"/>
              </a:buClr>
              <a:buSzPct val="100000"/>
              <a:buFont typeface="Open Sans"/>
              <a:buChar char="●"/>
            </a:pPr>
            <a:r>
              <a:rPr b="1" i="0" lang="en-US" sz="1400" u="none" cap="none" strike="noStrike">
                <a:solidFill>
                  <a:schemeClr val="dk2"/>
                </a:solidFill>
                <a:latin typeface="Open Sans"/>
                <a:ea typeface="Open Sans"/>
                <a:cs typeface="Open Sans"/>
                <a:sym typeface="Open Sans"/>
              </a:rPr>
              <a:t>User story</a:t>
            </a:r>
            <a:r>
              <a:rPr b="0" i="0" lang="en-US" sz="1400" u="none" cap="none" strike="noStrike">
                <a:solidFill>
                  <a:schemeClr val="dk2"/>
                </a:solidFill>
                <a:latin typeface="Open Sans"/>
                <a:ea typeface="Open Sans"/>
                <a:cs typeface="Open Sans"/>
                <a:sym typeface="Open Sans"/>
              </a:rPr>
              <a:t>: a feature request that fills in “I as a &lt;Role&gt; want &lt;Feature&gt; so that &lt;Value&gt;”</a:t>
            </a:r>
          </a:p>
          <a:p>
            <a:pPr indent="-317500" lvl="0" marL="457200" marR="0" rtl="0" algn="l">
              <a:lnSpc>
                <a:spcPct val="115000"/>
              </a:lnSpc>
              <a:spcBef>
                <a:spcPts val="400"/>
              </a:spcBef>
              <a:spcAft>
                <a:spcPts val="0"/>
              </a:spcAft>
              <a:buClr>
                <a:schemeClr val="dk2"/>
              </a:buClr>
              <a:buSzPct val="100000"/>
              <a:buFont typeface="Open Sans"/>
              <a:buChar char="●"/>
            </a:pPr>
            <a:r>
              <a:rPr b="1" i="0" lang="en-US" sz="1400" u="none" cap="none" strike="noStrike">
                <a:solidFill>
                  <a:schemeClr val="dk2"/>
                </a:solidFill>
                <a:latin typeface="Open Sans"/>
                <a:ea typeface="Open Sans"/>
                <a:cs typeface="Open Sans"/>
                <a:sym typeface="Open Sans"/>
              </a:rPr>
              <a:t>Epic</a:t>
            </a:r>
            <a:r>
              <a:rPr b="0" i="0" lang="en-US" sz="1400" u="none" cap="none" strike="noStrike">
                <a:solidFill>
                  <a:schemeClr val="dk2"/>
                </a:solidFill>
                <a:latin typeface="Open Sans"/>
                <a:ea typeface="Open Sans"/>
                <a:cs typeface="Open Sans"/>
                <a:sym typeface="Open Sans"/>
              </a:rPr>
              <a:t>: a large feature request that will take more than a single sprint to complete</a:t>
            </a:r>
          </a:p>
          <a:p>
            <a:pPr indent="-317500" lvl="0" marL="457200" marR="0" rtl="0" algn="l">
              <a:lnSpc>
                <a:spcPct val="115000"/>
              </a:lnSpc>
              <a:spcBef>
                <a:spcPts val="400"/>
              </a:spcBef>
              <a:spcAft>
                <a:spcPts val="0"/>
              </a:spcAft>
              <a:buClr>
                <a:schemeClr val="dk2"/>
              </a:buClr>
              <a:buSzPct val="100000"/>
              <a:buFont typeface="Open Sans"/>
              <a:buChar char="●"/>
            </a:pPr>
            <a:r>
              <a:rPr b="1" i="0" lang="en-US" sz="1400" u="none" cap="none" strike="noStrike">
                <a:solidFill>
                  <a:schemeClr val="dk2"/>
                </a:solidFill>
                <a:latin typeface="Open Sans"/>
                <a:ea typeface="Open Sans"/>
                <a:cs typeface="Open Sans"/>
                <a:sym typeface="Open Sans"/>
              </a:rPr>
              <a:t>Acceptance criteria</a:t>
            </a:r>
            <a:r>
              <a:rPr b="0" i="0" lang="en-US" sz="1400" u="none" cap="none" strike="noStrike">
                <a:solidFill>
                  <a:schemeClr val="dk2"/>
                </a:solidFill>
                <a:latin typeface="Open Sans"/>
                <a:ea typeface="Open Sans"/>
                <a:cs typeface="Open Sans"/>
                <a:sym typeface="Open Sans"/>
              </a:rPr>
              <a:t>: a list of requirements for the feature</a:t>
            </a:r>
          </a:p>
          <a:p>
            <a:pPr indent="-317500" lvl="0" marL="457200" marR="0" rtl="0" algn="l">
              <a:lnSpc>
                <a:spcPct val="100000"/>
              </a:lnSpc>
              <a:spcBef>
                <a:spcPts val="400"/>
              </a:spcBef>
              <a:spcAft>
                <a:spcPts val="0"/>
              </a:spcAft>
              <a:buClr>
                <a:schemeClr val="dk2"/>
              </a:buClr>
              <a:buSzPct val="100000"/>
              <a:buFont typeface="Open Sans"/>
              <a:buChar char="●"/>
            </a:pPr>
            <a:r>
              <a:rPr b="1" i="0" lang="en-US" sz="1400" u="none" cap="none" strike="noStrike">
                <a:solidFill>
                  <a:schemeClr val="dk2"/>
                </a:solidFill>
                <a:latin typeface="Open Sans"/>
                <a:ea typeface="Open Sans"/>
                <a:cs typeface="Open Sans"/>
                <a:sym typeface="Open Sans"/>
              </a:rPr>
              <a:t>Product backlog</a:t>
            </a:r>
            <a:r>
              <a:rPr b="0" i="0" lang="en-US" sz="1400" u="none" cap="none" strike="noStrike">
                <a:solidFill>
                  <a:schemeClr val="dk2"/>
                </a:solidFill>
                <a:latin typeface="Open Sans"/>
                <a:ea typeface="Open Sans"/>
                <a:cs typeface="Open Sans"/>
                <a:sym typeface="Open Sans"/>
              </a:rPr>
              <a:t>: a prioritized list of feature requests</a:t>
            </a:r>
          </a:p>
          <a:p>
            <a:pPr indent="-317500" lvl="0" marL="457200" marR="0" rtl="0" algn="l">
              <a:lnSpc>
                <a:spcPct val="100000"/>
              </a:lnSpc>
              <a:spcBef>
                <a:spcPts val="400"/>
              </a:spcBef>
              <a:spcAft>
                <a:spcPts val="0"/>
              </a:spcAft>
              <a:buClr>
                <a:schemeClr val="dk2"/>
              </a:buClr>
              <a:buSzPct val="100000"/>
              <a:buFont typeface="Open Sans"/>
              <a:buChar char="●"/>
            </a:pPr>
            <a:r>
              <a:rPr b="1" i="0" lang="en-US" sz="1400" u="none" cap="none" strike="noStrike">
                <a:solidFill>
                  <a:schemeClr val="dk2"/>
                </a:solidFill>
                <a:latin typeface="Open Sans"/>
                <a:ea typeface="Open Sans"/>
                <a:cs typeface="Open Sans"/>
                <a:sym typeface="Open Sans"/>
              </a:rPr>
              <a:t>Product owne</a:t>
            </a:r>
            <a:r>
              <a:rPr b="0" i="0" lang="en-US" sz="1400" u="none" cap="none" strike="noStrike">
                <a:solidFill>
                  <a:schemeClr val="dk2"/>
                </a:solidFill>
                <a:latin typeface="Open Sans"/>
                <a:ea typeface="Open Sans"/>
                <a:cs typeface="Open Sans"/>
                <a:sym typeface="Open Sans"/>
              </a:rPr>
              <a:t>r: the person who prioritizes the product backlog, is either the stakeholder or works closely with the stakeholder</a:t>
            </a:r>
          </a:p>
          <a:p>
            <a:pPr indent="-317500" lvl="0" marL="457200" marR="0" rtl="0" algn="l">
              <a:lnSpc>
                <a:spcPct val="115000"/>
              </a:lnSpc>
              <a:spcBef>
                <a:spcPts val="400"/>
              </a:spcBef>
              <a:spcAft>
                <a:spcPts val="0"/>
              </a:spcAft>
              <a:buClr>
                <a:schemeClr val="dk2"/>
              </a:buClr>
              <a:buSzPct val="100000"/>
              <a:buFont typeface="Open Sans"/>
              <a:buChar char="●"/>
            </a:pPr>
            <a:r>
              <a:rPr b="1" i="0" lang="en-US" sz="1400" u="none" cap="none" strike="noStrike">
                <a:solidFill>
                  <a:schemeClr val="dk2"/>
                </a:solidFill>
                <a:latin typeface="Open Sans"/>
                <a:ea typeface="Open Sans"/>
                <a:cs typeface="Open Sans"/>
                <a:sym typeface="Open Sans"/>
              </a:rPr>
              <a:t>Story points</a:t>
            </a:r>
            <a:r>
              <a:rPr b="0" i="0" lang="en-US" sz="1400" u="none" cap="none" strike="noStrike">
                <a:solidFill>
                  <a:schemeClr val="dk2"/>
                </a:solidFill>
                <a:latin typeface="Open Sans"/>
                <a:ea typeface="Open Sans"/>
                <a:cs typeface="Open Sans"/>
                <a:sym typeface="Open Sans"/>
              </a:rPr>
              <a:t>: a number to designate the complexity of a user story</a:t>
            </a:r>
          </a:p>
          <a:p>
            <a:pPr indent="-317500" lvl="0" marL="457200" marR="0" rtl="0" algn="l">
              <a:lnSpc>
                <a:spcPct val="100000"/>
              </a:lnSpc>
              <a:spcBef>
                <a:spcPts val="400"/>
              </a:spcBef>
              <a:spcAft>
                <a:spcPts val="0"/>
              </a:spcAft>
              <a:buClr>
                <a:schemeClr val="dk2"/>
              </a:buClr>
              <a:buSzPct val="100000"/>
              <a:buFont typeface="Open Sans"/>
              <a:buChar char="●"/>
            </a:pPr>
            <a:r>
              <a:rPr b="1" i="0" lang="en-US" sz="1400" u="none" cap="none" strike="noStrike">
                <a:solidFill>
                  <a:schemeClr val="dk2"/>
                </a:solidFill>
                <a:latin typeface="Open Sans"/>
                <a:ea typeface="Open Sans"/>
                <a:cs typeface="Open Sans"/>
                <a:sym typeface="Open Sans"/>
              </a:rPr>
              <a:t>Sprint</a:t>
            </a:r>
            <a:r>
              <a:rPr b="0" i="0" lang="en-US" sz="1400" u="none" cap="none" strike="noStrike">
                <a:solidFill>
                  <a:schemeClr val="dk2"/>
                </a:solidFill>
                <a:latin typeface="Open Sans"/>
                <a:ea typeface="Open Sans"/>
                <a:cs typeface="Open Sans"/>
                <a:sym typeface="Open Sans"/>
              </a:rPr>
              <a:t>: a 2-4 week chunk of dev time where certain user stories are “promised.” Begins with sprint planning and ends with sprint demos.</a:t>
            </a:r>
          </a:p>
          <a:p>
            <a:pPr indent="-317500" lvl="0" marL="457200" marR="0" rtl="0" algn="l">
              <a:lnSpc>
                <a:spcPct val="115000"/>
              </a:lnSpc>
              <a:spcBef>
                <a:spcPts val="400"/>
              </a:spcBef>
              <a:spcAft>
                <a:spcPts val="0"/>
              </a:spcAft>
              <a:buClr>
                <a:schemeClr val="dk2"/>
              </a:buClr>
              <a:buSzPct val="100000"/>
              <a:buFont typeface="Open Sans"/>
              <a:buChar char="●"/>
            </a:pPr>
            <a:r>
              <a:rPr b="1" i="0" lang="en-US" sz="1400" u="none" cap="none" strike="noStrike">
                <a:solidFill>
                  <a:schemeClr val="dk2"/>
                </a:solidFill>
                <a:latin typeface="Open Sans"/>
                <a:ea typeface="Open Sans"/>
                <a:cs typeface="Open Sans"/>
                <a:sym typeface="Open Sans"/>
              </a:rPr>
              <a:t>Sprint backlog</a:t>
            </a:r>
            <a:r>
              <a:rPr b="0" i="0" lang="en-US" sz="1400" u="none" cap="none" strike="noStrike">
                <a:solidFill>
                  <a:schemeClr val="dk2"/>
                </a:solidFill>
                <a:latin typeface="Open Sans"/>
                <a:ea typeface="Open Sans"/>
                <a:cs typeface="Open Sans"/>
                <a:sym typeface="Open Sans"/>
              </a:rPr>
              <a:t>: the user stories in the current sprint</a:t>
            </a:r>
          </a:p>
          <a:p>
            <a:pPr indent="-317500" lvl="0" marL="457200" marR="0" rtl="0" algn="l">
              <a:lnSpc>
                <a:spcPct val="100000"/>
              </a:lnSpc>
              <a:spcBef>
                <a:spcPts val="400"/>
              </a:spcBef>
              <a:spcAft>
                <a:spcPts val="0"/>
              </a:spcAft>
              <a:buClr>
                <a:schemeClr val="dk2"/>
              </a:buClr>
              <a:buSzPct val="100000"/>
              <a:buFont typeface="Open Sans"/>
              <a:buChar char="●"/>
            </a:pPr>
            <a:r>
              <a:rPr b="1" i="0" lang="en-US" sz="1400" u="none" cap="none" strike="noStrike">
                <a:solidFill>
                  <a:schemeClr val="dk2"/>
                </a:solidFill>
                <a:latin typeface="Open Sans"/>
                <a:ea typeface="Open Sans"/>
                <a:cs typeface="Open Sans"/>
                <a:sym typeface="Open Sans"/>
              </a:rPr>
              <a:t>Daily scrum meeting</a:t>
            </a:r>
            <a:r>
              <a:rPr b="0" i="0" lang="en-US" sz="1400" u="none" cap="none" strike="noStrike">
                <a:solidFill>
                  <a:schemeClr val="dk2"/>
                </a:solidFill>
                <a:latin typeface="Open Sans"/>
                <a:ea typeface="Open Sans"/>
                <a:cs typeface="Open Sans"/>
                <a:sym typeface="Open Sans"/>
              </a:rPr>
              <a:t> (aka “stand-up”): a meeting where each person on the dev team describes what they worked on yesterday, what they will work on today, and any blockers</a:t>
            </a:r>
          </a:p>
          <a:p>
            <a:pPr indent="0" lvl="0" marL="0" marR="0" rtl="0" algn="l">
              <a:lnSpc>
                <a:spcPct val="115000"/>
              </a:lnSpc>
              <a:spcBef>
                <a:spcPts val="400"/>
              </a:spcBef>
              <a:spcAft>
                <a:spcPts val="0"/>
              </a:spcAft>
              <a:buClr>
                <a:schemeClr val="dk2"/>
              </a:buClr>
              <a:buSzPct val="25000"/>
              <a:buFont typeface="Open Sans"/>
              <a:buNone/>
            </a:pPr>
            <a:r>
              <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descr="Screen Shot 2016-06-12 at 1.17.59 PM.png" id="91" name="Shape 91"/>
          <p:cNvPicPr preferRelativeResize="0"/>
          <p:nvPr/>
        </p:nvPicPr>
        <p:blipFill rotWithShape="1">
          <a:blip r:embed="rId3">
            <a:alphaModFix/>
          </a:blip>
          <a:srcRect b="0" l="0" r="0" t="0"/>
          <a:stretch/>
        </p:blipFill>
        <p:spPr>
          <a:xfrm>
            <a:off x="822425" y="187350"/>
            <a:ext cx="7499100" cy="446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814800"/>
            <a:ext cx="8571300" cy="942075"/>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That’s it for Agile!</a:t>
            </a:r>
          </a:p>
        </p:txBody>
      </p:sp>
      <p:sp>
        <p:nvSpPr>
          <p:cNvPr id="98" name="Shape 98"/>
          <p:cNvSpPr txBox="1"/>
          <p:nvPr/>
        </p:nvSpPr>
        <p:spPr>
          <a:xfrm>
            <a:off x="3656700" y="2598150"/>
            <a:ext cx="1830599" cy="232424"/>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Open Sans"/>
              <a:buNone/>
            </a:pPr>
            <a:r>
              <a:rPr b="0" i="0" lang="en-US" sz="1800" u="none" cap="none" strike="noStrike">
                <a:solidFill>
                  <a:srgbClr val="FFFFFF"/>
                </a:solidFill>
                <a:latin typeface="Open Sans"/>
                <a:ea typeface="Open Sans"/>
                <a:cs typeface="Open Sans"/>
                <a:sym typeface="Open Sans"/>
              </a:rPr>
              <a:t>Any questions?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4" y="445027"/>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Software development process</a:t>
            </a:r>
          </a:p>
        </p:txBody>
      </p:sp>
      <p:sp>
        <p:nvSpPr>
          <p:cNvPr id="104" name="Shape 104"/>
          <p:cNvSpPr txBox="1"/>
          <p:nvPr>
            <p:ph idx="1" type="body"/>
          </p:nvPr>
        </p:nvSpPr>
        <p:spPr>
          <a:xfrm>
            <a:off x="311704" y="1266325"/>
            <a:ext cx="8520599" cy="3302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Open Sans"/>
              <a:buNone/>
            </a:pPr>
            <a:r>
              <a:rPr b="0" i="0" lang="en-US" sz="1400" u="none" cap="none" strike="noStrike">
                <a:solidFill>
                  <a:schemeClr val="dk2"/>
                </a:solidFill>
                <a:latin typeface="Open Sans"/>
                <a:ea typeface="Open Sans"/>
                <a:cs typeface="Open Sans"/>
                <a:sym typeface="Open Sans"/>
              </a:rPr>
              <a:t>So as an engineer, you take on a user story during the sprint. What does your actual software development process look like?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4" y="445027"/>
            <a:ext cx="8520599" cy="707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From JIRA ticket to Production</a:t>
            </a:r>
          </a:p>
        </p:txBody>
      </p:sp>
      <p:sp>
        <p:nvSpPr>
          <p:cNvPr id="110" name="Shape 110"/>
          <p:cNvSpPr txBox="1"/>
          <p:nvPr>
            <p:ph idx="1" type="body"/>
          </p:nvPr>
        </p:nvSpPr>
        <p:spPr>
          <a:xfrm>
            <a:off x="311704" y="1266325"/>
            <a:ext cx="8520599" cy="3302700"/>
          </a:xfrm>
          <a:prstGeom prst="rect">
            <a:avLst/>
          </a:prstGeom>
          <a:noFill/>
          <a:ln>
            <a:noFill/>
          </a:ln>
        </p:spPr>
        <p:txBody>
          <a:bodyPr anchorCtr="0" anchor="t" bIns="91425" lIns="91425" rIns="91425" tIns="91425">
            <a:noAutofit/>
          </a:bodyPr>
          <a:lstStyle/>
          <a:p>
            <a:pPr indent="-203200" lvl="0" marL="457200" marR="0" rtl="0" algn="l">
              <a:lnSpc>
                <a:spcPct val="150000"/>
              </a:lnSpc>
              <a:spcBef>
                <a:spcPts val="0"/>
              </a:spcBef>
              <a:spcAft>
                <a:spcPts val="0"/>
              </a:spcAft>
              <a:buClr>
                <a:schemeClr val="dk2"/>
              </a:buClr>
              <a:buSzPct val="100000"/>
              <a:buFont typeface="Open Sans"/>
              <a:buAutoNum type="arabicPeriod"/>
            </a:pPr>
            <a:r>
              <a:rPr b="0" i="0" lang="en-US" sz="1400" u="none" cap="none" strike="noStrike">
                <a:solidFill>
                  <a:schemeClr val="dk2"/>
                </a:solidFill>
                <a:latin typeface="Open Sans"/>
                <a:ea typeface="Open Sans"/>
                <a:cs typeface="Open Sans"/>
                <a:sym typeface="Open Sans"/>
              </a:rPr>
              <a:t>Choose a user story (aka “ticket”) in JIRA to work on</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US" sz="1400" u="none" cap="none" strike="noStrike">
                <a:solidFill>
                  <a:schemeClr val="dk2"/>
                </a:solidFill>
                <a:latin typeface="Open Sans"/>
                <a:ea typeface="Open Sans"/>
                <a:cs typeface="Open Sans"/>
                <a:sym typeface="Open Sans"/>
              </a:rPr>
              <a:t>Develop the feature locally</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US" sz="1400" u="none" cap="none" strike="noStrike">
                <a:solidFill>
                  <a:schemeClr val="dk2"/>
                </a:solidFill>
                <a:latin typeface="Open Sans"/>
                <a:ea typeface="Open Sans"/>
                <a:cs typeface="Open Sans"/>
                <a:sym typeface="Open Sans"/>
              </a:rPr>
              <a:t>Write unit tests if applicable, and make sure both the new and existing tests all pass</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US" sz="1400" u="none" cap="none" strike="noStrike">
                <a:solidFill>
                  <a:schemeClr val="dk2"/>
                </a:solidFill>
                <a:latin typeface="Open Sans"/>
                <a:ea typeface="Open Sans"/>
                <a:cs typeface="Open Sans"/>
                <a:sym typeface="Open Sans"/>
              </a:rPr>
              <a:t>Create a Review Board (RB) request so that others can peer review your code</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US" sz="1400" u="none" cap="none" strike="noStrike">
                <a:solidFill>
                  <a:schemeClr val="dk2"/>
                </a:solidFill>
                <a:latin typeface="Open Sans"/>
                <a:ea typeface="Open Sans"/>
                <a:cs typeface="Open Sans"/>
                <a:sym typeface="Open Sans"/>
              </a:rPr>
              <a:t>Update the RB as necessary based on feedback</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US" sz="1400" u="none" cap="none" strike="noStrike">
                <a:solidFill>
                  <a:schemeClr val="dk2"/>
                </a:solidFill>
                <a:latin typeface="Open Sans"/>
                <a:ea typeface="Open Sans"/>
                <a:cs typeface="Open Sans"/>
                <a:sym typeface="Open Sans"/>
              </a:rPr>
              <a:t>Once your code receives a “Ship It!” you can check in the code</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US" sz="1400" u="none" cap="none" strike="noStrike">
                <a:solidFill>
                  <a:schemeClr val="dk2"/>
                </a:solidFill>
                <a:latin typeface="Open Sans"/>
                <a:ea typeface="Open Sans"/>
                <a:cs typeface="Open Sans"/>
                <a:sym typeface="Open Sans"/>
              </a:rPr>
              <a:t>The code builds (either automatically or manually triggered)</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US" sz="1400" u="none" cap="none" strike="noStrike">
                <a:solidFill>
                  <a:schemeClr val="dk2"/>
                </a:solidFill>
                <a:latin typeface="Open Sans"/>
                <a:ea typeface="Open Sans"/>
                <a:cs typeface="Open Sans"/>
                <a:sym typeface="Open Sans"/>
              </a:rPr>
              <a:t>Code is deployed to staging (either automatically or manually triggered)</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US" sz="1400" u="none" cap="none" strike="noStrike">
                <a:solidFill>
                  <a:schemeClr val="dk2"/>
                </a:solidFill>
                <a:latin typeface="Open Sans"/>
                <a:ea typeface="Open Sans"/>
                <a:cs typeface="Open Sans"/>
                <a:sym typeface="Open Sans"/>
              </a:rPr>
              <a:t>Test on staging, make sure it works correctly</a:t>
            </a:r>
          </a:p>
          <a:p>
            <a:pPr indent="-203200" lvl="0" marL="457200" marR="0" rtl="0" algn="l">
              <a:lnSpc>
                <a:spcPct val="150000"/>
              </a:lnSpc>
              <a:spcBef>
                <a:spcPts val="0"/>
              </a:spcBef>
              <a:spcAft>
                <a:spcPts val="0"/>
              </a:spcAft>
              <a:buClr>
                <a:schemeClr val="dk2"/>
              </a:buClr>
              <a:buSzPct val="100000"/>
              <a:buFont typeface="Open Sans"/>
              <a:buAutoNum type="arabicPeriod"/>
            </a:pPr>
            <a:r>
              <a:rPr b="0" i="0" lang="en-US" sz="1400" u="none" cap="none" strike="noStrike">
                <a:solidFill>
                  <a:schemeClr val="dk2"/>
                </a:solidFill>
                <a:latin typeface="Open Sans"/>
                <a:ea typeface="Open Sans"/>
                <a:cs typeface="Open Sans"/>
                <a:sym typeface="Open Sans"/>
              </a:rPr>
              <a:t>Code is deployed to prod (either automatically or manually triggered)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descr="feattour_new_hero_614x378-jira-pt-hero.png" id="115" name="Shape 115"/>
          <p:cNvPicPr preferRelativeResize="0"/>
          <p:nvPr/>
        </p:nvPicPr>
        <p:blipFill rotWithShape="1">
          <a:blip r:embed="rId3">
            <a:alphaModFix/>
          </a:blip>
          <a:srcRect b="0" l="0" r="0" t="0"/>
          <a:stretch/>
        </p:blipFill>
        <p:spPr>
          <a:xfrm>
            <a:off x="673100" y="165100"/>
            <a:ext cx="7797800" cy="480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