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PT Sans Narrow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SourceSansPr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19" Type="http://schemas.openxmlformats.org/officeDocument/2006/relationships/font" Target="fonts/SourceSansPro-bold.fntdata"/><Relationship Id="rId1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USING TAB IS SUPER USEFUL! 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always get these 3 information on the left side. But it may not always be in the same order.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always get these 3 information on the left side. But it may not always be in the same order.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always get these 3 information on the left side. But it may not always be in the same order.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user?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box am I in?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folder am I in?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tsaelinh@lca1-eng-portal02 export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some most commonly used commands. DO NOT. I REPEAT DO NOT STRESS OVER MEMORIZING ALL OF THESE COMMANDS. As you use them you will just naturally remember. Until then feel free to use the cheat sheet.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not, DO NOT just copy and paste any command you find on the internet when you are stuck on a problem. ALWAYS UNDERSTAND WHAT THE COMMAND IS DOING. There will be some people trolling and you will end up erasing your entire file system.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Shape 16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7010400" y="152397"/>
            <a:ext cx="1981199" cy="65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2400" y="153921"/>
            <a:ext cx="6705599" cy="65531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7010400" y="2052958"/>
            <a:ext cx="1981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38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260"/>
              </a:spcBef>
              <a:spcAft>
                <a:spcPts val="1600"/>
              </a:spcAft>
              <a:buClr>
                <a:schemeClr val="accent6"/>
              </a:buClr>
              <a:buFont typeface="Noto Sans Symbols"/>
              <a:buNone/>
              <a:defRPr b="0" i="0" sz="13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b="0" i="0" sz="12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5"/>
              </a:buClr>
              <a:buFont typeface="Noto Sans Symbols"/>
              <a:buNone/>
              <a:defRPr b="0" i="0" sz="12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05295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010400" y="152397"/>
            <a:ext cx="1981199" cy="65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2400" y="153921"/>
            <a:ext cx="6705599" cy="6553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162799" y="2892275"/>
            <a:ext cx="1600199" cy="164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6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5"/>
              </a:buClr>
              <a:buFont typeface="Noto Sans Symbols"/>
              <a:buNone/>
              <a:defRPr b="0" i="0" sz="1400" u="none" cap="none" strike="noStrik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81000" y="2892275"/>
            <a:ext cx="6324600" cy="164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80997" y="1719071"/>
            <a:ext cx="8407799" cy="440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79" lvl="0" marL="27432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35559" lvl="1" marL="548640" marR="0" rtl="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39" lvl="2" marL="822960" marR="0" rtl="0" algn="l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080" lvl="3" marL="1097280" marR="0" rtl="0" algn="l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" lvl="4" marL="1280160" marR="0" rtl="0" algn="l">
              <a:lnSpc>
                <a:spcPct val="115000"/>
              </a:lnSpc>
              <a:spcBef>
                <a:spcPts val="26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" lvl="5" marL="1554480" marR="0" rtl="0" algn="l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" lvl="6" marL="1828800" marR="0" rtl="0" algn="l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" lvl="7" marL="2103120" marR="0" rtl="0" algn="l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40639" lvl="8" marL="2377440" marR="0" rtl="0" algn="l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5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81000" y="355845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Terminal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Navigating without a GUI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around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.. means the above directory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.. means to go back up the previous directory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../.. means to go back up 2 directories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means this current directory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ls . means to list all of the files and folders in this directory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whereas ls .. means to list all of the files and folders of the directory above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Hit Tab to autocomplete the name if the file or folder exists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That’s it for the Terminal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656700" y="3464200"/>
            <a:ext cx="1830599" cy="30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UNIX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operating system that was created a long time ago (1970s)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GUI, only way of navigating was with UNIX commands in the terminal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Linux and MacOS are examples of operating systems that are based off of UNIX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use UNIX commands in Linux and MacOS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UNIX commands on Macs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will be times when it will be easier to use the terminal to do actions than clicking around in the Finder.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Examples of actions that are faster using the terminal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Creating empty files in bulk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Deleting files that start with the letter “A”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Macs, the terminal app looks like this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also find it by opening up Spotlight Search (the magnifying glass at the top right corner of your screen), and search for Terminal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take a look at the anatomy of Mac’s terminal app</a:t>
            </a:r>
          </a:p>
        </p:txBody>
      </p:sp>
      <p:pic>
        <p:nvPicPr>
          <p:cNvPr descr="Screen Shot 2017-03-06 at 1.15.48 AM.png"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375" y="3357707"/>
            <a:ext cx="485775" cy="4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side$</a:t>
            </a:r>
          </a:p>
        </p:txBody>
      </p:sp>
      <p:pic>
        <p:nvPicPr>
          <p:cNvPr descr="Screen Shot 2016-06-21 at 3.52.57 PM.png" id="116" name="Shape 1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66564" l="0" r="0" t="-166522"/>
          <a:stretch/>
        </p:blipFill>
        <p:spPr>
          <a:xfrm>
            <a:off x="311700" y="1650615"/>
            <a:ext cx="2444699" cy="128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899075" y="2394800"/>
            <a:ext cx="0" cy="32066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8" name="Shape 118"/>
          <p:cNvSpPr txBox="1"/>
          <p:nvPr/>
        </p:nvSpPr>
        <p:spPr>
          <a:xfrm>
            <a:off x="676824" y="566505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4B9"/>
              </a:buClr>
              <a:buSzPct val="250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52D4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side$</a:t>
            </a:r>
          </a:p>
        </p:txBody>
      </p:sp>
      <p:pic>
        <p:nvPicPr>
          <p:cNvPr descr="Screen Shot 2016-06-21 at 3.52.57 PM.png" id="125" name="Shape 1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66564" l="0" r="0" t="-166522"/>
          <a:stretch/>
        </p:blipFill>
        <p:spPr>
          <a:xfrm>
            <a:off x="311700" y="1536565"/>
            <a:ext cx="2444699" cy="1281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>
            <a:off x="899075" y="2280750"/>
            <a:ext cx="0" cy="32066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7" name="Shape 127"/>
          <p:cNvCxnSpPr/>
          <p:nvPr/>
        </p:nvCxnSpPr>
        <p:spPr>
          <a:xfrm>
            <a:off x="1591225" y="2270413"/>
            <a:ext cx="0" cy="22010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8" name="Shape 128"/>
          <p:cNvSpPr txBox="1"/>
          <p:nvPr/>
        </p:nvSpPr>
        <p:spPr>
          <a:xfrm>
            <a:off x="676824" y="555100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280074" y="4662000"/>
            <a:ext cx="72072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side$</a:t>
            </a:r>
          </a:p>
        </p:txBody>
      </p:sp>
      <p:pic>
        <p:nvPicPr>
          <p:cNvPr descr="Screen Shot 2016-06-21 at 3.52.57 PM.png" id="136" name="Shape 1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66564" l="0" r="0" t="-166522"/>
          <a:stretch/>
        </p:blipFill>
        <p:spPr>
          <a:xfrm>
            <a:off x="311700" y="1383065"/>
            <a:ext cx="2444699" cy="1281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>
            <a:off x="899075" y="2127250"/>
            <a:ext cx="0" cy="32066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8" name="Shape 138"/>
          <p:cNvCxnSpPr/>
          <p:nvPr/>
        </p:nvCxnSpPr>
        <p:spPr>
          <a:xfrm>
            <a:off x="1591225" y="2116913"/>
            <a:ext cx="0" cy="22010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9" name="Shape 139"/>
          <p:cNvCxnSpPr/>
          <p:nvPr/>
        </p:nvCxnSpPr>
        <p:spPr>
          <a:xfrm>
            <a:off x="2257975" y="2127250"/>
            <a:ext cx="0" cy="14129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0" name="Shape 140"/>
          <p:cNvSpPr txBox="1"/>
          <p:nvPr/>
        </p:nvSpPr>
        <p:spPr>
          <a:xfrm>
            <a:off x="676824" y="539750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80074" y="4508500"/>
            <a:ext cx="72072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899200" y="3556000"/>
            <a:ext cx="222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signed in 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Pop Quiz</a:t>
            </a:r>
          </a:p>
        </p:txBody>
      </p:sp>
      <p:pic>
        <p:nvPicPr>
          <p:cNvPr descr="Screen Shot 2016-06-21 at 4.02.16 PM.png" id="149" name="Shape 14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-212053" l="0" r="0" t="-212053"/>
          <a:stretch/>
        </p:blipFill>
        <p:spPr>
          <a:xfrm>
            <a:off x="393447" y="2450696"/>
            <a:ext cx="8407799" cy="44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$  the right side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688225"/>
            <a:ext cx="19553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</a:t>
            </a:r>
            <a:r>
              <a:rPr b="1" i="1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mkdir </a:t>
            </a:r>
            <a:r>
              <a:rPr b="1" i="1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pwd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 </a:t>
            </a:r>
            <a:r>
              <a:rPr b="1" i="1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1" i="1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lang="en-US"/>
              <a:t>open </a:t>
            </a:r>
            <a:r>
              <a:rPr b="1" i="1" lang="en-US"/>
              <a:t>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rm </a:t>
            </a:r>
            <a:r>
              <a:rPr b="1" i="1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 </a:t>
            </a:r>
            <a:r>
              <a:rPr b="1" i="1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 </a:t>
            </a:r>
            <a:r>
              <a:rPr b="1" i="1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</a:t>
            </a: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2591100" y="1688225"/>
            <a:ext cx="62411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change directory: go into this folder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list: display everything in this folder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make directory: create a folder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 working directory: Which folder am I in?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 </a:t>
            </a:r>
            <a:r>
              <a:rPr b="0" i="1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if it does not exist or edit </a:t>
            </a:r>
            <a:r>
              <a:rPr b="0" i="1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i to start editing the file and :wq to save and quit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Open </a:t>
            </a:r>
            <a:r>
              <a:rPr i="1" lang="en-US"/>
              <a:t>file</a:t>
            </a:r>
            <a:r>
              <a:rPr lang="en-US"/>
              <a:t> as if you had double clicked the file’s icon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remove: deletes </a:t>
            </a:r>
            <a:r>
              <a:rPr b="0" i="1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concatenate: print out the content of the file onto the terminal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manual: tell me about this command and how to use it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q to exit after using man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Pop Quiz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mv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Hint: You might want to try to use man </a:t>
            </a:r>
            <a:r>
              <a:rPr b="0" i="1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 </a:t>
            </a:r>
            <a:r>
              <a:rPr b="0" i="0" lang="en-US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know more about these.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