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1" d="100"/>
          <a:sy n="131" d="100"/>
        </p:scale>
        <p:origin x="-100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211496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ccweb.scea.wa.edu.au/C3_IT/Cert%20III%20IT%20ICA30105%20Alternate%20materials/ICAB4135A_Create_Simple_Markup_Doc/lo/1755/graphics/1755_act5_f07.gi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w3schools.com/js/js_htmldom.as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The img tag is an example of a self-closing tag!</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The alt attribute is very important and is required. Can anyone guess what the “alt” attribute does?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Id uniquely identifies an element</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Class identifies all elements marked with the same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1" name="Shape 14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lang="e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Generally a bad idea to write CSS inline; generally people will write them in separate files to keep it organized.</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Color codes correspond to best &gt; worst practices.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Don’t use the universal selector</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CSS styling definitions go inside those {}</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Child vs. descendent: child is nested only one layer deep. Descendant can be nested many layers deep.</a:t>
            </a:r>
          </a:p>
          <a:p>
            <a:pPr marL="457200" marR="0" lvl="0" indent="-228600" algn="l" rtl="0">
              <a:spcBef>
                <a:spcPts val="0"/>
              </a:spcBef>
              <a:spcAft>
                <a:spcPts val="0"/>
              </a:spcAft>
              <a:buClr>
                <a:schemeClr val="dk1"/>
              </a:buClr>
              <a:buSzPct val="100000"/>
              <a:buFont typeface="Arial"/>
              <a:buChar char="●"/>
            </a:pPr>
            <a:r>
              <a:rPr lang="en" sz="1100" b="0" i="0" u="none" strike="noStrike" cap="none">
                <a:solidFill>
                  <a:schemeClr val="dk1"/>
                </a:solidFill>
                <a:latin typeface="Arial"/>
                <a:ea typeface="Arial"/>
                <a:cs typeface="Arial"/>
                <a:sym typeface="Arial"/>
              </a:rPr>
              <a:t>There are many other ways in CSS to traverse elements in relation to each other--child and descendant selectors are not the only ways. There are also sibling selectors, among others.</a:t>
            </a:r>
          </a:p>
          <a:p>
            <a:pPr marL="457200" marR="0" lvl="0" indent="-228600" algn="l" rtl="0">
              <a:spcBef>
                <a:spcPts val="0"/>
              </a:spcBef>
              <a:buClr>
                <a:schemeClr val="dk1"/>
              </a:buClr>
              <a:buSzPct val="100000"/>
              <a:buFont typeface="Arial"/>
              <a:buChar char="●"/>
            </a:pPr>
            <a:r>
              <a:rPr lang="en" sz="1100" b="0" i="0" u="none" strike="noStrike" cap="none">
                <a:solidFill>
                  <a:schemeClr val="dk1"/>
                </a:solidFill>
                <a:latin typeface="Arial"/>
                <a:ea typeface="Arial"/>
                <a:cs typeface="Arial"/>
                <a:sym typeface="Arial"/>
              </a:rPr>
              <a:t>You can also select by attribute. Attribute selectors allow you to apply styles to all elements that have a certain attribute value.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Q: Which text gets colored red? </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A: “Hello”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from: </a:t>
            </a:r>
            <a:r>
              <a:rPr lang="en" u="sng">
                <a:solidFill>
                  <a:schemeClr val="hlink"/>
                </a:solidFill>
                <a:hlinkClick r:id="rId3"/>
              </a:rPr>
              <a:t>http://sccweb.scea.wa.edu.au/C3_IT/Cert%20III%20IT%20ICA30105%20Alternate%20materials/ICAB4135A_Create_Simple_Markup_Doc/lo/1755/graphics/1755_act5_f07.gif</a:t>
            </a:r>
          </a:p>
          <a:p>
            <a:pPr lvl="0">
              <a:spcBef>
                <a:spcPts val="0"/>
              </a:spcBef>
              <a:buNone/>
            </a:pPr>
            <a:endParaRPr/>
          </a:p>
          <a:p>
            <a:pPr lvl="0">
              <a:spcBef>
                <a:spcPts val="0"/>
              </a:spcBef>
              <a:buNone/>
            </a:pPr>
            <a:r>
              <a:rPr lang="en"/>
              <a:t>HTML is the basis for all web pages that you visit.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Image from https://image.slidesharecdn.com/css-boxmodel-130811120108-phpapp02/95/css-box-model-2-638.jpg?cb=1376222562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2" name="Shape 2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27</a:t>
            </a:fld>
            <a:endParaRPr lang="e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Definition from </a:t>
            </a:r>
            <a:r>
              <a:rPr lang="en" sz="1100" b="0" i="0" u="sng" strike="noStrike" cap="none">
                <a:solidFill>
                  <a:schemeClr val="hlink"/>
                </a:solidFill>
                <a:latin typeface="Arial"/>
                <a:ea typeface="Arial"/>
                <a:cs typeface="Arial"/>
                <a:sym typeface="Arial"/>
                <a:hlinkClick r:id="rId3"/>
              </a:rPr>
              <a:t>https://www.w3schools.com/js/js_htmldom.asp</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000000"/>
              </a:buClr>
              <a:buSzPct val="25000"/>
              <a:buFont typeface="Arial"/>
              <a:buNone/>
            </a:pPr>
            <a:r>
              <a:rPr lang="en" sz="1100" b="0" i="0" u="none" strike="noStrike" cap="none">
                <a:solidFill>
                  <a:schemeClr val="dk1"/>
                </a:solidFill>
                <a:latin typeface="Arial"/>
                <a:ea typeface="Arial"/>
                <a:cs typeface="Arial"/>
                <a:sym typeface="Arial"/>
              </a:rPr>
              <a:t>Analogy: HTML is a wooden marionette puppet. The DOM is like the strings; they define how you can manipulate the puppet.</a:t>
            </a:r>
          </a:p>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Proper indentation meaning you indent every time you define a new element within a tag. No hard rules, but you’ll see people generally following certain formatting patterns.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While lecturing, create a demo HTML page and show how each of these tags format text.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5"/>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3" y="3158250"/>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3"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7"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49" y="3969100"/>
            <a:ext cx="7136667" cy="152400"/>
            <a:chOff x="1346433" y="3969087"/>
            <a:chExt cx="6452100" cy="152400"/>
          </a:xfrm>
        </p:grpSpPr>
        <p:cxnSp>
          <p:nvCxnSpPr>
            <p:cNvPr id="16" name="Shape 16"/>
            <p:cNvCxnSpPr/>
            <p:nvPr/>
          </p:nvCxnSpPr>
          <p:spPr>
            <a:xfrm>
              <a:off x="1346433"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3"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39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54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9pPr>
          </a:lstStyle>
          <a:p>
            <a:endParaRPr/>
          </a:p>
        </p:txBody>
      </p:sp>
      <p:sp>
        <p:nvSpPr>
          <p:cNvPr id="19" name="Shape 19"/>
          <p:cNvSpPr txBox="1">
            <a:spLocks noGrp="1"/>
          </p:cNvSpPr>
          <p:nvPr>
            <p:ph type="subTitle" idx="1"/>
          </p:nvPr>
        </p:nvSpPr>
        <p:spPr>
          <a:xfrm>
            <a:off x="2137225" y="2850039"/>
            <a:ext cx="4870498"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Shape 2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title"/>
          </p:nvPr>
        </p:nvSpPr>
        <p:spPr>
          <a:xfrm>
            <a:off x="311700" y="1304850"/>
            <a:ext cx="8520599" cy="15383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3"/>
              </a:buClr>
              <a:buFont typeface="PT Sans Narrow"/>
              <a:buNone/>
              <a:defRPr sz="13000" b="1" i="0" u="none" strike="noStrike" cap="none">
                <a:solidFill>
                  <a:schemeClr val="accent3"/>
                </a:solidFill>
                <a:latin typeface="PT Sans Narrow"/>
                <a:ea typeface="PT Sans Narrow"/>
                <a:cs typeface="PT Sans Narrow"/>
                <a:sym typeface="PT Sans Narrow"/>
              </a:defRPr>
            </a:lvl1pPr>
            <a:lvl2pPr lvl="1"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2pPr>
            <a:lvl3pPr lvl="2"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3pPr>
            <a:lvl4pPr lvl="3"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4pPr>
            <a:lvl5pPr lvl="4"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5pPr>
            <a:lvl6pPr lvl="5"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6pPr>
            <a:lvl7pPr lvl="6"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7pPr>
            <a:lvl8pPr lvl="7"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8pPr>
            <a:lvl9pPr lvl="8"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9pPr>
          </a:lstStyle>
          <a:p>
            <a:endParaRPr/>
          </a:p>
        </p:txBody>
      </p:sp>
      <p:sp>
        <p:nvSpPr>
          <p:cNvPr id="58" name="Shape 58"/>
          <p:cNvSpPr txBox="1">
            <a:spLocks noGrp="1"/>
          </p:cNvSpPr>
          <p:nvPr>
            <p:ph type="body" idx="1"/>
          </p:nvPr>
        </p:nvSpPr>
        <p:spPr>
          <a:xfrm>
            <a:off x="311700" y="2995650"/>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9" name="Shape 5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4" name="Shape 24"/>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25" name="Shape 2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8" name="Shape 28"/>
          <p:cNvSpPr txBox="1">
            <a:spLocks noGrp="1"/>
          </p:cNvSpPr>
          <p:nvPr>
            <p:ph type="body" idx="1"/>
          </p:nvPr>
        </p:nvSpPr>
        <p:spPr>
          <a:xfrm>
            <a:off x="311700"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29" name="Shape 29"/>
          <p:cNvSpPr txBox="1">
            <a:spLocks noGrp="1"/>
          </p:cNvSpPr>
          <p:nvPr>
            <p:ph type="body" idx="2"/>
          </p:nvPr>
        </p:nvSpPr>
        <p:spPr>
          <a:xfrm>
            <a:off x="4832400" y="1266175"/>
            <a:ext cx="3999898"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0" name="Shape 3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311700" y="814800"/>
            <a:ext cx="8571300" cy="94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7" name="Shape 3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PT Sans Narrow"/>
              <a:buNone/>
              <a:defRPr sz="24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9pPr>
          </a:lstStyle>
          <a:p>
            <a:endParaRPr/>
          </a:p>
        </p:txBody>
      </p:sp>
      <p:sp>
        <p:nvSpPr>
          <p:cNvPr id="40" name="Shape 4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41" name="Shape 4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598"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5400" b="0" i="0" u="none" strike="noStrike" cap="none">
                <a:solidFill>
                  <a:schemeClr val="dk2"/>
                </a:solidFill>
                <a:latin typeface="PT Sans Narrow"/>
                <a:ea typeface="PT Sans Narrow"/>
                <a:cs typeface="PT Sans Narrow"/>
                <a:sym typeface="PT Sans Narrow"/>
              </a:defRPr>
            </a:lvl1pPr>
            <a:lvl2pPr lvl="1"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2pPr>
            <a:lvl3pPr lvl="2"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3pPr>
            <a:lvl4pPr lvl="3"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4pPr>
            <a:lvl5pPr lvl="4"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5pPr>
            <a:lvl6pPr lvl="5"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6pPr>
            <a:lvl7pPr lvl="6"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7pPr>
            <a:lvl8pPr lvl="7"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8pPr>
            <a:lvl9pPr lvl="8"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9pPr>
          </a:lstStyle>
          <a:p>
            <a:endParaRPr/>
          </a:p>
        </p:txBody>
      </p:sp>
      <p:sp>
        <p:nvSpPr>
          <p:cNvPr id="44" name="Shape 4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499"/>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198" cy="1675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42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9pPr>
          </a:lstStyle>
          <a:p>
            <a:endParaRPr/>
          </a:p>
        </p:txBody>
      </p:sp>
      <p:sp>
        <p:nvSpPr>
          <p:cNvPr id="49" name="Shape 49"/>
          <p:cNvSpPr txBox="1">
            <a:spLocks noGrp="1"/>
          </p:cNvSpPr>
          <p:nvPr>
            <p:ph type="subTitle" idx="1"/>
          </p:nvPr>
        </p:nvSpPr>
        <p:spPr>
          <a:xfrm>
            <a:off x="265500" y="2726875"/>
            <a:ext cx="4045198"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0" name="Shape 50"/>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Open Sans"/>
              <a:buNone/>
              <a:defRPr sz="1800" b="0" i="0" u="none" strike="noStrike" cap="none">
                <a:solidFill>
                  <a:schemeClr val="lt1"/>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9pPr>
          </a:lstStyle>
          <a:p>
            <a:endParaRPr/>
          </a:p>
        </p:txBody>
      </p:sp>
      <p:sp>
        <p:nvSpPr>
          <p:cNvPr id="51" name="Shape 5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2400" b="0" i="0" u="none" strike="noStrike" cap="none">
                <a:solidFill>
                  <a:schemeClr val="dk2"/>
                </a:solidFill>
                <a:latin typeface="PT Sans Narrow"/>
                <a:ea typeface="PT Sans Narrow"/>
                <a:cs typeface="PT Sans Narrow"/>
                <a:sym typeface="PT Sans Narrow"/>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4" name="Shape 5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 sz="1000" b="0" i="0" u="none" strike="noStrike" cap="none">
                <a:solidFill>
                  <a:schemeClr val="dk2"/>
                </a:solidFill>
                <a:latin typeface="Open Sans"/>
                <a:ea typeface="Open Sans"/>
                <a:cs typeface="Open Sans"/>
                <a:sym typeface="Open Sans"/>
              </a:rPr>
              <a:t>‹#›</a:t>
            </a:fld>
            <a:endParaRPr lang="en" sz="1000" b="0" i="0" u="none" strike="noStrike" cap="none">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www.htmlandcssbook.com/code-samples/" TargetMode="External"/><Relationship Id="rId4" Type="http://schemas.openxmlformats.org/officeDocument/2006/relationships/hyperlink" Target="http://www.w3schools.com/html/" TargetMode="External"/><Relationship Id="rId5" Type="http://schemas.openxmlformats.org/officeDocument/2006/relationships/hyperlink" Target="http://www.w3schools.com/css/" TargetMode="External"/><Relationship Id="rId6" Type="http://schemas.openxmlformats.org/officeDocument/2006/relationships/hyperlink" Target="http://onwebdev.blogspot.com/2011/01/css-understanding-document-flow.html"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3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5400" b="1" i="0" u="none" strike="noStrike" cap="none">
                <a:solidFill>
                  <a:schemeClr val="accent1"/>
                </a:solidFill>
                <a:latin typeface="PT Sans Narrow"/>
                <a:ea typeface="PT Sans Narrow"/>
                <a:cs typeface="PT Sans Narrow"/>
                <a:sym typeface="PT Sans Narrow"/>
              </a:rPr>
              <a:t>HTML &amp; CSS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Images</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120" name="Shape 12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Image formats: JPEG, GIF, PNG</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Size is measured in pixels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Good practice to have a folder that organizes the images on your site</a:t>
            </a:r>
          </a:p>
          <a:p>
            <a:pPr marL="457200" marR="0" lvl="0" indent="-317500" algn="l" rtl="0">
              <a:lnSpc>
                <a:spcPct val="115000"/>
              </a:lnSpc>
              <a:spcBef>
                <a:spcPts val="16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&lt;img src=”images/frog.jpg” alt=”a green frog on a lilypad” title=”Frog” width=”50” height=”40”&gt;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Images can be animated, transparent, have captions… and more!</a:t>
            </a:r>
          </a:p>
          <a:p>
            <a:pPr marL="457200" marR="0" lvl="0" indent="-228600" algn="l" rtl="0">
              <a:lnSpc>
                <a:spcPct val="115000"/>
              </a:lnSpc>
              <a:spcBef>
                <a:spcPts val="1600"/>
              </a:spcBef>
              <a:spcAft>
                <a:spcPts val="0"/>
              </a:spcAft>
              <a:buClr>
                <a:schemeClr val="dk2"/>
              </a:buClr>
              <a:buSzPct val="128571"/>
              <a:buFont typeface="Open Sans"/>
              <a:buChar char="●"/>
            </a:pPr>
            <a:r>
              <a:rPr lang="en" sz="1400" b="0" i="0" u="none" strike="noStrike" cap="none">
                <a:solidFill>
                  <a:schemeClr val="dk2"/>
                </a:solidFill>
                <a:latin typeface="Open Sans"/>
                <a:ea typeface="Open Sans"/>
                <a:cs typeface="Open Sans"/>
                <a:sym typeface="Open Sans"/>
              </a:rPr>
              <a:t>&lt;figure&gt; &lt;img src=”images/pigs.jpg” /&gt; &lt;figcaption&gt;Piglets&lt;/figcaption&gt;&lt;/figure&gt;</a:t>
            </a:r>
            <a:r>
              <a:rPr lang="en" sz="1800" b="0" i="0" u="none" strike="noStrike" cap="none">
                <a:solidFill>
                  <a:schemeClr val="dk2"/>
                </a:solidFill>
                <a:latin typeface="Open Sans"/>
                <a:ea typeface="Open Sans"/>
                <a:cs typeface="Open Sans"/>
                <a:sym typeface="Open Sans"/>
              </a:rPr>
              <a:t/>
            </a:r>
            <a:br>
              <a:rPr lang="en" sz="1800" b="0" i="0" u="none" strike="noStrike" cap="none">
                <a:solidFill>
                  <a:schemeClr val="dk2"/>
                </a:solidFill>
                <a:latin typeface="Open Sans"/>
                <a:ea typeface="Open Sans"/>
                <a:cs typeface="Open Sans"/>
                <a:sym typeface="Open Sans"/>
              </a:rPr>
            </a:br>
            <a:endParaRPr lang="en"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Tables</a:t>
            </a:r>
          </a:p>
        </p:txBody>
      </p:sp>
      <p:sp>
        <p:nvSpPr>
          <p:cNvPr id="126" name="Shape 12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Used for displaying tabular data</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&lt;table&gt;, &lt;tr&gt; row, &lt;td&gt; cell</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&lt;th&gt; row or column heading</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rowspan, colspan attributes </a:t>
            </a:r>
          </a:p>
          <a:p>
            <a:pPr marL="457200" marR="0" lvl="0" indent="-228600" algn="l" rtl="0">
              <a:lnSpc>
                <a:spcPct val="115000"/>
              </a:lnSpc>
              <a:spcBef>
                <a:spcPts val="0"/>
              </a:spcBef>
              <a:spcAft>
                <a:spcPts val="0"/>
              </a:spcAft>
              <a:buClr>
                <a:schemeClr val="dk2"/>
              </a:buClr>
              <a:buSzPct val="100000"/>
              <a:buFont typeface="Open Sans"/>
              <a:buChar char="●"/>
            </a:pPr>
            <a:r>
              <a:rPr lang="en" sz="1400"/>
              <a:t>&lt;thead&gt;, &lt;tbody&gt;, and &lt;tfoot&gt; will not affect the layout of the table by default. However, you can use CSS to style these elements.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152400" y="475700"/>
            <a:ext cx="8839200" cy="41920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Other HTML Markup</a:t>
            </a:r>
          </a:p>
        </p:txBody>
      </p:sp>
      <p:sp>
        <p:nvSpPr>
          <p:cNvPr id="137" name="Shape 137"/>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Here are some more HTML features: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Doctype: tells the browser that this is an HTML document and which version of HTML it is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Comments are formatted like so:  &lt;!-- comment --&gt;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Id attribute: &lt;p id=”my-paragraph”&gt;...&lt;/p&gt;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Class attribute: class &lt;p class=”important”&gt;&lt;/p&gt;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Block elements &lt;h1&gt;, &lt;p&gt;, &lt;ul&gt;, &lt;li&gt;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Inline elements &lt;a&gt;, &lt;b&gt;, &lt;i&gt;, &lt;em&gt;, &lt;img&gt;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Grouping in a block: &lt;div&gt;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Grouping inline: &lt;span&gt;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&lt;iframe&gt;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&lt;meta&gt; tags: description, keywords, robots, author, pragma, expires</a:t>
            </a:r>
          </a:p>
          <a:p>
            <a:pPr marL="0" marR="0" lvl="0" indent="0" algn="l" rtl="0">
              <a:lnSpc>
                <a:spcPct val="115000"/>
              </a:lnSpc>
              <a:spcBef>
                <a:spcPts val="1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...Don’t bother trying to memorize everything!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Enough HTML... Let’s learn CSS!</a:t>
            </a:r>
          </a:p>
        </p:txBody>
      </p:sp>
      <p:sp>
        <p:nvSpPr>
          <p:cNvPr id="144" name="Shape 144"/>
          <p:cNvSpPr txBox="1"/>
          <p:nvPr/>
        </p:nvSpPr>
        <p:spPr>
          <a:xfrm>
            <a:off x="3049351" y="2641725"/>
            <a:ext cx="3045299" cy="3300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FFFFFF"/>
              </a:buClr>
              <a:buSzPct val="25000"/>
              <a:buFont typeface="Open Sans"/>
              <a:buNone/>
            </a:pPr>
            <a:r>
              <a:rPr lang="en" sz="1800" b="0" i="0" u="none" strike="noStrike" cap="none">
                <a:solidFill>
                  <a:srgbClr val="FFFFFF"/>
                </a:solidFill>
                <a:latin typeface="Open Sans"/>
                <a:ea typeface="Open Sans"/>
                <a:cs typeface="Open Sans"/>
                <a:sym typeface="Open Sans"/>
              </a:rPr>
              <a:t>But first, 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Cascading Style Sheets (CSS)</a:t>
            </a:r>
          </a:p>
        </p:txBody>
      </p:sp>
      <p:sp>
        <p:nvSpPr>
          <p:cNvPr id="150" name="Shape 15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Associates style rules with HTML elements, and dictates how they’re displayed</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dirty="0">
                <a:solidFill>
                  <a:schemeClr val="accent4"/>
                </a:solidFill>
                <a:latin typeface="Open Sans"/>
                <a:ea typeface="Open Sans"/>
                <a:cs typeface="Open Sans"/>
                <a:sym typeface="Open Sans"/>
              </a:rPr>
              <a:t>Can be defined in an HTML document inside a &lt;style&gt; tag inside the &lt;head&gt;:</a:t>
            </a:r>
          </a:p>
          <a:p>
            <a:pPr marL="457200" marR="0" lvl="0" indent="0" algn="l" rtl="0">
              <a:lnSpc>
                <a:spcPct val="100000"/>
              </a:lnSpc>
              <a:spcBef>
                <a:spcPts val="0"/>
              </a:spcBef>
              <a:spcAft>
                <a:spcPts val="0"/>
              </a:spcAft>
              <a:buClr>
                <a:schemeClr val="dk2"/>
              </a:buClr>
              <a:buSzPct val="25000"/>
              <a:buFont typeface="Open Sans"/>
              <a:buNone/>
            </a:pPr>
            <a:r>
              <a:rPr lang="en" sz="1400" b="0" i="0" u="none" strike="noStrike" cap="none" dirty="0">
                <a:solidFill>
                  <a:schemeClr val="dk2"/>
                </a:solidFill>
                <a:latin typeface="Open Sans"/>
                <a:ea typeface="Open Sans"/>
                <a:cs typeface="Open Sans"/>
                <a:sym typeface="Open Sans"/>
              </a:rPr>
              <a:t>&lt;head&gt;</a:t>
            </a:r>
          </a:p>
          <a:p>
            <a:pPr marL="457200" marR="0" lvl="0" indent="0" algn="l" rtl="0">
              <a:lnSpc>
                <a:spcPct val="100000"/>
              </a:lnSpc>
              <a:spcBef>
                <a:spcPts val="0"/>
              </a:spcBef>
              <a:spcAft>
                <a:spcPts val="0"/>
              </a:spcAft>
              <a:buClr>
                <a:schemeClr val="dk2"/>
              </a:buClr>
              <a:buSzPct val="25000"/>
              <a:buFont typeface="Open Sans"/>
              <a:buNone/>
            </a:pPr>
            <a:r>
              <a:rPr lang="en" sz="1400" b="0" i="0" u="none" strike="noStrike" cap="none" dirty="0">
                <a:solidFill>
                  <a:schemeClr val="dk2"/>
                </a:solidFill>
                <a:latin typeface="Open Sans"/>
                <a:ea typeface="Open Sans"/>
                <a:cs typeface="Open Sans"/>
                <a:sym typeface="Open Sans"/>
              </a:rPr>
              <a:t>     &lt;style&gt;			</a:t>
            </a:r>
            <a:r>
              <a:rPr lang="en" sz="1400" b="0" i="0" u="none" strike="noStrike" cap="none" dirty="0" smtClean="0">
                <a:solidFill>
                  <a:schemeClr val="dk2"/>
                </a:solidFill>
                <a:latin typeface="Open Sans"/>
                <a:ea typeface="Open Sans"/>
                <a:cs typeface="Open Sans"/>
                <a:sym typeface="Open Sans"/>
              </a:rPr>
              <a:t>&lt;!-- </a:t>
            </a:r>
            <a:r>
              <a:rPr lang="en" sz="1400" b="0" i="0" u="none" strike="noStrike" cap="none" dirty="0">
                <a:solidFill>
                  <a:schemeClr val="dk2"/>
                </a:solidFill>
                <a:latin typeface="Open Sans"/>
                <a:ea typeface="Open Sans"/>
                <a:cs typeface="Open Sans"/>
                <a:sym typeface="Open Sans"/>
              </a:rPr>
              <a:t>CSS goes inside this tag --&gt;</a:t>
            </a:r>
          </a:p>
          <a:p>
            <a:pPr marL="457200" marR="0" lvl="0" indent="0" algn="l" rtl="0">
              <a:lnSpc>
                <a:spcPct val="100000"/>
              </a:lnSpc>
              <a:spcBef>
                <a:spcPts val="0"/>
              </a:spcBef>
              <a:spcAft>
                <a:spcPts val="0"/>
              </a:spcAft>
              <a:buClr>
                <a:schemeClr val="dk2"/>
              </a:buClr>
              <a:buSzPct val="25000"/>
              <a:buFont typeface="Open Sans"/>
              <a:buNone/>
            </a:pPr>
            <a:r>
              <a:rPr lang="en" sz="1400" b="0" i="0" u="none" strike="noStrike" cap="none" dirty="0">
                <a:solidFill>
                  <a:schemeClr val="dk2"/>
                </a:solidFill>
                <a:latin typeface="Open Sans"/>
                <a:ea typeface="Open Sans"/>
                <a:cs typeface="Open Sans"/>
                <a:sym typeface="Open Sans"/>
              </a:rPr>
              <a:t>          #my-div {			&lt;!-- defining styling for the element with id “my_div” --&gt;</a:t>
            </a:r>
          </a:p>
          <a:p>
            <a:pPr marL="914400" marR="0" lvl="0" indent="0" algn="l" rtl="0">
              <a:lnSpc>
                <a:spcPct val="100000"/>
              </a:lnSpc>
              <a:spcBef>
                <a:spcPts val="0"/>
              </a:spcBef>
              <a:spcAft>
                <a:spcPts val="0"/>
              </a:spcAft>
              <a:buClr>
                <a:schemeClr val="dk2"/>
              </a:buClr>
              <a:buSzPct val="25000"/>
              <a:buFont typeface="Open Sans"/>
              <a:buNone/>
            </a:pPr>
            <a:r>
              <a:rPr lang="en" sz="1400" b="0" i="0" u="none" strike="noStrike" cap="none" dirty="0">
                <a:solidFill>
                  <a:schemeClr val="dk2"/>
                </a:solidFill>
                <a:latin typeface="Open Sans"/>
                <a:ea typeface="Open Sans"/>
                <a:cs typeface="Open Sans"/>
                <a:sym typeface="Open Sans"/>
              </a:rPr>
              <a:t>     color: blue;		&lt;!-- make the text color blue --&gt;</a:t>
            </a:r>
          </a:p>
          <a:p>
            <a:pPr marL="457200" marR="0" lvl="0" indent="0" algn="l" rtl="0">
              <a:lnSpc>
                <a:spcPct val="100000"/>
              </a:lnSpc>
              <a:spcBef>
                <a:spcPts val="0"/>
              </a:spcBef>
              <a:spcAft>
                <a:spcPts val="0"/>
              </a:spcAft>
              <a:buClr>
                <a:schemeClr val="dk2"/>
              </a:buClr>
              <a:buSzPct val="25000"/>
              <a:buFont typeface="Open Sans"/>
              <a:buNone/>
            </a:pPr>
            <a:r>
              <a:rPr lang="en" sz="1400" b="0" i="0" u="none" strike="noStrike" cap="none" dirty="0">
                <a:solidFill>
                  <a:schemeClr val="dk2"/>
                </a:solidFill>
                <a:latin typeface="Open Sans"/>
                <a:ea typeface="Open Sans"/>
                <a:cs typeface="Open Sans"/>
                <a:sym typeface="Open Sans"/>
              </a:rPr>
              <a:t>          }</a:t>
            </a:r>
          </a:p>
          <a:p>
            <a:pPr marL="457200" marR="0" lvl="0" indent="0" algn="l" rtl="0">
              <a:lnSpc>
                <a:spcPct val="100000"/>
              </a:lnSpc>
              <a:spcBef>
                <a:spcPts val="0"/>
              </a:spcBef>
              <a:spcAft>
                <a:spcPts val="0"/>
              </a:spcAft>
              <a:buClr>
                <a:schemeClr val="dk2"/>
              </a:buClr>
              <a:buSzPct val="25000"/>
              <a:buFont typeface="Open Sans"/>
              <a:buNone/>
            </a:pPr>
            <a:r>
              <a:rPr lang="en" sz="1400" b="0" i="0" u="none" strike="noStrike" cap="none" dirty="0">
                <a:solidFill>
                  <a:schemeClr val="dk2"/>
                </a:solidFill>
                <a:latin typeface="Open Sans"/>
                <a:ea typeface="Open Sans"/>
                <a:cs typeface="Open Sans"/>
                <a:sym typeface="Open Sans"/>
              </a:rPr>
              <a:t>     &lt;/style&gt;</a:t>
            </a:r>
          </a:p>
          <a:p>
            <a:pPr marL="457200" marR="0" lvl="0" indent="0" algn="l" rtl="0">
              <a:lnSpc>
                <a:spcPct val="100000"/>
              </a:lnSpc>
              <a:spcBef>
                <a:spcPts val="0"/>
              </a:spcBef>
              <a:spcAft>
                <a:spcPts val="0"/>
              </a:spcAft>
              <a:buClr>
                <a:schemeClr val="dk2"/>
              </a:buClr>
              <a:buSzPct val="25000"/>
              <a:buFont typeface="Open Sans"/>
              <a:buNone/>
            </a:pPr>
            <a:r>
              <a:rPr lang="en" sz="1400" b="0" i="0" u="none" strike="noStrike" cap="none" dirty="0">
                <a:solidFill>
                  <a:schemeClr val="dk2"/>
                </a:solidFill>
                <a:latin typeface="Open Sans"/>
                <a:ea typeface="Open Sans"/>
                <a:cs typeface="Open Sans"/>
                <a:sym typeface="Open Sans"/>
              </a:rPr>
              <a:t>&lt;/head&gt;</a:t>
            </a:r>
          </a:p>
          <a:p>
            <a:pPr marL="0" marR="0" lvl="0" indent="0" algn="l" rtl="0">
              <a:lnSpc>
                <a:spcPct val="100000"/>
              </a:lnSpc>
              <a:spcBef>
                <a:spcPts val="1000"/>
              </a:spcBef>
              <a:spcAft>
                <a:spcPts val="0"/>
              </a:spcAft>
              <a:buClr>
                <a:schemeClr val="dk2"/>
              </a:buClr>
              <a:buSzPct val="25000"/>
              <a:buFont typeface="Open Sans"/>
              <a:buNone/>
            </a:pPr>
            <a:r>
              <a:rPr lang="en" sz="1800" b="0" i="0" u="none" strike="noStrike" cap="none" dirty="0">
                <a:solidFill>
                  <a:srgbClr val="980000"/>
                </a:solidFill>
                <a:latin typeface="Open Sans"/>
                <a:ea typeface="Open Sans"/>
                <a:cs typeface="Open Sans"/>
                <a:sym typeface="Open Sans"/>
              </a:rPr>
              <a:t>Or it can be defined in-line with the HTML:</a:t>
            </a:r>
          </a:p>
          <a:p>
            <a:pPr marL="457200" marR="0" lvl="0" indent="-228600" algn="l" rtl="0">
              <a:lnSpc>
                <a:spcPct val="100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&lt;div style=”background-color: red;”&gt;&lt;/div&gt;</a:t>
            </a:r>
          </a:p>
          <a:p>
            <a:pPr marL="0" marR="0" lvl="0" indent="0" algn="l" rtl="0">
              <a:lnSpc>
                <a:spcPct val="115000"/>
              </a:lnSpc>
              <a:spcBef>
                <a:spcPts val="1000"/>
              </a:spcBef>
              <a:spcAft>
                <a:spcPts val="0"/>
              </a:spcAft>
              <a:buClr>
                <a:schemeClr val="dk2"/>
              </a:buClr>
              <a:buSzPct val="25000"/>
              <a:buFont typeface="Open Sans"/>
              <a:buNone/>
            </a:pPr>
            <a:r>
              <a:rPr lang="en" sz="1800" b="0" i="0" u="none" strike="noStrike" cap="none" dirty="0">
                <a:solidFill>
                  <a:schemeClr val="accent2"/>
                </a:solidFill>
                <a:latin typeface="Open Sans"/>
                <a:ea typeface="Open Sans"/>
                <a:cs typeface="Open Sans"/>
                <a:sym typeface="Open Sans"/>
              </a:rPr>
              <a:t>Or it can even be pulled into an HTML document from a file externally:</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dirty="0">
                <a:solidFill>
                  <a:schemeClr val="dk2"/>
                </a:solidFill>
                <a:latin typeface="Open Sans"/>
                <a:ea typeface="Open Sans"/>
                <a:cs typeface="Open Sans"/>
                <a:sym typeface="Open Sans"/>
              </a:rPr>
              <a:t>&lt;link href=”css/styles.css” type=”text/css” rel=”stylesheet” /&gt;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Selectors</a:t>
            </a:r>
          </a:p>
        </p:txBody>
      </p:sp>
      <p:sp>
        <p:nvSpPr>
          <p:cNvPr id="156" name="Shape 15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In order to use CSS to style elements, you have to be able to select which elements you want your styling to apply to (</a:t>
            </a:r>
            <a:r>
              <a:rPr lang="en"/>
              <a:t>styling definitions go inside the {})</a:t>
            </a:r>
            <a:r>
              <a:rPr lang="en" sz="1800" b="0" i="0" u="none" strike="noStrike" cap="none">
                <a:solidFill>
                  <a:schemeClr val="dk2"/>
                </a:solidFill>
                <a:latin typeface="Open Sans"/>
                <a:ea typeface="Open Sans"/>
                <a:cs typeface="Open Sans"/>
                <a:sym typeface="Open Sans"/>
              </a:rPr>
              <a: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Universal selector: *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Tag/element selector: h1, h2, h3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Class selector: .note {}, p.note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ID selector: #intro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Child selector: li&gt;a {}</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Targets only the anchor elements which are children of list elements, but not other anchor elements on the page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Descendent selector: p a {}</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Targets only the anchor elements which are inside a paragraph element, even if there are other elements nested between them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Example!</a:t>
            </a:r>
          </a:p>
        </p:txBody>
      </p:sp>
      <p:sp>
        <p:nvSpPr>
          <p:cNvPr id="162" name="Shape 16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&lt;html&gt;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&lt;head&gt;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a:t>
            </a:r>
            <a:r>
              <a:rPr lang="en" sz="1200" b="0" i="0" u="none" strike="noStrike" cap="none" dirty="0" smtClean="0">
                <a:solidFill>
                  <a:schemeClr val="dk2"/>
                </a:solidFill>
                <a:latin typeface="Open Sans"/>
                <a:ea typeface="Open Sans"/>
                <a:cs typeface="Open Sans"/>
                <a:sym typeface="Open Sans"/>
              </a:rPr>
              <a:t>style&gt;</a:t>
            </a:r>
            <a:endParaRPr lang="en-US" sz="1200" b="0" i="0" u="none" strike="noStrike" cap="none" dirty="0" smtClean="0">
              <a:solidFill>
                <a:schemeClr val="dk2"/>
              </a:solidFill>
              <a:latin typeface="Open Sans"/>
              <a:ea typeface="Open Sans"/>
              <a:cs typeface="Open Sans"/>
              <a:sym typeface="Open Sans"/>
            </a:endParaRPr>
          </a:p>
          <a:p>
            <a:pPr marL="0" marR="0" lvl="0" indent="457200" algn="l" rtl="0">
              <a:lnSpc>
                <a:spcPct val="100000"/>
              </a:lnSpc>
              <a:spcBef>
                <a:spcPts val="0"/>
              </a:spcBef>
              <a:spcAft>
                <a:spcPts val="0"/>
              </a:spcAft>
              <a:buClr>
                <a:schemeClr val="dk2"/>
              </a:buClr>
              <a:buSzPct val="25000"/>
              <a:buFont typeface="Open Sans"/>
              <a:buNone/>
            </a:pPr>
            <a:r>
              <a:rPr lang="en-US" sz="1200" dirty="0"/>
              <a:t>	 </a:t>
            </a:r>
            <a:r>
              <a:rPr lang="en-US" sz="1200" dirty="0" smtClean="0"/>
              <a:t>         </a:t>
            </a:r>
            <a:r>
              <a:rPr lang="en" sz="1200" dirty="0" smtClean="0"/>
              <a:t>div </a:t>
            </a:r>
            <a:r>
              <a:rPr lang="en" sz="1200" b="0" i="0" u="none" strike="noStrike" cap="none" dirty="0">
                <a:solidFill>
                  <a:schemeClr val="dk2"/>
                </a:solidFill>
                <a:latin typeface="Open Sans"/>
                <a:ea typeface="Open Sans"/>
                <a:cs typeface="Open Sans"/>
                <a:sym typeface="Open Sans"/>
              </a:rPr>
              <a:t>p.foo { color: red; }</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&lt;/style&gt;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&lt;/head&gt;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&lt;body&gt;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&lt;div id=”first-div”&gt;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a:t>
            </a:r>
            <a:r>
              <a:rPr lang="en-US" sz="1200" dirty="0"/>
              <a:t> </a:t>
            </a:r>
            <a:r>
              <a:rPr lang="en-US" sz="1200" dirty="0" smtClean="0"/>
              <a:t>         </a:t>
            </a:r>
            <a:r>
              <a:rPr lang="en" sz="1200" b="0" i="0" u="none" strike="noStrike" cap="none" dirty="0" smtClean="0">
                <a:solidFill>
                  <a:schemeClr val="dk2"/>
                </a:solidFill>
                <a:latin typeface="Open Sans"/>
                <a:ea typeface="Open Sans"/>
                <a:cs typeface="Open Sans"/>
                <a:sym typeface="Open Sans"/>
              </a:rPr>
              <a:t>&lt;</a:t>
            </a:r>
            <a:r>
              <a:rPr lang="en" sz="1200" b="0" i="0" u="none" strike="noStrike" cap="none" dirty="0">
                <a:solidFill>
                  <a:schemeClr val="dk2"/>
                </a:solidFill>
                <a:latin typeface="Open Sans"/>
                <a:ea typeface="Open Sans"/>
                <a:cs typeface="Open Sans"/>
                <a:sym typeface="Open Sans"/>
              </a:rPr>
              <a:t>div id=”nested-div”&gt;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	</a:t>
            </a:r>
            <a:r>
              <a:rPr lang="en-US" sz="1200" dirty="0"/>
              <a:t> </a:t>
            </a:r>
            <a:r>
              <a:rPr lang="en-US" sz="1200" dirty="0" smtClean="0"/>
              <a:t>                   </a:t>
            </a:r>
            <a:r>
              <a:rPr lang="en" sz="1200" b="0" i="0" u="none" strike="noStrike" cap="none" dirty="0" smtClean="0">
                <a:solidFill>
                  <a:schemeClr val="dk2"/>
                </a:solidFill>
                <a:latin typeface="Open Sans"/>
                <a:ea typeface="Open Sans"/>
                <a:cs typeface="Open Sans"/>
                <a:sym typeface="Open Sans"/>
              </a:rPr>
              <a:t>&lt;</a:t>
            </a:r>
            <a:r>
              <a:rPr lang="en" sz="1200" b="0" i="0" u="none" strike="noStrike" cap="none" dirty="0">
                <a:solidFill>
                  <a:schemeClr val="dk2"/>
                </a:solidFill>
                <a:latin typeface="Open Sans"/>
                <a:ea typeface="Open Sans"/>
                <a:cs typeface="Open Sans"/>
                <a:sym typeface="Open Sans"/>
              </a:rPr>
              <a:t>p class=”foo”&gt;Hello!&lt;/p&gt;</a:t>
            </a:r>
          </a:p>
          <a:p>
            <a:pPr marL="9144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&lt;p class=”foo”&gt;How are you?&lt;/p&gt;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 id=”second-div”&gt;</a:t>
            </a:r>
          </a:p>
          <a:p>
            <a:pPr marL="457200" marR="0" lvl="0" indent="457200" algn="l" rtl="0">
              <a:lnSpc>
                <a:spcPct val="100000"/>
              </a:lnSpc>
              <a:spcBef>
                <a:spcPts val="0"/>
              </a:spcBef>
              <a:spcAft>
                <a:spcPts val="0"/>
              </a:spcAft>
              <a:buClr>
                <a:schemeClr val="dk2"/>
              </a:buClr>
              <a:buSzPct val="25000"/>
              <a:buFont typeface="Open Sans"/>
              <a:buNone/>
            </a:pPr>
            <a:r>
              <a:rPr lang="en-US" sz="1200" dirty="0"/>
              <a:t> </a:t>
            </a:r>
            <a:r>
              <a:rPr lang="en-US" sz="1200" dirty="0" smtClean="0"/>
              <a:t>         </a:t>
            </a:r>
            <a:r>
              <a:rPr lang="en" sz="1200" b="0" i="0" u="none" strike="noStrike" cap="none" dirty="0" smtClean="0">
                <a:solidFill>
                  <a:schemeClr val="dk2"/>
                </a:solidFill>
                <a:latin typeface="Open Sans"/>
                <a:ea typeface="Open Sans"/>
                <a:cs typeface="Open Sans"/>
                <a:sym typeface="Open Sans"/>
              </a:rPr>
              <a:t>&lt;</a:t>
            </a:r>
            <a:r>
              <a:rPr lang="en" sz="1200" b="0" i="0" u="none" strike="noStrike" cap="none" dirty="0">
                <a:solidFill>
                  <a:schemeClr val="dk2"/>
                </a:solidFill>
                <a:latin typeface="Open Sans"/>
                <a:ea typeface="Open Sans"/>
                <a:cs typeface="Open Sans"/>
                <a:sym typeface="Open Sans"/>
              </a:rPr>
              <a:t>p id=”foo”&gt;Goodbye!&lt;/p&gt;</a:t>
            </a:r>
          </a:p>
          <a:p>
            <a:pPr marL="45720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&lt;/div&gt;</a:t>
            </a:r>
          </a:p>
          <a:p>
            <a:pPr marL="0" marR="0" lvl="0" indent="45720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&lt;/body&gt;</a:t>
            </a:r>
          </a:p>
          <a:p>
            <a:pPr marL="0" marR="0" lvl="0" indent="0" algn="l" rtl="0">
              <a:lnSpc>
                <a:spcPct val="100000"/>
              </a:lnSpc>
              <a:spcBef>
                <a:spcPts val="0"/>
              </a:spcBef>
              <a:spcAft>
                <a:spcPts val="0"/>
              </a:spcAft>
              <a:buClr>
                <a:schemeClr val="dk2"/>
              </a:buClr>
              <a:buSzPct val="25000"/>
              <a:buFont typeface="Open Sans"/>
              <a:buNone/>
            </a:pPr>
            <a:r>
              <a:rPr lang="en" sz="1200" b="0" i="0" u="none" strike="noStrike" cap="none" dirty="0">
                <a:solidFill>
                  <a:schemeClr val="dk2"/>
                </a:solidFill>
                <a:latin typeface="Open Sans"/>
                <a:ea typeface="Open Sans"/>
                <a:cs typeface="Open Sans"/>
                <a:sym typeface="Open Sans"/>
              </a:rPr>
              <a:t>&lt;/html&gt;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ID vs. class</a:t>
            </a:r>
          </a:p>
        </p:txBody>
      </p:sp>
      <p:sp>
        <p:nvSpPr>
          <p:cNvPr id="168" name="Shape 168"/>
          <p:cNvSpPr txBox="1">
            <a:spLocks noGrp="1"/>
          </p:cNvSpPr>
          <p:nvPr>
            <p:ph type="body" idx="1"/>
          </p:nvPr>
        </p:nvSpPr>
        <p:spPr>
          <a:xfrm>
            <a:off x="311705" y="1152425"/>
            <a:ext cx="8520600" cy="33027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1000"/>
              </a:spcAft>
              <a:buNone/>
            </a:pPr>
            <a:r>
              <a:rPr lang="en"/>
              <a:t>In the previous slide, you’ve seen IDs and classes defined for HTML elements. This is so we can use CSS selectors to apply styling to particular elements. What’s the difference between the IDs and classes?</a:t>
            </a:r>
          </a:p>
          <a:p>
            <a:pPr marL="457200" marR="0" lvl="0" indent="-2032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ID: there should only be one of any given ID</a:t>
            </a:r>
          </a:p>
          <a:p>
            <a:pPr marR="0" lvl="0" algn="l" rtl="0">
              <a:lnSpc>
                <a:spcPct val="100000"/>
              </a:lnSpc>
              <a:spcBef>
                <a:spcPts val="0"/>
              </a:spcBef>
              <a:spcAft>
                <a:spcPts val="0"/>
              </a:spcAft>
              <a:buNone/>
            </a:pPr>
            <a:endParaRPr sz="1400"/>
          </a:p>
          <a:p>
            <a:pPr marR="0" lvl="1"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IDs are used for uniquely identifying elements</a:t>
            </a:r>
          </a:p>
          <a:p>
            <a:pPr marL="457200" marR="0" lvl="0" indent="-203200" algn="l" rtl="0">
              <a:lnSpc>
                <a:spcPct val="100000"/>
              </a:lnSpc>
              <a:spcBef>
                <a:spcPts val="16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Classes: can be used across multiple elements</a:t>
            </a:r>
          </a:p>
          <a:p>
            <a:pPr marR="0" lvl="1" algn="l" rtl="0">
              <a:lnSpc>
                <a:spcPct val="100000"/>
              </a:lnSpc>
              <a:spcBef>
                <a:spcPts val="16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Classes should reused to group elements</a:t>
            </a:r>
          </a:p>
          <a:p>
            <a:pPr marL="457200" marR="0" lvl="0" indent="-203200" algn="l" rtl="0">
              <a:lnSpc>
                <a:spcPct val="100000"/>
              </a:lnSpc>
              <a:spcBef>
                <a:spcPts val="16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Ideally, styles should be reusable across elements</a:t>
            </a:r>
          </a:p>
          <a:p>
            <a:pPr marL="457200" marR="0" lvl="0" indent="-203200" algn="l" rtl="0">
              <a:lnSpc>
                <a:spcPct val="100000"/>
              </a:lnSpc>
              <a:spcBef>
                <a:spcPts val="16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Best practice is to use classes for styling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Specificity</a:t>
            </a:r>
          </a:p>
        </p:txBody>
      </p:sp>
      <p:sp>
        <p:nvSpPr>
          <p:cNvPr id="174" name="Shape 174"/>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If there are two or more rules that apply to the same element, which takes precedence? This is how CSS decides: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The last rule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The most specific rule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You can also add </a:t>
            </a:r>
            <a:r>
              <a:rPr lang="en" sz="1400" i="0" u="none" strike="noStrike" cap="none">
                <a:solidFill>
                  <a:schemeClr val="dk2"/>
                </a:solidFill>
                <a:latin typeface="Consolas"/>
                <a:ea typeface="Consolas"/>
                <a:cs typeface="Consolas"/>
                <a:sym typeface="Consolas"/>
              </a:rPr>
              <a:t>!important</a:t>
            </a:r>
            <a:r>
              <a:rPr lang="en" sz="1400" b="0" i="0" u="none" strike="noStrike" cap="none">
                <a:solidFill>
                  <a:schemeClr val="dk2"/>
                </a:solidFill>
                <a:latin typeface="Open Sans"/>
                <a:ea typeface="Open Sans"/>
                <a:cs typeface="Open Sans"/>
                <a:sym typeface="Open Sans"/>
              </a:rPr>
              <a:t> to override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Shape 71" descr="1755_act5_f07.gif"/>
          <p:cNvPicPr preferRelativeResize="0"/>
          <p:nvPr/>
        </p:nvPicPr>
        <p:blipFill>
          <a:blip r:embed="rId3">
            <a:alphaModFix/>
          </a:blip>
          <a:stretch>
            <a:fillRect/>
          </a:stretch>
        </p:blipFill>
        <p:spPr>
          <a:xfrm>
            <a:off x="1427262" y="362150"/>
            <a:ext cx="6289474" cy="43375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Cascading</a:t>
            </a:r>
          </a:p>
        </p:txBody>
      </p:sp>
      <p:sp>
        <p:nvSpPr>
          <p:cNvPr id="180" name="Shape 180"/>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a:t>It’s called “cascading” style sheets because the style rules cascade down!</a:t>
            </a:r>
          </a:p>
          <a:p>
            <a:pPr marR="0" lvl="0" algn="l" rtl="0">
              <a:lnSpc>
                <a:spcPct val="115000"/>
              </a:lnSpc>
              <a:spcBef>
                <a:spcPts val="0"/>
              </a:spcBef>
              <a:spcAft>
                <a:spcPts val="0"/>
              </a:spcAft>
              <a:buNone/>
            </a:pPr>
            <a:endParaRPr/>
          </a:p>
          <a:p>
            <a:pPr marL="457200" marR="0" lvl="0" indent="-342900" algn="l" rtl="0">
              <a:lnSpc>
                <a:spcPct val="115000"/>
              </a:lnSpc>
              <a:spcBef>
                <a:spcPts val="0"/>
              </a:spcBef>
              <a:spcAft>
                <a:spcPts val="0"/>
              </a:spcAft>
              <a:buClr>
                <a:schemeClr val="dk2"/>
              </a:buClr>
              <a:buSzPct val="100000"/>
              <a:buFont typeface="Open Sans"/>
              <a:buChar char="●"/>
            </a:pPr>
            <a:r>
              <a:rPr lang="en" sz="1800" b="0" i="0" u="none" strike="noStrike" cap="none">
                <a:solidFill>
                  <a:schemeClr val="dk2"/>
                </a:solidFill>
                <a:latin typeface="Open Sans"/>
                <a:ea typeface="Open Sans"/>
                <a:cs typeface="Open Sans"/>
                <a:sym typeface="Open Sans"/>
              </a:rPr>
              <a:t>If you specify a rule like font-family to &lt;body&gt;, it will apply to most child elements</a:t>
            </a:r>
          </a:p>
          <a:p>
            <a:pPr marL="457200" marR="0" lvl="0" indent="-342900" algn="l" rtl="0">
              <a:lnSpc>
                <a:spcPct val="115000"/>
              </a:lnSpc>
              <a:spcBef>
                <a:spcPts val="1600"/>
              </a:spcBef>
              <a:spcAft>
                <a:spcPts val="0"/>
              </a:spcAft>
              <a:buClr>
                <a:schemeClr val="dk2"/>
              </a:buClr>
              <a:buSzPct val="100000"/>
              <a:buFont typeface="Open Sans"/>
              <a:buChar char="●"/>
            </a:pPr>
            <a:r>
              <a:rPr lang="en" sz="1800" b="0" i="0" u="none" strike="noStrike" cap="none">
                <a:solidFill>
                  <a:schemeClr val="dk2"/>
                </a:solidFill>
                <a:latin typeface="Open Sans"/>
                <a:ea typeface="Open Sans"/>
                <a:cs typeface="Open Sans"/>
                <a:sym typeface="Open Sans"/>
              </a:rPr>
              <a:t>Most properties are inherited by child elements</a:t>
            </a:r>
          </a:p>
          <a:p>
            <a:pPr marL="457200" marR="0" lvl="0" indent="-342900" algn="l" rtl="0">
              <a:lnSpc>
                <a:spcPct val="115000"/>
              </a:lnSpc>
              <a:spcBef>
                <a:spcPts val="1600"/>
              </a:spcBef>
              <a:spcAft>
                <a:spcPts val="0"/>
              </a:spcAft>
              <a:buClr>
                <a:schemeClr val="dk2"/>
              </a:buClr>
              <a:buSzPct val="100000"/>
              <a:buFont typeface="Open Sans"/>
              <a:buChar char="●"/>
            </a:pPr>
            <a:r>
              <a:rPr lang="en" sz="1800" b="0" i="0" u="none" strike="noStrike" cap="none">
                <a:solidFill>
                  <a:schemeClr val="dk2"/>
                </a:solidFill>
                <a:latin typeface="Open Sans"/>
                <a:ea typeface="Open Sans"/>
                <a:cs typeface="Open Sans"/>
                <a:sym typeface="Open Sans"/>
              </a:rPr>
              <a:t>A few properties are not inherited by child elements, like background-color and border</a:t>
            </a:r>
          </a:p>
          <a:p>
            <a:pPr marL="457200" marR="0" lvl="0" indent="-342900" algn="l" rtl="0">
              <a:lnSpc>
                <a:spcPct val="115000"/>
              </a:lnSpc>
              <a:spcBef>
                <a:spcPts val="1600"/>
              </a:spcBef>
              <a:spcAft>
                <a:spcPts val="0"/>
              </a:spcAft>
              <a:buClr>
                <a:schemeClr val="dk2"/>
              </a:buClr>
              <a:buSzPct val="100000"/>
              <a:buFont typeface="Open Sans"/>
              <a:buChar char="●"/>
            </a:pPr>
            <a:r>
              <a:rPr lang="en" sz="1800" b="0" i="0" u="none" strike="noStrike" cap="none">
                <a:solidFill>
                  <a:schemeClr val="dk2"/>
                </a:solidFill>
                <a:latin typeface="Open Sans"/>
                <a:ea typeface="Open Sans"/>
                <a:cs typeface="Open Sans"/>
                <a:sym typeface="Open Sans"/>
              </a:rPr>
              <a:t>Use inherit to force properties to inherit values from parent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Color</a:t>
            </a:r>
          </a:p>
        </p:txBody>
      </p:sp>
      <p:sp>
        <p:nvSpPr>
          <p:cNvPr id="186" name="Shape 18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Three ways to specify color:</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RGB values: rgb(102, 205, 170)</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Hex codes: #66cdaa</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Color names: MediumAquaMarine</a:t>
            </a:r>
          </a:p>
          <a:p>
            <a:pPr marL="0" marR="0" lvl="0" indent="0" algn="l" rtl="0">
              <a:lnSpc>
                <a:spcPct val="115000"/>
              </a:lnSpc>
              <a:spcBef>
                <a:spcPts val="2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Hue, Saturation, Lightness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Opacity (alpha)</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hsla(0, 100%, 100%, 0.5)</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rgba(0, 0, 0, 0.5)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Text</a:t>
            </a:r>
          </a:p>
        </p:txBody>
      </p:sp>
      <p:sp>
        <p:nvSpPr>
          <p:cNvPr id="192" name="Shape 192"/>
          <p:cNvSpPr txBox="1">
            <a:spLocks noGrp="1"/>
          </p:cNvSpPr>
          <p:nvPr>
            <p:ph type="body" idx="1"/>
          </p:nvPr>
        </p:nvSpPr>
        <p:spPr>
          <a:xfrm>
            <a:off x="311700" y="1080775"/>
            <a:ext cx="8520599" cy="3488100"/>
          </a:xfrm>
          <a:prstGeom prst="rect">
            <a:avLst/>
          </a:prstGeom>
          <a:noFill/>
          <a:ln>
            <a:noFill/>
          </a:ln>
        </p:spPr>
        <p:txBody>
          <a:bodyPr lIns="91425" tIns="91425" rIns="91425" bIns="91425" anchor="t" anchorCtr="0">
            <a:noAutofit/>
          </a:bodyPr>
          <a:lstStyle/>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font-family (serif, sans-serif, monospace)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font-size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@font-face {font-family: ‘Times’; src: url(‘fonts/times.eot’);}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font-weight (normal, bold, ...)</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font-style (normal, italic, oblique)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text-transform (uppercase,lowercase, capitalize)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text-decoration (none, underline, overline line-through)</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line-height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letter-spacing, word-spacing</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text-align (left, right, center, justify), vertical-align (top, middle, bottom, etc)</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text-indent</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text-shadow</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:first-letter, :first-line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Box Model</a:t>
            </a:r>
          </a:p>
        </p:txBody>
      </p:sp>
      <p:pic>
        <p:nvPicPr>
          <p:cNvPr id="198" name="Shape 198"/>
          <p:cNvPicPr preferRelativeResize="0"/>
          <p:nvPr/>
        </p:nvPicPr>
        <p:blipFill rotWithShape="1">
          <a:blip r:embed="rId3">
            <a:alphaModFix/>
          </a:blip>
          <a:srcRect/>
          <a:stretch/>
        </p:blipFill>
        <p:spPr>
          <a:xfrm>
            <a:off x="1092900" y="1118725"/>
            <a:ext cx="6958200" cy="3597900"/>
          </a:xfrm>
          <a:prstGeom prst="rect">
            <a:avLst/>
          </a:prstGeom>
          <a:noFill/>
          <a:ln>
            <a:noFill/>
          </a:ln>
        </p:spPr>
      </p:pic>
      <p:sp>
        <p:nvSpPr>
          <p:cNvPr id="199" name="Shape 199"/>
          <p:cNvSpPr/>
          <p:nvPr/>
        </p:nvSpPr>
        <p:spPr>
          <a:xfrm>
            <a:off x="6548200" y="2360450"/>
            <a:ext cx="908399" cy="438299"/>
          </a:xfrm>
          <a:prstGeom prst="rect">
            <a:avLst/>
          </a:prstGeom>
          <a:solidFill>
            <a:srgbClr val="FDE4C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00" name="Shape 200"/>
          <p:cNvSpPr/>
          <p:nvPr/>
        </p:nvSpPr>
        <p:spPr>
          <a:xfrm>
            <a:off x="5179725" y="2512850"/>
            <a:ext cx="1664100" cy="285899"/>
          </a:xfrm>
          <a:prstGeom prst="rect">
            <a:avLst/>
          </a:prstGeom>
          <a:solidFill>
            <a:srgbClr val="FDE4C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Boxes</a:t>
            </a:r>
          </a:p>
        </p:txBody>
      </p:sp>
      <p:sp>
        <p:nvSpPr>
          <p:cNvPr id="206" name="Shape 20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width, height, min-width, max-width, min-height, max-height</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overflow (auto, hidden, scroll)</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 margin, padding</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border-width, border-style, border-color</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display (inline, block, inline-block, none) - turns inline element into block-level element</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visibility (hidden, visible) - hide boxes from users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border-image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box-shadow</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border-radius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Lists, Tables</a:t>
            </a:r>
          </a:p>
        </p:txBody>
      </p:sp>
      <p:sp>
        <p:nvSpPr>
          <p:cNvPr id="212" name="Shape 21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Lists styles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list-style-type (none, disc, circle, square, upper-roman, lower-alpha)</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list-style-image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list-style-position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list-style</a:t>
            </a:r>
          </a:p>
          <a:p>
            <a:pPr marL="0" marR="0" lvl="0" indent="0" algn="l" rtl="0">
              <a:lnSpc>
                <a:spcPct val="115000"/>
              </a:lnSpc>
              <a:spcBef>
                <a:spcPts val="2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Table properties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width, padding</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border, border-collapse</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text-align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vertical-align</a:t>
            </a:r>
          </a:p>
          <a:p>
            <a:pPr marL="457200" marR="0" lvl="0" indent="-3175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background-color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CSS Layout</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218" name="Shape 218"/>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Positioning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Document flow</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Relative positioning</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Absolute positioning</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Overlapping/layering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z-index</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Floating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float</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Can be used to create multi-column layouts</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Fixed-width layouts vs liquid layouts (percentages)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814800"/>
            <a:ext cx="8571300" cy="942075"/>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That’s it for CSS!</a:t>
            </a:r>
          </a:p>
        </p:txBody>
      </p:sp>
      <p:sp>
        <p:nvSpPr>
          <p:cNvPr id="225" name="Shape 225"/>
          <p:cNvSpPr txBox="1"/>
          <p:nvPr/>
        </p:nvSpPr>
        <p:spPr>
          <a:xfrm>
            <a:off x="3656700" y="2598150"/>
            <a:ext cx="1830599" cy="232424"/>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Open Sans"/>
              <a:buNone/>
            </a:pPr>
            <a:r>
              <a:rPr lang="en" sz="1800" b="0" i="0" u="none" strike="noStrike" cap="none">
                <a:solidFill>
                  <a:srgbClr val="FFFFFF"/>
                </a:solidFill>
                <a:latin typeface="Open Sans"/>
                <a:ea typeface="Open Sans"/>
                <a:cs typeface="Open Sans"/>
                <a:sym typeface="Open Sans"/>
              </a:rPr>
              <a:t>Any questions?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Reference</a:t>
            </a:r>
          </a:p>
        </p:txBody>
      </p:sp>
      <p:sp>
        <p:nvSpPr>
          <p:cNvPr id="231" name="Shape 231"/>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3"/>
              </a:rPr>
              <a:t>http://www.htmlandcssbook.com/code-samples/</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4"/>
              </a:rPr>
              <a:t>http://www.w3schools.com/html/</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5"/>
              </a:rPr>
              <a:t>http://www.w3schools.com/css/</a:t>
            </a:r>
            <a:r>
              <a:rPr lang="en" sz="1800" b="0" i="0" u="none" strike="noStrike" cap="none">
                <a:solidFill>
                  <a:schemeClr val="dk2"/>
                </a:solidFill>
                <a:latin typeface="Open Sans"/>
                <a:ea typeface="Open Sans"/>
                <a:cs typeface="Open Sans"/>
                <a:sym typeface="Open Sans"/>
              </a:rPr>
              <a:t> </a:t>
            </a:r>
          </a:p>
          <a:p>
            <a:pPr marL="0" marR="0" lvl="0" indent="0" algn="l" rtl="0">
              <a:lnSpc>
                <a:spcPct val="115000"/>
              </a:lnSpc>
              <a:spcBef>
                <a:spcPts val="1600"/>
              </a:spcBef>
              <a:spcAft>
                <a:spcPts val="0"/>
              </a:spcAft>
              <a:buClr>
                <a:schemeClr val="dk2"/>
              </a:buClr>
              <a:buSzPct val="25000"/>
              <a:buFont typeface="Open Sans"/>
              <a:buNone/>
            </a:pPr>
            <a:r>
              <a:rPr lang="en" sz="1800" b="0" i="0" u="sng" strike="noStrike" cap="none">
                <a:solidFill>
                  <a:schemeClr val="hlink"/>
                </a:solidFill>
                <a:latin typeface="Open Sans"/>
                <a:ea typeface="Open Sans"/>
                <a:cs typeface="Open Sans"/>
                <a:sym typeface="Open Sans"/>
                <a:hlinkClick r:id="rId6"/>
              </a:rPr>
              <a:t>http://onwebdev.blogspot.com/2011/01/css-understanding-document-flow.html</a:t>
            </a:r>
          </a:p>
          <a:p>
            <a:pPr marL="0" marR="0" lvl="0" indent="0" algn="l" rtl="0">
              <a:lnSpc>
                <a:spcPct val="115000"/>
              </a:lnSpc>
              <a:spcBef>
                <a:spcPts val="160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HTML</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Stands for HyperText Markup Language</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Describes the structure of web pages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An HTML page is a text document with the .html extension</a:t>
            </a:r>
          </a:p>
          <a:p>
            <a:pPr marL="0" marR="0" lvl="0" indent="0" algn="l" rtl="0">
              <a:lnSpc>
                <a:spcPct val="115000"/>
              </a:lnSpc>
              <a:spcBef>
                <a:spcPts val="4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Document Object Model (DOM)</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common to HTML, XHTML, XML documents</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"The W3C Document Object Model (DOM) is a platform and language-neutral interface that allows programs and scripts to dynamically access and update the content, structure, and style of a document."</a:t>
            </a:r>
          </a:p>
          <a:p>
            <a:pPr marL="914400" marR="0" lvl="1"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In other words: “The HTML DOM is a standard for how to get, change, add, or delete HTML elements.”</a:t>
            </a:r>
            <a:br>
              <a:rPr lang="en" sz="1400" b="0" i="0" u="none" strike="noStrike" cap="none">
                <a:solidFill>
                  <a:schemeClr val="dk2"/>
                </a:solidFill>
                <a:latin typeface="Open Sans"/>
                <a:ea typeface="Open Sans"/>
                <a:cs typeface="Open Sans"/>
                <a:sym typeface="Open Sans"/>
              </a:rPr>
            </a:br>
            <a:endParaRPr lang="en" sz="1400" b="0" i="0" u="none" strike="noStrike" cap="none">
              <a:solidFill>
                <a:schemeClr val="dk2"/>
              </a:solidFill>
              <a:latin typeface="Open Sans"/>
              <a:ea typeface="Open Sans"/>
              <a:cs typeface="Open Sans"/>
              <a:sym typeface="Open Sans"/>
            </a:endParaRPr>
          </a:p>
        </p:txBody>
      </p:sp>
      <p:sp>
        <p:nvSpPr>
          <p:cNvPr id="77" name="Shape 7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overview, part 1</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overview, part 2</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83" name="Shape 83"/>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An HTML document is composed of a tree of </a:t>
            </a:r>
            <a:r>
              <a:rPr lang="en" sz="1800" b="1" i="0" u="none" strike="noStrike" cap="none">
                <a:solidFill>
                  <a:schemeClr val="dk2"/>
                </a:solidFill>
                <a:latin typeface="Open Sans"/>
                <a:ea typeface="Open Sans"/>
                <a:cs typeface="Open Sans"/>
                <a:sym typeface="Open Sans"/>
              </a:rPr>
              <a:t>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Specific-purpose elements: &lt;table&gt;, &lt;form&gt;, &lt;img&gt;, &lt;h1&gt;</a:t>
            </a:r>
          </a:p>
          <a:p>
            <a:pPr marL="457200" marR="0" lvl="0" indent="-228600" algn="l" rtl="0">
              <a:lnSpc>
                <a:spcPct val="115000"/>
              </a:lnSpc>
              <a:spcBef>
                <a:spcPts val="40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General-purpose elements: &lt;div&gt;, &lt;span&gt;</a:t>
            </a:r>
          </a:p>
          <a:p>
            <a:pPr marL="0" marR="0" lvl="0" indent="0" algn="l" rtl="0">
              <a:lnSpc>
                <a:spcPct val="115000"/>
              </a:lnSpc>
              <a:spcBef>
                <a:spcPts val="2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An element usually has an opening and closing </a:t>
            </a:r>
            <a:r>
              <a:rPr lang="en" sz="1800" b="1" i="0" u="none" strike="noStrike" cap="none">
                <a:solidFill>
                  <a:schemeClr val="dk2"/>
                </a:solidFill>
                <a:latin typeface="Open Sans"/>
                <a:ea typeface="Open Sans"/>
                <a:cs typeface="Open Sans"/>
                <a:sym typeface="Open Sans"/>
              </a:rPr>
              <a:t>tag</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For example, &lt;foo&gt; opens the tag, &lt;/foo&gt; closes the tag (but some tags are self-closing!)</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Tags act as containers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Tags can be nested</a:t>
            </a:r>
          </a:p>
          <a:p>
            <a:pPr marL="0" marR="0" lvl="0" indent="0" algn="l" rtl="0">
              <a:lnSpc>
                <a:spcPct val="115000"/>
              </a:lnSpc>
              <a:spcBef>
                <a:spcPts val="1600"/>
              </a:spcBef>
              <a:spcAft>
                <a:spcPts val="0"/>
              </a:spcAft>
              <a:buClr>
                <a:schemeClr val="dk2"/>
              </a:buClr>
              <a:buSzPct val="25000"/>
              <a:buFont typeface="Open Sans"/>
              <a:buNone/>
            </a:pPr>
            <a:r>
              <a:rPr lang="en" sz="1800" b="1" i="0" u="none" strike="noStrike" cap="none">
                <a:solidFill>
                  <a:schemeClr val="dk2"/>
                </a:solidFill>
                <a:latin typeface="Open Sans"/>
                <a:ea typeface="Open Sans"/>
                <a:cs typeface="Open Sans"/>
                <a:sym typeface="Open Sans"/>
              </a:rPr>
              <a:t>Attributes</a:t>
            </a:r>
            <a:r>
              <a:rPr lang="en" sz="1800" b="0" i="0" u="none" strike="noStrike" cap="none">
                <a:solidFill>
                  <a:schemeClr val="dk2"/>
                </a:solidFill>
                <a:latin typeface="Open Sans"/>
                <a:ea typeface="Open Sans"/>
                <a:cs typeface="Open Sans"/>
                <a:sym typeface="Open Sans"/>
              </a:rPr>
              <a:t> provide descriptive information about elements</a:t>
            </a:r>
          </a:p>
          <a:p>
            <a:pPr marL="457200" marR="0" lvl="0" indent="-2286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&lt;p lang=”en”&gt;Paragraph in English&lt;/p&gt;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Proper indentation is important to keep the code readable!</a:t>
            </a:r>
          </a:p>
          <a:p>
            <a:pPr marL="0" marR="0" lvl="0" indent="0" algn="l" rtl="0">
              <a:lnSpc>
                <a:spcPct val="115000"/>
              </a:lnSpc>
              <a:spcBef>
                <a:spcPts val="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Good indentation vs no indentation</a:t>
            </a:r>
          </a:p>
        </p:txBody>
      </p:sp>
      <p:sp>
        <p:nvSpPr>
          <p:cNvPr id="89" name="Shape 89"/>
          <p:cNvSpPr txBox="1">
            <a:spLocks noGrp="1"/>
          </p:cNvSpPr>
          <p:nvPr>
            <p:ph type="body" idx="1"/>
          </p:nvPr>
        </p:nvSpPr>
        <p:spPr>
          <a:xfrm>
            <a:off x="311700" y="1266175"/>
            <a:ext cx="39998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&lt;html&gt;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&lt;head&gt;</a:t>
            </a:r>
          </a:p>
          <a:p>
            <a:pPr marL="45720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&lt;title&gt;My First HTML!&lt;/title&gt;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&lt;/head&gt;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&lt;body&gt;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	&lt;div&gt;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		Here’s my first HTML</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	&lt;/div&gt;</a:t>
            </a:r>
          </a:p>
          <a:p>
            <a:pPr marL="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38761D"/>
                </a:solidFill>
                <a:latin typeface="Open Sans"/>
                <a:ea typeface="Open Sans"/>
                <a:cs typeface="Open Sans"/>
                <a:sym typeface="Open Sans"/>
              </a:rPr>
              <a:t>&lt;/html&gt;</a:t>
            </a:r>
          </a:p>
        </p:txBody>
      </p:sp>
      <p:sp>
        <p:nvSpPr>
          <p:cNvPr id="90" name="Shape 90"/>
          <p:cNvSpPr txBox="1">
            <a:spLocks noGrp="1"/>
          </p:cNvSpPr>
          <p:nvPr>
            <p:ph type="body" idx="2"/>
          </p:nvPr>
        </p:nvSpPr>
        <p:spPr>
          <a:xfrm>
            <a:off x="4832400" y="1266175"/>
            <a:ext cx="39998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&lt;head&gt;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&lt;title&gt;My First HTML!&lt;/title&gt;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&lt;/head&gt;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&lt;div&gt;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Here’s my first HTML</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&lt;/div&gt;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&lt;/body&gt;</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a:t>
            </a:r>
          </a:p>
          <a:p>
            <a:pPr marL="914400" marR="0" lvl="0" indent="457200" algn="l" rtl="0">
              <a:lnSpc>
                <a:spcPct val="115000"/>
              </a:lnSpc>
              <a:spcBef>
                <a:spcPts val="0"/>
              </a:spcBef>
              <a:spcAft>
                <a:spcPts val="0"/>
              </a:spcAft>
              <a:buClr>
                <a:schemeClr val="dk2"/>
              </a:buClr>
              <a:buSzPct val="25000"/>
              <a:buFont typeface="Open Sans"/>
              <a:buNone/>
            </a:pPr>
            <a:r>
              <a:rPr lang="en" sz="1400" b="0" i="0" u="none" strike="noStrike" cap="none">
                <a:solidFill>
                  <a:schemeClr val="dk2"/>
                </a:solidFill>
                <a:latin typeface="Open Sans"/>
                <a:ea typeface="Open Sans"/>
                <a:cs typeface="Open Sans"/>
                <a:sym typeface="Open Sans"/>
              </a:rPr>
              <a:t>...or worse…</a:t>
            </a:r>
          </a:p>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a:solidFill>
                  <a:srgbClr val="990000"/>
                </a:solidFill>
                <a:latin typeface="Open Sans"/>
                <a:ea typeface="Open Sans"/>
                <a:cs typeface="Open Sans"/>
                <a:sym typeface="Open Sans"/>
              </a:rPr>
              <a:t>&lt;html&gt;&lt;head&gt;&lt;title&gt;My First HTML!&lt;/title&gt;&lt;/head&gt;&lt;body&gt;&lt;div&gt;Here’s my first HTML&lt;/div&gt;&lt;/body&gt;&lt;/html&gt;</a:t>
            </a:r>
          </a:p>
          <a:p>
            <a:pPr marL="0" marR="0" lvl="0" indent="0" algn="l" rtl="0">
              <a:lnSpc>
                <a:spcPct val="115000"/>
              </a:lnSpc>
              <a:spcBef>
                <a:spcPts val="0"/>
              </a:spcBef>
              <a:spcAft>
                <a:spcPts val="0"/>
              </a:spcAft>
              <a:buClr>
                <a:schemeClr val="dk2"/>
              </a:buClr>
              <a:buSzPct val="25000"/>
              <a:buFont typeface="Open Sans"/>
              <a:buNone/>
            </a:pPr>
            <a:endParaRPr sz="1400" b="0" i="0" u="none" strike="noStrike" cap="none">
              <a:solidFill>
                <a:srgbClr val="99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Basic HTML Elements</a:t>
            </a:r>
          </a:p>
        </p:txBody>
      </p:sp>
      <p:sp>
        <p:nvSpPr>
          <p:cNvPr id="96" name="Shape 96"/>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a:solidFill>
                  <a:schemeClr val="dk2"/>
                </a:solidFill>
                <a:latin typeface="Open Sans"/>
                <a:ea typeface="Open Sans"/>
                <a:cs typeface="Open Sans"/>
                <a:sym typeface="Open Sans"/>
              </a:rPr>
              <a:t>Every HTML page will have at least these tags:</a:t>
            </a:r>
          </a:p>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Open Sans"/>
              <a:ea typeface="Open Sans"/>
              <a:cs typeface="Open Sans"/>
              <a:sym typeface="Open Sans"/>
            </a:endParaRPr>
          </a:p>
          <a:p>
            <a:pPr marL="457200" marR="0" lvl="0" indent="-22860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&lt;html&gt;   defines the whole document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&lt;head&gt;  defines metadata for the document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&lt;title&gt;    defines the title of the document</a:t>
            </a:r>
            <a:br>
              <a:rPr lang="en" sz="1800" b="0" i="0" u="none" strike="noStrike" cap="none">
                <a:solidFill>
                  <a:schemeClr val="dk2"/>
                </a:solidFill>
                <a:latin typeface="Open Sans"/>
                <a:ea typeface="Open Sans"/>
                <a:cs typeface="Open Sans"/>
                <a:sym typeface="Open Sans"/>
              </a:rPr>
            </a:br>
            <a:r>
              <a:rPr lang="en" sz="1800" b="0" i="0" u="none" strike="noStrike" cap="none">
                <a:solidFill>
                  <a:srgbClr val="B7B7B7"/>
                </a:solidFill>
                <a:latin typeface="Open Sans"/>
                <a:ea typeface="Open Sans"/>
                <a:cs typeface="Open Sans"/>
                <a:sym typeface="Open Sans"/>
              </a:rPr>
              <a:t>            </a:t>
            </a:r>
            <a:r>
              <a:rPr lang="en" sz="1800" b="0" i="0" u="none" strike="noStrike" cap="none">
                <a:solidFill>
                  <a:srgbClr val="999999"/>
                </a:solidFill>
                <a:latin typeface="Open Sans"/>
                <a:ea typeface="Open Sans"/>
                <a:cs typeface="Open Sans"/>
                <a:sym typeface="Open Sans"/>
              </a:rPr>
              <a:t>(technically optional, but good practice to always have)</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&lt;body&gt;  defines the document body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Text</a:t>
            </a:r>
          </a:p>
          <a:p>
            <a:pPr marL="0" marR="0" lvl="0" indent="0" algn="l" rtl="0">
              <a:lnSpc>
                <a:spcPct val="100000"/>
              </a:lnSpc>
              <a:spcBef>
                <a:spcPts val="0"/>
              </a:spcBef>
              <a:spcAft>
                <a:spcPts val="0"/>
              </a:spcAft>
              <a:buClr>
                <a:schemeClr val="accent1"/>
              </a:buClr>
              <a:buSzPct val="25000"/>
              <a:buFont typeface="PT Sans Narrow"/>
              <a:buNone/>
            </a:pPr>
            <a:endParaRPr sz="3600" b="1" i="0" u="none" strike="noStrike" cap="none">
              <a:solidFill>
                <a:schemeClr val="accent1"/>
              </a:solidFill>
              <a:latin typeface="PT Sans Narrow"/>
              <a:ea typeface="PT Sans Narrow"/>
              <a:cs typeface="PT Sans Narrow"/>
              <a:sym typeface="PT Sans Narrow"/>
            </a:endParaRPr>
          </a:p>
        </p:txBody>
      </p:sp>
      <p:sp>
        <p:nvSpPr>
          <p:cNvPr id="102" name="Shape 102"/>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Headings: &lt;h1&gt;, &lt;h2&gt;, … &lt;h6&gt;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Paragraphs: &lt;p&gt;</a:t>
            </a:r>
          </a:p>
          <a:p>
            <a:pPr marL="0" marR="0" lvl="0" indent="0" algn="l" rtl="0">
              <a:lnSpc>
                <a:spcPct val="100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Other</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&lt;strong&gt; and &lt;em&gt; emphasis (preferred over &lt;b&gt; bold and &lt;i&gt; italic)</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&lt;sup&gt; superscript, &lt;sub&gt; subscript</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&lt;br/&gt; line break, &lt;hr/&gt; horizontal rule</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&lt;blockquote&gt;, &lt;abbr&gt; abbreviation/acronym, &lt;cite&gt;, &lt;dfn&gt; definition</a:t>
            </a:r>
          </a:p>
          <a:p>
            <a:pPr marL="457200" marR="0" lvl="0" indent="-317500" algn="l" rtl="0">
              <a:lnSpc>
                <a:spcPct val="100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&lt;address&gt; author contact, &lt;ins&gt; insert, &lt;del&gt; delete, &lt;s&gt; strikethrough</a:t>
            </a:r>
          </a:p>
          <a:p>
            <a:pPr marL="0" marR="0" lvl="0" indent="0" algn="l" rtl="0">
              <a:lnSpc>
                <a:spcPct val="100000"/>
              </a:lnSpc>
              <a:spcBef>
                <a:spcPts val="10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Whitespace: &amp;nbsp;</a:t>
            </a:r>
          </a:p>
          <a:p>
            <a:pPr marL="0" marR="0" lvl="0" indent="0" algn="l" rtl="0">
              <a:lnSpc>
                <a:spcPct val="100000"/>
              </a:lnSpc>
              <a:spcBef>
                <a:spcPts val="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Lists</a:t>
            </a:r>
          </a:p>
        </p:txBody>
      </p:sp>
      <p:sp>
        <p:nvSpPr>
          <p:cNvPr id="108" name="Shape 108"/>
          <p:cNvSpPr txBox="1">
            <a:spLocks noGrp="1"/>
          </p:cNvSpPr>
          <p:nvPr>
            <p:ph type="body" idx="1"/>
          </p:nvPr>
        </p:nvSpPr>
        <p:spPr>
          <a:xfrm>
            <a:off x="311700"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Ordered Lists</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&lt;ol&gt;</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&lt;li&gt; list item &lt;/li&gt;</a:t>
            </a:r>
          </a:p>
          <a:p>
            <a:pPr marL="457200" marR="0" lvl="0" indent="-317500" algn="l" rtl="0">
              <a:lnSpc>
                <a:spcPct val="115000"/>
              </a:lnSpc>
              <a:spcBef>
                <a:spcPts val="0"/>
              </a:spcBef>
              <a:spcAft>
                <a:spcPts val="0"/>
              </a:spcAft>
              <a:buClr>
                <a:schemeClr val="dk2"/>
              </a:buClr>
              <a:buSzPct val="100000"/>
              <a:buFont typeface="Open Sans"/>
              <a:buAutoNum type="arabicPeriod"/>
            </a:pPr>
            <a:r>
              <a:rPr lang="en" sz="1400" b="0" i="0" u="none" strike="noStrike" cap="none">
                <a:solidFill>
                  <a:schemeClr val="dk2"/>
                </a:solidFill>
                <a:latin typeface="Open Sans"/>
                <a:ea typeface="Open Sans"/>
                <a:cs typeface="Open Sans"/>
                <a:sym typeface="Open Sans"/>
              </a:rPr>
              <a:t>&lt;/ol&gt;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Unordered Lists</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&lt;ul&gt;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&lt;li&gt; list item &lt;/li&gt;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&lt;/ul&gt;</a:t>
            </a:r>
          </a:p>
          <a:p>
            <a:pPr marL="0" marR="0" lvl="0" indent="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Lists can be nested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HTML Links</a:t>
            </a:r>
          </a:p>
        </p:txBody>
      </p:sp>
      <p:sp>
        <p:nvSpPr>
          <p:cNvPr id="114" name="Shape 114"/>
          <p:cNvSpPr txBox="1">
            <a:spLocks noGrp="1"/>
          </p:cNvSpPr>
          <p:nvPr>
            <p:ph type="body" idx="1"/>
          </p:nvPr>
        </p:nvSpPr>
        <p:spPr>
          <a:xfrm>
            <a:off x="311700" y="1093800"/>
            <a:ext cx="8520599" cy="34752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between pages on the same website (</a:t>
            </a:r>
            <a:r>
              <a:rPr lang="en" sz="1800" b="1" i="0" u="none" strike="noStrike" cap="none">
                <a:solidFill>
                  <a:schemeClr val="dk2"/>
                </a:solidFill>
                <a:latin typeface="Open Sans"/>
                <a:ea typeface="Open Sans"/>
                <a:cs typeface="Open Sans"/>
                <a:sym typeface="Open Sans"/>
              </a:rPr>
              <a:t>relative</a:t>
            </a:r>
            <a:r>
              <a:rPr lang="en" sz="1800" b="0" i="0" u="none" strike="noStrike" cap="none">
                <a:solidFill>
                  <a:schemeClr val="dk2"/>
                </a:solidFill>
                <a:latin typeface="Open Sans"/>
                <a:ea typeface="Open Sans"/>
                <a:cs typeface="Open Sans"/>
                <a:sym typeface="Open Sans"/>
              </a:rPr>
              <a:t> URL)</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href=”test.html”&gt;This page is in the same folder&lt;/a&gt;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href=”music/listings.html”&gt;This page is in a different folder&lt;/a&gt;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href=”../index.html”&gt;This page is up one folder&lt;/a&gt;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to a page on another website (</a:t>
            </a:r>
            <a:r>
              <a:rPr lang="en" sz="1800" b="1" i="0" u="none" strike="noStrike" cap="none">
                <a:solidFill>
                  <a:schemeClr val="dk2"/>
                </a:solidFill>
                <a:latin typeface="Open Sans"/>
                <a:ea typeface="Open Sans"/>
                <a:cs typeface="Open Sans"/>
                <a:sym typeface="Open Sans"/>
              </a:rPr>
              <a:t>absolute</a:t>
            </a:r>
            <a:r>
              <a:rPr lang="en" sz="1800" b="0" i="0" u="none" strike="noStrike" cap="none">
                <a:solidFill>
                  <a:schemeClr val="dk2"/>
                </a:solidFill>
                <a:latin typeface="Open Sans"/>
                <a:ea typeface="Open Sans"/>
                <a:cs typeface="Open Sans"/>
                <a:sym typeface="Open Sans"/>
              </a:rPr>
              <a:t> URL)</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href=”http://www.linkedin.com”&gt;LinkedIn&lt;/a&gt;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Link to a part of a web page (usually referred to as an </a:t>
            </a:r>
            <a:r>
              <a:rPr lang="en" sz="1800" b="1" i="0" u="none" strike="noStrike" cap="none">
                <a:solidFill>
                  <a:schemeClr val="dk2"/>
                </a:solidFill>
                <a:latin typeface="Open Sans"/>
                <a:ea typeface="Open Sans"/>
                <a:cs typeface="Open Sans"/>
                <a:sym typeface="Open Sans"/>
              </a:rPr>
              <a:t>anchor</a:t>
            </a:r>
            <a:r>
              <a:rPr lang="en" sz="1800" b="0" i="0" u="none" strike="noStrike" cap="none">
                <a:solidFill>
                  <a:schemeClr val="dk2"/>
                </a:solidFill>
                <a:latin typeface="Open Sans"/>
                <a:ea typeface="Open Sans"/>
                <a:cs typeface="Open Sans"/>
                <a:sym typeface="Open Sans"/>
              </a:rPr>
              <a: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href=”#section2”&gt;Section 2 on same page&lt;/a&gt;</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href=”random.html#section2”&gt;Section 2 on random page&lt;/a&gt;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Email link</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href=”mailto:steph@test.com”&gt;Email Steph&lt;/a&gt;</a:t>
            </a:r>
          </a:p>
          <a:p>
            <a:pPr marL="0" marR="0" lvl="0" indent="0" algn="l" rtl="0">
              <a:lnSpc>
                <a:spcPct val="115000"/>
              </a:lnSpc>
              <a:spcBef>
                <a:spcPts val="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A link can open in a new browser window</a:t>
            </a:r>
          </a:p>
          <a:p>
            <a:pPr marL="457200" marR="0" lvl="0" indent="-317500" algn="l" rtl="0">
              <a:lnSpc>
                <a:spcPct val="115000"/>
              </a:lnSpc>
              <a:spcBef>
                <a:spcPts val="0"/>
              </a:spcBef>
              <a:spcAft>
                <a:spcPts val="0"/>
              </a:spcAft>
              <a:buClr>
                <a:schemeClr val="dk2"/>
              </a:buClr>
              <a:buSzPct val="100000"/>
              <a:buFont typeface="Open Sans"/>
              <a:buChar char="●"/>
            </a:pPr>
            <a:r>
              <a:rPr lang="en" sz="1400" b="0" i="0" u="none" strike="noStrike" cap="none">
                <a:solidFill>
                  <a:schemeClr val="dk2"/>
                </a:solidFill>
                <a:latin typeface="Open Sans"/>
                <a:ea typeface="Open Sans"/>
                <a:cs typeface="Open Sans"/>
                <a:sym typeface="Open Sans"/>
              </a:rPr>
              <a:t>&lt;a href=”page.html” target=”_blank”&gt;Open me!&lt;/a&gt;</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1873</Words>
  <Application>Microsoft Macintosh PowerPoint</Application>
  <PresentationFormat>On-screen Show (16:9)</PresentationFormat>
  <Paragraphs>265</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PT Sans Narrow</vt:lpstr>
      <vt:lpstr>Open Sans</vt:lpstr>
      <vt:lpstr>tropic</vt:lpstr>
      <vt:lpstr>HTML &amp; CSS</vt:lpstr>
      <vt:lpstr>PowerPoint Presentation</vt:lpstr>
      <vt:lpstr>HTML overview, part 1 </vt:lpstr>
      <vt:lpstr>HTML overview, part 2 </vt:lpstr>
      <vt:lpstr>Good indentation vs no indentation</vt:lpstr>
      <vt:lpstr>Basic HTML Elements</vt:lpstr>
      <vt:lpstr>HTML Text </vt:lpstr>
      <vt:lpstr>HTML Lists</vt:lpstr>
      <vt:lpstr>HTML Links</vt:lpstr>
      <vt:lpstr>HTML Images </vt:lpstr>
      <vt:lpstr>HTML Tables</vt:lpstr>
      <vt:lpstr>PowerPoint Presentation</vt:lpstr>
      <vt:lpstr>Other HTML Markup</vt:lpstr>
      <vt:lpstr>Enough HTML... Let’s learn CSS!</vt:lpstr>
      <vt:lpstr>Cascading Style Sheets (CSS)</vt:lpstr>
      <vt:lpstr>CSS Selectors</vt:lpstr>
      <vt:lpstr>Example!</vt:lpstr>
      <vt:lpstr>ID vs. class</vt:lpstr>
      <vt:lpstr>CSS Specificity</vt:lpstr>
      <vt:lpstr>CSS Cascading</vt:lpstr>
      <vt:lpstr>CSS Color</vt:lpstr>
      <vt:lpstr>CSS Text</vt:lpstr>
      <vt:lpstr>CSS Box Model</vt:lpstr>
      <vt:lpstr>CSS Boxes</vt:lpstr>
      <vt:lpstr>CSS Lists, Tables</vt:lpstr>
      <vt:lpstr>CSS Layout </vt:lpstr>
      <vt:lpstr>That’s it for CSS!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cp:lastModifiedBy>Tiffany Saelinh</cp:lastModifiedBy>
  <cp:revision>1</cp:revision>
  <dcterms:modified xsi:type="dcterms:W3CDTF">2017-04-27T04:32:54Z</dcterms:modified>
</cp:coreProperties>
</file>