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T Sans Narrow"/>
      <p:regular r:id="rId28"/>
      <p:bold r:id="rId29"/>
    </p:embeddedFont>
    <p:embeddedFont>
      <p:font typeface="Source Code Pro"/>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scope.as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Reference/Statements/l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highlight>
                  <a:srgbClr val="FFFFFF"/>
                </a:highlight>
                <a:latin typeface="Verdana"/>
                <a:ea typeface="Verdana"/>
                <a:cs typeface="Verdana"/>
                <a:sym typeface="Verdana"/>
              </a:rPr>
              <a:t>In JavaScript, the thing called </a:t>
            </a:r>
            <a:r>
              <a:rPr b="1" lang="en" sz="1150">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is the object that "owns" the JavaScript code.</a:t>
            </a:r>
          </a:p>
          <a:p>
            <a:pPr lvl="0">
              <a:spcBef>
                <a:spcPts val="0"/>
              </a:spcBef>
              <a:buNone/>
            </a:pPr>
            <a:r>
              <a:rPr lang="en" sz="1150">
                <a:highlight>
                  <a:srgbClr val="FFFFFF"/>
                </a:highlight>
                <a:latin typeface="Verdana"/>
                <a:ea typeface="Verdana"/>
                <a:cs typeface="Verdana"/>
                <a:sym typeface="Verdana"/>
              </a:rPr>
              <a:t>The value of </a:t>
            </a:r>
            <a:r>
              <a:rPr b="1" lang="en" sz="1150">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 function, is the object that "owns" the function.</a:t>
            </a:r>
          </a:p>
          <a:p>
            <a:pPr lvl="0">
              <a:spcBef>
                <a:spcPts val="0"/>
              </a:spcBef>
              <a:buNone/>
            </a:pPr>
            <a:r>
              <a:rPr lang="en" sz="1150">
                <a:highlight>
                  <a:srgbClr val="FFFFFF"/>
                </a:highlight>
                <a:latin typeface="Verdana"/>
                <a:ea typeface="Verdana"/>
                <a:cs typeface="Verdana"/>
                <a:sym typeface="Verdana"/>
              </a:rPr>
              <a:t>The value of </a:t>
            </a:r>
            <a:r>
              <a:rPr b="1" lang="en" sz="1150">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an object, is the object itself.</a:t>
            </a:r>
          </a:p>
          <a:p>
            <a:pPr lvl="0">
              <a:spcBef>
                <a:spcPts val="0"/>
              </a:spcBef>
              <a:buNone/>
            </a:pPr>
            <a:r>
              <a:rPr lang="en" sz="1150">
                <a:highlight>
                  <a:srgbClr val="FFFFFF"/>
                </a:highlight>
                <a:latin typeface="Verdana"/>
                <a:ea typeface="Verdana"/>
                <a:cs typeface="Verdana"/>
                <a:sym typeface="Verdana"/>
              </a:rPr>
              <a:t>The </a:t>
            </a:r>
            <a:r>
              <a:rPr b="1" lang="en" sz="1150">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keyword in an object constructor does not have a value. It is only a substitute for the new object.</a:t>
            </a:r>
          </a:p>
          <a:p>
            <a:pPr lvl="0">
              <a:spcBef>
                <a:spcPts val="0"/>
              </a:spcBef>
              <a:buNone/>
            </a:pPr>
            <a:r>
              <a:rPr lang="en" sz="1150">
                <a:highlight>
                  <a:srgbClr val="FFFFFF"/>
                </a:highlight>
                <a:latin typeface="Verdana"/>
                <a:ea typeface="Verdana"/>
                <a:cs typeface="Verdana"/>
                <a:sym typeface="Verdana"/>
              </a:rPr>
              <a:t>The value of </a:t>
            </a:r>
            <a:r>
              <a:rPr b="1" lang="en" sz="1150">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will become the new object when the constructor is used to create an object.</a:t>
            </a:r>
          </a:p>
          <a:p>
            <a:pPr lvl="0">
              <a:spcBef>
                <a:spcPts val="0"/>
              </a:spcBef>
              <a:buNone/>
            </a:pPr>
            <a:r>
              <a:rPr lang="en" sz="1150">
                <a:highlight>
                  <a:srgbClr val="FFFFCC"/>
                </a:highlight>
                <a:latin typeface="Verdana"/>
                <a:ea typeface="Verdana"/>
                <a:cs typeface="Verdana"/>
                <a:sym typeface="Verdana"/>
              </a:rPr>
              <a:t>Note that </a:t>
            </a:r>
            <a:r>
              <a:rPr b="1" lang="en" sz="1150">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 is not a variable. It is a keyword. You cannot change the value of </a:t>
            </a:r>
            <a:r>
              <a:rPr b="1" lang="en" sz="1150">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Sourced from: </a:t>
            </a:r>
            <a:r>
              <a:rPr lang="en" u="sng">
                <a:solidFill>
                  <a:schemeClr val="hlink"/>
                </a:solidFill>
                <a:hlinkClick r:id="rId2"/>
              </a:rPr>
              <a:t>https://www.w3schools.com/js/js_scope.asp</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Switches are used to perform different actions based on different conditions.</a:t>
            </a:r>
            <a:br>
              <a:rPr lang="en"/>
            </a:br>
            <a:r>
              <a:rPr lang="en"/>
              <a:t>You don’t have to have a break after each break. Sometimes you might want to have case 1 and case 2 do the same thing. As an example, instead of assigning the day of the week to each case, you assign the after school activity to each case. However, Tuesdays and Wednesdays you go to dance class. Here you don’t need to have a break under case 2 because case 3 (Wednesday) is the same activity. So whether getDay returns a 2 or a 3, both would assign the activity to dance. It’d look like this</a:t>
            </a:r>
          </a:p>
          <a:p>
            <a:pPr lvl="0" rtl="0">
              <a:lnSpc>
                <a:spcPct val="115000"/>
              </a:lnSpc>
              <a:spcBef>
                <a:spcPts val="0"/>
              </a:spcBef>
              <a:spcAft>
                <a:spcPts val="0"/>
              </a:spcAft>
              <a:buNone/>
            </a:pPr>
            <a:r>
              <a:rPr lang="en"/>
              <a:t>case 2:</a:t>
            </a:r>
          </a:p>
          <a:p>
            <a:pPr lvl="0" rtl="0">
              <a:lnSpc>
                <a:spcPct val="115000"/>
              </a:lnSpc>
              <a:spcBef>
                <a:spcPts val="0"/>
              </a:spcBef>
              <a:spcAft>
                <a:spcPts val="0"/>
              </a:spcAft>
              <a:buNone/>
            </a:pPr>
            <a:r>
              <a:rPr lang="en"/>
              <a:t>case 3:</a:t>
            </a:r>
          </a:p>
          <a:p>
            <a:pPr indent="457200" lvl="0" rtl="0">
              <a:lnSpc>
                <a:spcPct val="115000"/>
              </a:lnSpc>
              <a:spcBef>
                <a:spcPts val="0"/>
              </a:spcBef>
              <a:spcAft>
                <a:spcPts val="0"/>
              </a:spcAft>
              <a:buNone/>
            </a:pPr>
            <a:r>
              <a:rPr lang="en"/>
              <a:t>activity = “dance”;</a:t>
            </a:r>
          </a:p>
          <a:p>
            <a:pPr indent="457200" lvl="0" rtl="0">
              <a:lnSpc>
                <a:spcPct val="115000"/>
              </a:lnSpc>
              <a:spcBef>
                <a:spcPts val="0"/>
              </a:spcBef>
              <a:spcAft>
                <a:spcPts val="0"/>
              </a:spcAft>
              <a:buNone/>
            </a:pPr>
            <a:r>
              <a:rPr lang="en"/>
              <a:t>break;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Like in Java, remember that arrays start with an index of 0 and not 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you need help figuring out the data type of a variable, use typeof. </a:t>
            </a:r>
            <a:r>
              <a:rPr lang="en"/>
              <a:t>t</a:t>
            </a:r>
            <a:r>
              <a:rPr lang="en"/>
              <a:t>ypeof foo would give you Number, String, etc. Practice using typeof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Objects are wrapped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newer versions of JavaScript (e.g. ES6), there are the </a:t>
            </a:r>
            <a:r>
              <a:rPr b="1" lang="en"/>
              <a:t>let</a:t>
            </a:r>
            <a:r>
              <a:rPr lang="en"/>
              <a:t> and </a:t>
            </a:r>
            <a:r>
              <a:rPr b="1" lang="en"/>
              <a:t>const</a:t>
            </a:r>
            <a:r>
              <a:rPr lang="en"/>
              <a:t> keywords that allow you to create more specific types of variables.</a:t>
            </a:r>
          </a:p>
          <a:p>
            <a:pPr lvl="0">
              <a:spcBef>
                <a:spcPts val="0"/>
              </a:spcBef>
              <a:buNone/>
            </a:pPr>
            <a:r>
              <a:t/>
            </a:r>
            <a:endParaRPr sz="1050">
              <a:solidFill>
                <a:srgbClr val="3B3C40"/>
              </a:solidFill>
              <a:highlight>
                <a:srgbClr val="FFFFFF"/>
              </a:highlight>
              <a:latin typeface="Open Sans"/>
              <a:ea typeface="Open Sans"/>
              <a:cs typeface="Open Sans"/>
              <a:sym typeface="Open Sans"/>
            </a:endParaRPr>
          </a:p>
          <a:p>
            <a:pPr lvl="0">
              <a:spcBef>
                <a:spcPts val="0"/>
              </a:spcBef>
              <a:buNone/>
            </a:pPr>
            <a:r>
              <a:rPr lang="en" sz="1050">
                <a:solidFill>
                  <a:srgbClr val="3B3C40"/>
                </a:solidFill>
                <a:highlight>
                  <a:srgbClr val="FFFFFF"/>
                </a:highlight>
                <a:latin typeface="Open Sans"/>
                <a:ea typeface="Open Sans"/>
                <a:cs typeface="Open Sans"/>
                <a:sym typeface="Open Sans"/>
              </a:rPr>
              <a:t>From MDN docs:</a:t>
            </a:r>
          </a:p>
          <a:p>
            <a:pPr indent="-295275" lvl="0" marL="457200">
              <a:spcBef>
                <a:spcPts val="0"/>
              </a:spcBef>
              <a:buClr>
                <a:srgbClr val="3B3C40"/>
              </a:buClr>
              <a:buSzPct val="95454"/>
              <a:buChar char="-"/>
            </a:pPr>
            <a:r>
              <a:rPr lang="en" sz="1050">
                <a:solidFill>
                  <a:srgbClr val="3B3C40"/>
                </a:solidFill>
                <a:highlight>
                  <a:srgbClr val="FFFFFF"/>
                </a:highlight>
                <a:latin typeface="Open Sans"/>
                <a:ea typeface="Open Sans"/>
                <a:cs typeface="Open Sans"/>
                <a:sym typeface="Open Sans"/>
              </a:rPr>
              <a:t>The </a:t>
            </a:r>
            <a:r>
              <a:rPr b="1" lang="en" sz="1050">
                <a:solidFill>
                  <a:srgbClr val="3B3C40"/>
                </a:solidFill>
                <a:highlight>
                  <a:srgbClr val="FFFFFF"/>
                </a:highlight>
                <a:latin typeface="Consolas"/>
                <a:ea typeface="Consolas"/>
                <a:cs typeface="Consolas"/>
                <a:sym typeface="Consolas"/>
              </a:rPr>
              <a:t>let</a:t>
            </a:r>
            <a:r>
              <a:rPr lang="en" sz="1050">
                <a:solidFill>
                  <a:srgbClr val="3B3C40"/>
                </a:solidFill>
                <a:highlight>
                  <a:srgbClr val="FFFFFF"/>
                </a:highlight>
                <a:latin typeface="Open Sans"/>
                <a:ea typeface="Open Sans"/>
                <a:cs typeface="Open Sans"/>
                <a:sym typeface="Open Sans"/>
              </a:rPr>
              <a:t> statement declares a block scope local variable, optionally initializing it to a value.</a:t>
            </a:r>
          </a:p>
          <a:p>
            <a:pPr indent="-295275" lvl="0" marL="457200" rtl="0">
              <a:spcBef>
                <a:spcPts val="0"/>
              </a:spcBef>
              <a:buSzPct val="95454"/>
              <a:buChar char="-"/>
            </a:pPr>
            <a:r>
              <a:rPr lang="en" sz="1050">
                <a:solidFill>
                  <a:srgbClr val="3B3C40"/>
                </a:solidFill>
                <a:highlight>
                  <a:srgbClr val="FFFFFF"/>
                </a:highlight>
                <a:latin typeface="Open Sans"/>
                <a:ea typeface="Open Sans"/>
                <a:cs typeface="Open Sans"/>
                <a:sym typeface="Open Sans"/>
              </a:rPr>
              <a:t>Constants are block-scoped, much like variables defined using the </a:t>
            </a:r>
            <a:r>
              <a:rPr lang="en" sz="1050" u="sng">
                <a:solidFill>
                  <a:srgbClr val="217AC0"/>
                </a:solidFill>
                <a:highlight>
                  <a:srgbClr val="FFFFFF"/>
                </a:highlight>
                <a:latin typeface="Consolas"/>
                <a:ea typeface="Consolas"/>
                <a:cs typeface="Consolas"/>
                <a:sym typeface="Consolas"/>
                <a:hlinkClick r:id="rId2"/>
              </a:rPr>
              <a:t>let</a:t>
            </a:r>
            <a:r>
              <a:rPr lang="en" sz="1050">
                <a:solidFill>
                  <a:srgbClr val="3B3C40"/>
                </a:solidFill>
                <a:highlight>
                  <a:srgbClr val="FFFFFF"/>
                </a:highlight>
                <a:latin typeface="Open Sans"/>
                <a:ea typeface="Open Sans"/>
                <a:cs typeface="Open Sans"/>
                <a:sym typeface="Open Sans"/>
              </a:rPr>
              <a:t> statement. The value of a constant cannot change through re-assignment, and it can't be redeclared.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Generally it is a bad idea to be mixing data types. However, if it turns out that you get a type and you need to “turn” it into a different data type it is called casting.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schools.com/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JavaScript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Basics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Functions</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myFunction(name, age)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greeting = </a:t>
            </a:r>
            <a:r>
              <a:rPr lang="en" sz="1200">
                <a:solidFill>
                  <a:srgbClr val="A52A2A"/>
                </a:solidFill>
                <a:highlight>
                  <a:srgbClr val="FFFFFF"/>
                </a:highlight>
                <a:latin typeface="Source Code Pro"/>
                <a:ea typeface="Source Code Pro"/>
                <a:cs typeface="Source Code Pro"/>
                <a:sym typeface="Source Code Pro"/>
              </a:rPr>
              <a:t>“Hello ” + </a:t>
            </a:r>
            <a:r>
              <a:rPr lang="en" sz="1200">
                <a:solidFill>
                  <a:srgbClr val="000000"/>
                </a:solidFill>
                <a:highlight>
                  <a:srgbClr val="FFFFFF"/>
                </a:highlight>
                <a:latin typeface="Source Code Pro"/>
                <a:ea typeface="Source Code Pro"/>
                <a:cs typeface="Source Code Pro"/>
                <a:sym typeface="Source Code Pro"/>
              </a:rPr>
              <a:t>name</a:t>
            </a:r>
            <a:r>
              <a:rPr lang="en" sz="1200">
                <a:solidFill>
                  <a:srgbClr val="A52A2A"/>
                </a:solidFill>
                <a:highlight>
                  <a:srgbClr val="FFFFFF"/>
                </a:highlight>
                <a:latin typeface="Source Code Pro"/>
                <a:ea typeface="Source Code Pro"/>
                <a:cs typeface="Source Code Pro"/>
                <a:sym typeface="Source Code Pro"/>
              </a:rPr>
              <a:t> + “. ”</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question = </a:t>
            </a:r>
            <a:r>
              <a:rPr lang="en" sz="1200">
                <a:solidFill>
                  <a:srgbClr val="A52A2A"/>
                </a:solidFill>
                <a:highlight>
                  <a:srgbClr val="FFFFFF"/>
                </a:highlight>
                <a:latin typeface="Source Code Pro"/>
                <a:ea typeface="Source Code Pro"/>
                <a:cs typeface="Source Code Pro"/>
                <a:sym typeface="Source Code Pro"/>
              </a:rPr>
              <a:t>“How are you?”</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line = greeting + question;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return age;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result = myFunction(“Crystal”, 22);  </a:t>
            </a:r>
            <a:r>
              <a:rPr lang="en" sz="1200">
                <a:solidFill>
                  <a:srgbClr val="999999"/>
                </a:solidFill>
                <a:highlight>
                  <a:srgbClr val="FFFFFF"/>
                </a:highlight>
                <a:latin typeface="Source Code Pro"/>
                <a:ea typeface="Source Code Pro"/>
                <a:cs typeface="Source Code Pro"/>
                <a:sym typeface="Source Code Pro"/>
              </a:rPr>
              <a:t>// result = 22</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Functions</a:t>
            </a:r>
          </a:p>
        </p:txBody>
      </p:sp>
      <p:sp>
        <p:nvSpPr>
          <p:cNvPr id="134" name="Shape 13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200000"/>
              </a:lnSpc>
              <a:spcBef>
                <a:spcPts val="0"/>
              </a:spcBef>
              <a:spcAft>
                <a:spcPts val="0"/>
              </a:spcAft>
            </a:pPr>
            <a:r>
              <a:rPr lang="en"/>
              <a:t>() invokes the function!</a:t>
            </a:r>
          </a:p>
          <a:p>
            <a:pPr indent="-228600" lvl="0" marL="457200" rtl="0">
              <a:lnSpc>
                <a:spcPct val="115000"/>
              </a:lnSpc>
              <a:spcBef>
                <a:spcPts val="0"/>
              </a:spcBef>
              <a:spcAft>
                <a:spcPts val="0"/>
              </a:spcAft>
            </a:pPr>
            <a:r>
              <a:rPr lang="en"/>
              <a:t>Functions called without the () will return the function definition</a:t>
            </a:r>
          </a:p>
          <a:p>
            <a:pPr indent="-228600" lvl="1" marL="914400" rtl="0">
              <a:lnSpc>
                <a:spcPct val="100000"/>
              </a:lnSpc>
              <a:spcBef>
                <a:spcPts val="0"/>
              </a:spcBef>
              <a:spcAft>
                <a:spcPts val="0"/>
              </a:spcAft>
            </a:pPr>
            <a:r>
              <a:rPr lang="en">
                <a:highlight>
                  <a:srgbClr val="FFFFFF"/>
                </a:highlight>
              </a:rPr>
              <a:t>Why might this be useful? Later on, we’ll learn about passing functions around as callbacks.</a:t>
            </a:r>
          </a:p>
          <a:p>
            <a:pPr lvl="0" rtl="0">
              <a:lnSpc>
                <a:spcPct val="115000"/>
              </a:lnSpc>
              <a:spcBef>
                <a:spcPts val="0"/>
              </a:spcBef>
              <a:spcAft>
                <a:spcPts val="0"/>
              </a:spcAft>
              <a:buNone/>
            </a:pPr>
            <a:r>
              <a:t/>
            </a:r>
            <a:endParaRPr/>
          </a:p>
          <a:p>
            <a:pPr indent="0" lvl="0" marL="45720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toCelsius(fahrenheit) {</a:t>
            </a:r>
          </a:p>
          <a:p>
            <a:pPr indent="0" lvl="0" marL="45720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return</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r>
              <a:rPr lang="en" sz="1200">
                <a:solidFill>
                  <a:srgbClr val="FF0000"/>
                </a:solidFill>
                <a:highlight>
                  <a:srgbClr val="FFFFFF"/>
                </a:highlight>
                <a:latin typeface="Source Code Pro"/>
                <a:ea typeface="Source Code Pro"/>
                <a:cs typeface="Source Code Pro"/>
                <a:sym typeface="Source Code Pro"/>
              </a:rPr>
              <a:t>9</a:t>
            </a:r>
            <a:r>
              <a:rPr lang="en" sz="1200">
                <a:solidFill>
                  <a:srgbClr val="000000"/>
                </a:solidFill>
                <a:highlight>
                  <a:srgbClr val="FFFFFF"/>
                </a:highlight>
                <a:latin typeface="Source Code Pro"/>
                <a:ea typeface="Source Code Pro"/>
                <a:cs typeface="Source Code Pro"/>
                <a:sym typeface="Source Code Pro"/>
              </a:rPr>
              <a:t>) * (fahrenheit-</a:t>
            </a:r>
            <a:r>
              <a:rPr lang="en" sz="1200">
                <a:solidFill>
                  <a:srgbClr val="FF0000"/>
                </a:solidFill>
                <a:highlight>
                  <a:srgbClr val="FFFFFF"/>
                </a:highlight>
                <a:latin typeface="Source Code Pro"/>
                <a:ea typeface="Source Code Pro"/>
                <a:cs typeface="Source Code Pro"/>
                <a:sym typeface="Source Code Pro"/>
              </a:rPr>
              <a:t>32</a:t>
            </a:r>
            <a:r>
              <a:rPr lang="en" sz="1200">
                <a:solidFill>
                  <a:srgbClr val="000000"/>
                </a:solidFill>
                <a:highlight>
                  <a:srgbClr val="FFFFFF"/>
                </a:highlight>
                <a:latin typeface="Source Code Pro"/>
                <a:ea typeface="Source Code Pro"/>
                <a:cs typeface="Source Code Pro"/>
                <a:sym typeface="Source Code Pro"/>
              </a:rPr>
              <a:t>);</a:t>
            </a:r>
          </a:p>
          <a:p>
            <a:pPr indent="0" lvl="0" marL="45720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indent="0" lvl="0" marL="457200" rtl="0">
              <a:lnSpc>
                <a:spcPct val="10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function1 = toCelsius; </a:t>
            </a:r>
            <a:r>
              <a:rPr lang="en" sz="1200">
                <a:solidFill>
                  <a:srgbClr val="999999"/>
                </a:solidFill>
                <a:highlight>
                  <a:srgbClr val="FFFFFF"/>
                </a:highlight>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function1</a:t>
            </a:r>
            <a:r>
              <a:rPr lang="en" sz="1200">
                <a:solidFill>
                  <a:srgbClr val="999999"/>
                </a:solidFill>
                <a:highlight>
                  <a:srgbClr val="FFFFFF"/>
                </a:highlight>
                <a:latin typeface="Source Code Pro"/>
                <a:ea typeface="Source Code Pro"/>
                <a:cs typeface="Source Code Pro"/>
                <a:sym typeface="Source Code Pro"/>
              </a:rPr>
              <a:t> = function(f) { return (5/9) * (f-32); }</a:t>
            </a:r>
          </a:p>
          <a:p>
            <a:pPr indent="0" lvl="0" marL="457200" rtl="0">
              <a:lnSpc>
                <a:spcPct val="100000"/>
              </a:lnSpc>
              <a:spcBef>
                <a:spcPts val="0"/>
              </a:spcBef>
              <a:spcAft>
                <a:spcPts val="0"/>
              </a:spcAft>
              <a:buNone/>
            </a:pPr>
            <a:r>
              <a:t/>
            </a:r>
            <a:endParaRPr sz="1200">
              <a:solidFill>
                <a:srgbClr val="999999"/>
              </a:solidFill>
              <a:highlight>
                <a:srgbClr val="FFFFFF"/>
              </a:highlight>
              <a:latin typeface="Source Code Pro"/>
              <a:ea typeface="Source Code Pro"/>
              <a:cs typeface="Source Code Pro"/>
              <a:sym typeface="Source Code Pro"/>
            </a:endParaRPr>
          </a:p>
          <a:p>
            <a:pPr lvl="0" rtl="0">
              <a:lnSpc>
                <a:spcPct val="100000"/>
              </a:lnSpc>
              <a:spcBef>
                <a:spcPts val="0"/>
              </a:spcBef>
              <a:spcAft>
                <a:spcPts val="0"/>
              </a:spcAft>
              <a:buNone/>
            </a:pPr>
            <a:r>
              <a:t/>
            </a:r>
            <a:endParaRPr sz="12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Default arguments</a:t>
            </a: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pPr>
            <a:r>
              <a:rPr lang="en"/>
              <a:t>Function arguments can have default values</a:t>
            </a:r>
          </a:p>
          <a:p>
            <a:pPr indent="-228600" lvl="0" marL="457200" rtl="0">
              <a:lnSpc>
                <a:spcPct val="115000"/>
              </a:lnSpc>
              <a:spcBef>
                <a:spcPts val="0"/>
              </a:spcBef>
              <a:spcAft>
                <a:spcPts val="0"/>
              </a:spcAft>
            </a:pPr>
            <a:r>
              <a:rPr lang="en"/>
              <a:t>When the function is called without being passed that argument, the argument variable takes on the default value</a:t>
            </a:r>
          </a:p>
          <a:p>
            <a:pPr lvl="0" rtl="0">
              <a:lnSpc>
                <a:spcPct val="115000"/>
              </a:lnSpc>
              <a:spcBef>
                <a:spcPts val="0"/>
              </a:spcBef>
              <a:spcAft>
                <a:spcPts val="0"/>
              </a:spcAft>
              <a:buNone/>
            </a:pPr>
            <a:r>
              <a:t/>
            </a:r>
            <a:endParaRPr/>
          </a:p>
          <a:p>
            <a:pPr indent="0" lvl="0" marL="45720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toCelsius(fahrenheit=</a:t>
            </a:r>
            <a:r>
              <a:rPr lang="en" sz="1200">
                <a:solidFill>
                  <a:srgbClr val="FF0000"/>
                </a:solidFill>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a:t>
            </a:r>
          </a:p>
          <a:p>
            <a:pPr indent="0" lvl="0" marL="45720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return</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r>
              <a:rPr lang="en" sz="1200">
                <a:solidFill>
                  <a:srgbClr val="FF0000"/>
                </a:solidFill>
                <a:highlight>
                  <a:srgbClr val="FFFFFF"/>
                </a:highlight>
                <a:latin typeface="Source Code Pro"/>
                <a:ea typeface="Source Code Pro"/>
                <a:cs typeface="Source Code Pro"/>
                <a:sym typeface="Source Code Pro"/>
              </a:rPr>
              <a:t>9</a:t>
            </a:r>
            <a:r>
              <a:rPr lang="en" sz="1200">
                <a:solidFill>
                  <a:srgbClr val="000000"/>
                </a:solidFill>
                <a:highlight>
                  <a:srgbClr val="FFFFFF"/>
                </a:highlight>
                <a:latin typeface="Source Code Pro"/>
                <a:ea typeface="Source Code Pro"/>
                <a:cs typeface="Source Code Pro"/>
                <a:sym typeface="Source Code Pro"/>
              </a:rPr>
              <a:t>) * (fahrenheit-</a:t>
            </a:r>
            <a:r>
              <a:rPr lang="en" sz="1200">
                <a:solidFill>
                  <a:srgbClr val="FF0000"/>
                </a:solidFill>
                <a:highlight>
                  <a:srgbClr val="FFFFFF"/>
                </a:highlight>
                <a:latin typeface="Source Code Pro"/>
                <a:ea typeface="Source Code Pro"/>
                <a:cs typeface="Source Code Pro"/>
                <a:sym typeface="Source Code Pro"/>
              </a:rPr>
              <a:t>32</a:t>
            </a:r>
            <a:r>
              <a:rPr lang="en" sz="1200">
                <a:solidFill>
                  <a:srgbClr val="000000"/>
                </a:solidFill>
                <a:highlight>
                  <a:srgbClr val="FFFFFF"/>
                </a:highlight>
                <a:latin typeface="Source Code Pro"/>
                <a:ea typeface="Source Code Pro"/>
                <a:cs typeface="Source Code Pro"/>
                <a:sym typeface="Source Code Pro"/>
              </a:rPr>
              <a:t>);</a:t>
            </a:r>
          </a:p>
          <a:p>
            <a:pPr indent="0" lvl="0" marL="45720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indent="0" lvl="0" marL="45720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result1 = toCelsius(50); </a:t>
            </a:r>
            <a:r>
              <a:rPr lang="en" sz="1200">
                <a:solidFill>
                  <a:srgbClr val="999999"/>
                </a:solidFill>
                <a:highlight>
                  <a:srgbClr val="FFFFFF"/>
                </a:highlight>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result1</a:t>
            </a:r>
            <a:r>
              <a:rPr lang="en" sz="1200">
                <a:solidFill>
                  <a:srgbClr val="999999"/>
                </a:solidFill>
                <a:highlight>
                  <a:srgbClr val="FFFFFF"/>
                </a:highlight>
                <a:latin typeface="Source Code Pro"/>
                <a:ea typeface="Source Code Pro"/>
                <a:cs typeface="Source Code Pro"/>
                <a:sym typeface="Source Code Pro"/>
              </a:rPr>
              <a:t> = 10</a:t>
            </a:r>
          </a:p>
          <a:p>
            <a:pPr indent="0" lvl="0" marL="457200" rtl="0">
              <a:spcBef>
                <a:spcPts val="0"/>
              </a:spcBef>
              <a:spcAft>
                <a:spcPts val="0"/>
              </a:spcAft>
              <a:buNone/>
            </a:pPr>
            <a:r>
              <a:rPr lang="en" sz="1200">
                <a:solidFill>
                  <a:srgbClr val="0000CD"/>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result2 = toCelsius(); </a:t>
            </a:r>
            <a:r>
              <a:rPr lang="en" sz="1200">
                <a:solidFill>
                  <a:srgbClr val="999999"/>
                </a:solidFill>
                <a:latin typeface="Source Code Pro"/>
                <a:ea typeface="Source Code Pro"/>
                <a:cs typeface="Source Code Pro"/>
                <a:sym typeface="Source Code Pro"/>
              </a:rPr>
              <a:t>// result2 = -17.77777777777778</a:t>
            </a:r>
          </a:p>
          <a:p>
            <a:pPr indent="0" lvl="0" marL="457200" rtl="0">
              <a:lnSpc>
                <a:spcPct val="115000"/>
              </a:lnSpc>
              <a:spcBef>
                <a:spcPts val="0"/>
              </a:spcBef>
              <a:spcAft>
                <a:spcPts val="0"/>
              </a:spcAft>
              <a:buNone/>
            </a:pPr>
            <a:r>
              <a:t/>
            </a:r>
            <a:endParaRPr sz="1200">
              <a:solidFill>
                <a:srgbClr val="999999"/>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t/>
            </a:r>
            <a:endParaRPr sz="12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Objects: variable declaration</a:t>
            </a:r>
          </a:p>
        </p:txBody>
      </p:sp>
      <p:sp>
        <p:nvSpPr>
          <p:cNvPr id="146" name="Shape 14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person =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firstName: </a:t>
            </a:r>
            <a:r>
              <a:rPr lang="en" sz="1200">
                <a:solidFill>
                  <a:srgbClr val="A52A2A"/>
                </a:solidFill>
                <a:highlight>
                  <a:srgbClr val="FFFFFF"/>
                </a:highlight>
                <a:latin typeface="Source Code Pro"/>
                <a:ea typeface="Source Code Pro"/>
                <a:cs typeface="Source Code Pro"/>
                <a:sym typeface="Source Code Pro"/>
              </a:rPr>
              <a:t>"John"</a:t>
            </a:r>
            <a:r>
              <a:rPr lang="en" sz="1200">
                <a:solidFill>
                  <a:srgbClr val="000000"/>
                </a:solidFill>
                <a:highlight>
                  <a:srgbClr val="FFFFFF"/>
                </a:highlight>
                <a:latin typeface="Source Code Pro"/>
                <a:ea typeface="Source Code Pro"/>
                <a:cs typeface="Source Code Pro"/>
                <a:sym typeface="Source Code Pro"/>
              </a:rPr>
              <a:t>,</a:t>
            </a:r>
          </a:p>
          <a:p>
            <a:pPr indent="0" lvl="0" mar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lastName: </a:t>
            </a:r>
            <a:r>
              <a:rPr lang="en" sz="1200">
                <a:solidFill>
                  <a:srgbClr val="A52A2A"/>
                </a:solidFill>
                <a:highlight>
                  <a:srgbClr val="FFFFFF"/>
                </a:highlight>
                <a:latin typeface="Source Code Pro"/>
                <a:ea typeface="Source Code Pro"/>
                <a:cs typeface="Source Code Pro"/>
                <a:sym typeface="Source Code Pro"/>
              </a:rPr>
              <a:t>"Doe"</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age: </a:t>
            </a:r>
            <a:r>
              <a:rPr lang="en" sz="1200">
                <a:solidFill>
                  <a:srgbClr val="FF0000"/>
                </a:solidFill>
                <a:highlight>
                  <a:srgbClr val="FFFFFF"/>
                </a:highlight>
                <a:latin typeface="Source Code Pro"/>
                <a:ea typeface="Source Code Pro"/>
                <a:cs typeface="Source Code Pro"/>
                <a:sym typeface="Source Code Pro"/>
              </a:rPr>
              <a:t>50</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eyeColor: </a:t>
            </a:r>
            <a:r>
              <a:rPr lang="en" sz="1200">
                <a:solidFill>
                  <a:srgbClr val="A52A2A"/>
                </a:solidFill>
                <a:highlight>
                  <a:srgbClr val="FFFFFF"/>
                </a:highlight>
                <a:latin typeface="Source Code Pro"/>
                <a:ea typeface="Source Code Pro"/>
                <a:cs typeface="Source Code Pro"/>
                <a:sym typeface="Source Code Pro"/>
              </a:rPr>
              <a:t>"blue"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t/>
            </a:r>
            <a:endParaRPr sz="1200">
              <a:solidFill>
                <a:srgbClr val="000000"/>
              </a:solidFill>
              <a:highlight>
                <a:srgbClr val="FFFFFF"/>
              </a:highlight>
              <a:latin typeface="Source Code Pro"/>
              <a:ea typeface="Source Code Pro"/>
              <a:cs typeface="Source Code Pro"/>
              <a:sym typeface="Source Code Pro"/>
            </a:endParaRP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Two ways to access an existing variable</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firstName1 = person.firstName;     </a:t>
            </a:r>
            <a:r>
              <a:rPr lang="en" sz="1200">
                <a:solidFill>
                  <a:srgbClr val="999999"/>
                </a:solidFill>
                <a:highlight>
                  <a:srgbClr val="FFFFFF"/>
                </a:highlight>
                <a:latin typeface="Source Code Pro"/>
                <a:ea typeface="Source Code Pro"/>
                <a:cs typeface="Source Code Pro"/>
                <a:sym typeface="Source Code Pro"/>
              </a:rPr>
              <a:t>//firstName1 = “John”</a:t>
            </a:r>
          </a:p>
          <a:p>
            <a:pPr lvl="0" rtl="0">
              <a:spcBef>
                <a:spcPts val="0"/>
              </a:spcBef>
              <a:spcAft>
                <a:spcPts val="0"/>
              </a:spcAft>
              <a:buNone/>
            </a:pPr>
            <a:r>
              <a:rPr lang="en" sz="1200">
                <a:solidFill>
                  <a:srgbClr val="0000CD"/>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firstName2 = person[‘firstName’];  </a:t>
            </a:r>
            <a:r>
              <a:rPr lang="en" sz="1200">
                <a:solidFill>
                  <a:srgbClr val="999999"/>
                </a:solidFill>
                <a:latin typeface="Source Code Pro"/>
                <a:ea typeface="Source Code Pro"/>
                <a:cs typeface="Source Code Pro"/>
                <a:sym typeface="Source Code Pro"/>
              </a:rPr>
              <a:t>//firstName2 = “John”</a:t>
            </a:r>
          </a:p>
          <a:p>
            <a:pPr lvl="0" rtl="0">
              <a:spcBef>
                <a:spcPts val="0"/>
              </a:spcBef>
              <a:spcAft>
                <a:spcPts val="0"/>
              </a:spcAft>
              <a:buNone/>
            </a:pPr>
            <a:r>
              <a:t/>
            </a:r>
            <a:endParaRPr sz="1200">
              <a:solidFill>
                <a:srgbClr val="999999"/>
              </a:solidFill>
              <a:latin typeface="Source Code Pro"/>
              <a:ea typeface="Source Code Pro"/>
              <a:cs typeface="Source Code Pro"/>
              <a:sym typeface="Source Code Pro"/>
            </a:endParaRP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Two ways to create new object variables and assign values</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person.height = </a:t>
            </a:r>
            <a:r>
              <a:rPr lang="en" sz="1200">
                <a:solidFill>
                  <a:srgbClr val="FF0000"/>
                </a:solidFill>
                <a:latin typeface="Source Code Pro"/>
                <a:ea typeface="Source Code Pro"/>
                <a:cs typeface="Source Code Pro"/>
                <a:sym typeface="Source Code Pro"/>
              </a:rPr>
              <a:t>170</a:t>
            </a: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person[‘height’] = </a:t>
            </a:r>
            <a:r>
              <a:rPr lang="en" sz="1200">
                <a:solidFill>
                  <a:srgbClr val="FF0000"/>
                </a:solidFill>
                <a:latin typeface="Source Code Pro"/>
                <a:ea typeface="Source Code Pro"/>
                <a:cs typeface="Source Code Pro"/>
                <a:sym typeface="Source Code Pro"/>
              </a:rPr>
              <a:t>170</a:t>
            </a: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person = {firstName: “John”, lastName: “Doe”, age: 50, eyeColor: “blue”, height: 170}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Objects: function declaration</a:t>
            </a:r>
          </a:p>
        </p:txBody>
      </p:sp>
      <p:sp>
        <p:nvSpPr>
          <p:cNvPr id="152" name="Shape 15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person(firstName, lastName, age, eyeColor)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.firstName = firstName;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.lastName = lastName;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.age = age;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.eyeColor = eyeColor;</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.changeName = </a:t>
            </a: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(name)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.lastName = name;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FF0000"/>
                </a:solidFill>
                <a:highlight>
                  <a:srgbClr val="FFFFFF"/>
                </a:highlight>
                <a:latin typeface="Source Code Pro"/>
                <a:ea typeface="Source Code Pro"/>
                <a:cs typeface="Source Code Pro"/>
                <a:sym typeface="Source Code Pro"/>
              </a:rPr>
              <a:t> </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myMother = </a:t>
            </a:r>
            <a:r>
              <a:rPr lang="en" sz="1200">
                <a:solidFill>
                  <a:srgbClr val="0000CD"/>
                </a:solidFill>
                <a:highlight>
                  <a:srgbClr val="FFFFFF"/>
                </a:highlight>
                <a:latin typeface="Source Code Pro"/>
                <a:ea typeface="Source Code Pro"/>
                <a:cs typeface="Source Code Pro"/>
                <a:sym typeface="Source Code Pro"/>
              </a:rPr>
              <a:t>new</a:t>
            </a:r>
            <a:r>
              <a:rPr lang="en" sz="1200">
                <a:solidFill>
                  <a:srgbClr val="000000"/>
                </a:solidFill>
                <a:highlight>
                  <a:srgbClr val="FFFFFF"/>
                </a:highlight>
                <a:latin typeface="Source Code Pro"/>
                <a:ea typeface="Source Code Pro"/>
                <a:cs typeface="Source Code Pro"/>
                <a:sym typeface="Source Code Pro"/>
              </a:rPr>
              <a:t> person(“Mommy”, “Dearest”, 45, “brown”);</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myMother.changeName(</a:t>
            </a:r>
            <a:r>
              <a:rPr lang="en" sz="1200">
                <a:solidFill>
                  <a:srgbClr val="A52A2A"/>
                </a:solidFill>
                <a:highlight>
                  <a:srgbClr val="FFFFFF"/>
                </a:highlight>
                <a:latin typeface="Source Code Pro"/>
                <a:ea typeface="Source Code Pro"/>
                <a:cs typeface="Source Code Pro"/>
                <a:sym typeface="Source Code Pro"/>
              </a:rPr>
              <a:t>"Doe"</a:t>
            </a:r>
            <a:r>
              <a:rPr lang="en" sz="1200">
                <a:solidFill>
                  <a:srgbClr val="000000"/>
                </a:solidFill>
                <a:highlight>
                  <a:srgbClr val="FFFFFF"/>
                </a:highlight>
                <a:latin typeface="Source Code Pro"/>
                <a:ea typeface="Source Code Pro"/>
                <a:cs typeface="Source Code Pro"/>
                <a:sym typeface="Source Code Pro"/>
              </a:rPr>
              <a:t>);</a:t>
            </a:r>
          </a:p>
          <a:p>
            <a:pPr lvl="0">
              <a:spcBef>
                <a:spcPts val="0"/>
              </a:spcBef>
              <a:buNone/>
            </a:pPr>
            <a:r>
              <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Scope</a:t>
            </a:r>
          </a:p>
        </p:txBody>
      </p:sp>
      <p:sp>
        <p:nvSpPr>
          <p:cNvPr id="158" name="Shape 15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pPr>
            <a:r>
              <a:rPr lang="en"/>
              <a:t>The set of variables, objects, and functions you have access to</a:t>
            </a:r>
          </a:p>
          <a:p>
            <a:pPr indent="-228600" lvl="0" marL="457200" rtl="0">
              <a:lnSpc>
                <a:spcPct val="115000"/>
              </a:lnSpc>
              <a:spcBef>
                <a:spcPts val="0"/>
              </a:spcBef>
              <a:spcAft>
                <a:spcPts val="0"/>
              </a:spcAft>
            </a:pPr>
            <a:r>
              <a:rPr lang="en"/>
              <a:t>Variables declared within a function have </a:t>
            </a:r>
            <a:r>
              <a:rPr b="1" lang="en"/>
              <a:t>local scope</a:t>
            </a:r>
          </a:p>
          <a:p>
            <a:pPr indent="-342900" lvl="1" marL="914400" rtl="0">
              <a:lnSpc>
                <a:spcPct val="115000"/>
              </a:lnSpc>
              <a:spcBef>
                <a:spcPts val="0"/>
              </a:spcBef>
              <a:spcAft>
                <a:spcPts val="0"/>
              </a:spcAft>
              <a:buSzPct val="100000"/>
            </a:pPr>
            <a:r>
              <a:rPr lang="en" sz="1800"/>
              <a:t>Can only be accessed within the function</a:t>
            </a:r>
          </a:p>
          <a:p>
            <a:pPr indent="-342900" lvl="1" marL="914400" rtl="0">
              <a:lnSpc>
                <a:spcPct val="115000"/>
              </a:lnSpc>
              <a:spcBef>
                <a:spcPts val="0"/>
              </a:spcBef>
              <a:spcAft>
                <a:spcPts val="0"/>
              </a:spcAft>
              <a:buClr>
                <a:srgbClr val="000000"/>
              </a:buClr>
              <a:buSzPct val="100000"/>
            </a:pPr>
            <a:r>
              <a:rPr lang="en" sz="1800"/>
              <a:t>The variable is deleted when the function is done executing</a:t>
            </a:r>
          </a:p>
          <a:p>
            <a:pPr indent="-228600" lvl="0" marL="457200" rtl="0">
              <a:lnSpc>
                <a:spcPct val="115000"/>
              </a:lnSpc>
              <a:spcBef>
                <a:spcPts val="0"/>
              </a:spcBef>
              <a:spcAft>
                <a:spcPts val="0"/>
              </a:spcAft>
            </a:pPr>
            <a:r>
              <a:rPr lang="en"/>
              <a:t>Variables declared outside a function have </a:t>
            </a:r>
            <a:r>
              <a:rPr b="1" lang="en"/>
              <a:t>global scope</a:t>
            </a:r>
          </a:p>
          <a:p>
            <a:pPr indent="-342900" lvl="1" marL="914400" rtl="0">
              <a:lnSpc>
                <a:spcPct val="115000"/>
              </a:lnSpc>
              <a:spcBef>
                <a:spcPts val="0"/>
              </a:spcBef>
              <a:spcAft>
                <a:spcPts val="0"/>
              </a:spcAft>
              <a:buSzPct val="100000"/>
            </a:pPr>
            <a:r>
              <a:rPr lang="en" sz="1800"/>
              <a:t>All scripts and functions on a web page can access it</a:t>
            </a:r>
          </a:p>
          <a:p>
            <a:pPr indent="-342900" lvl="1" marL="914400" rtl="0">
              <a:lnSpc>
                <a:spcPct val="115000"/>
              </a:lnSpc>
              <a:spcBef>
                <a:spcPts val="0"/>
              </a:spcBef>
              <a:spcAft>
                <a:spcPts val="0"/>
              </a:spcAft>
              <a:buClr>
                <a:srgbClr val="000000"/>
              </a:buClr>
              <a:buSzPct val="100000"/>
            </a:pPr>
            <a:r>
              <a:rPr lang="en" sz="1800"/>
              <a:t>In a web browser, global variables are deleted when you close the window or tab, but remains available to new pages loaded into the same window.</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Loops: for</a:t>
            </a:r>
          </a:p>
        </p:txBody>
      </p:sp>
      <p:sp>
        <p:nvSpPr>
          <p:cNvPr id="169" name="Shape 16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FOR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(var 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2</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0&lt;br&gt;The number is 1&lt;br&gt;”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Loops: while, do/while</a:t>
            </a:r>
          </a:p>
        </p:txBody>
      </p:sp>
      <p:sp>
        <p:nvSpPr>
          <p:cNvPr id="175" name="Shape 17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WHILE */</a:t>
            </a:r>
          </a:p>
          <a:p>
            <a:pPr lvl="0" rtl="0">
              <a:lnSpc>
                <a:spcPct val="115000"/>
              </a:lnSpc>
              <a:spcBef>
                <a:spcPts val="0"/>
              </a:spcBef>
              <a:spcAft>
                <a:spcPts val="0"/>
              </a:spcAft>
              <a:buNone/>
            </a:pPr>
            <a:r>
              <a:rPr lang="en" sz="1200">
                <a:solidFill>
                  <a:srgbClr val="0000CD"/>
                </a:solidFill>
                <a:latin typeface="Source Code Pro"/>
                <a:ea typeface="Source Code Pro"/>
                <a:cs typeface="Source Code Pro"/>
                <a:sym typeface="Source Code Pro"/>
              </a:rPr>
              <a:t>var i = 0;</a:t>
            </a:r>
            <a:r>
              <a:rPr lang="en" sz="1200">
                <a:solidFill>
                  <a:srgbClr val="999999"/>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while</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a:t>
            </a:r>
            <a:r>
              <a:rPr lang="en" sz="1200">
                <a:solidFill>
                  <a:srgbClr val="999999"/>
                </a:solidFill>
                <a:latin typeface="Source Code Pro"/>
                <a:ea typeface="Source Code Pro"/>
                <a:cs typeface="Source Code Pro"/>
                <a:sym typeface="Source Code Pro"/>
              </a:rPr>
              <a:t>The number is 1The number is 2”</a:t>
            </a:r>
          </a:p>
          <a:p>
            <a:pPr lvl="0" rtl="0">
              <a:lnSpc>
                <a:spcPct val="115000"/>
              </a:lnSpc>
              <a:spcBef>
                <a:spcPts val="0"/>
              </a:spcBef>
              <a:spcAft>
                <a:spcPts val="0"/>
              </a:spcAft>
              <a:buNone/>
            </a:pPr>
            <a:r>
              <a:t/>
            </a:r>
            <a:endParaRPr sz="1200">
              <a:solidFill>
                <a:srgbClr val="000000"/>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DO/WHILE */</a:t>
            </a:r>
          </a:p>
          <a:p>
            <a:pPr lvl="0" rtl="0">
              <a:spcBef>
                <a:spcPts val="0"/>
              </a:spcBef>
              <a:spcAft>
                <a:spcPts val="0"/>
              </a:spcAft>
              <a:buNone/>
            </a:pPr>
            <a:r>
              <a:rPr lang="en" sz="1200">
                <a:solidFill>
                  <a:srgbClr val="0000CD"/>
                </a:solidFill>
                <a:latin typeface="Source Code Pro"/>
                <a:ea typeface="Source Code Pro"/>
                <a:cs typeface="Source Code Pro"/>
                <a:sym typeface="Source Code Pro"/>
              </a:rPr>
              <a:t>var i = 0;</a:t>
            </a:r>
            <a:r>
              <a:rPr lang="en" sz="1200">
                <a:solidFill>
                  <a:srgbClr val="999999"/>
                </a:solidFill>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do</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while</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text = “The number is 0The number is 1The number is 2The number is 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JavaScript?</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200000"/>
              </a:lnSpc>
              <a:spcBef>
                <a:spcPts val="0"/>
              </a:spcBef>
              <a:spcAft>
                <a:spcPts val="0"/>
              </a:spcAft>
              <a:buClr>
                <a:srgbClr val="666666"/>
              </a:buClr>
            </a:pPr>
            <a:r>
              <a:rPr lang="en">
                <a:solidFill>
                  <a:srgbClr val="666666"/>
                </a:solidFill>
              </a:rPr>
              <a:t>Commonly shortened to JS</a:t>
            </a:r>
          </a:p>
          <a:p>
            <a:pPr indent="-228600" lvl="0" marL="457200" rtl="0">
              <a:lnSpc>
                <a:spcPct val="200000"/>
              </a:lnSpc>
              <a:spcBef>
                <a:spcPts val="0"/>
              </a:spcBef>
              <a:spcAft>
                <a:spcPts val="0"/>
              </a:spcAft>
              <a:buClr>
                <a:srgbClr val="666666"/>
              </a:buClr>
            </a:pPr>
            <a:r>
              <a:rPr lang="en">
                <a:solidFill>
                  <a:srgbClr val="666666"/>
                </a:solidFill>
              </a:rPr>
              <a:t>Similar in syntax to C, C++, Java</a:t>
            </a:r>
          </a:p>
          <a:p>
            <a:pPr indent="-228600" lvl="0" marL="457200" rtl="0">
              <a:lnSpc>
                <a:spcPct val="200000"/>
              </a:lnSpc>
              <a:spcBef>
                <a:spcPts val="0"/>
              </a:spcBef>
              <a:spcAft>
                <a:spcPts val="0"/>
              </a:spcAft>
              <a:buClr>
                <a:srgbClr val="666666"/>
              </a:buClr>
            </a:pPr>
            <a:r>
              <a:rPr lang="en">
                <a:solidFill>
                  <a:srgbClr val="666666"/>
                </a:solidFill>
              </a:rPr>
              <a:t>Faster to learn, easier to execute*</a:t>
            </a:r>
          </a:p>
          <a:p>
            <a:pPr indent="-228600" lvl="0" marL="457200" rtl="0">
              <a:lnSpc>
                <a:spcPct val="200000"/>
              </a:lnSpc>
              <a:spcBef>
                <a:spcPts val="0"/>
              </a:spcBef>
              <a:spcAft>
                <a:spcPts val="0"/>
              </a:spcAft>
              <a:buClr>
                <a:srgbClr val="666666"/>
              </a:buClr>
            </a:pPr>
            <a:r>
              <a:rPr lang="en">
                <a:solidFill>
                  <a:srgbClr val="666666"/>
                </a:solidFill>
              </a:rPr>
              <a:t>Best known for being able to create the </a:t>
            </a:r>
            <a:r>
              <a:rPr i="1" lang="en">
                <a:solidFill>
                  <a:srgbClr val="666666"/>
                </a:solidFill>
              </a:rPr>
              <a:t>behavior</a:t>
            </a:r>
            <a:r>
              <a:rPr lang="en">
                <a:solidFill>
                  <a:srgbClr val="666666"/>
                </a:solidFill>
              </a:rPr>
              <a:t> of a webpage</a:t>
            </a:r>
          </a:p>
        </p:txBody>
      </p:sp>
      <p:sp>
        <p:nvSpPr>
          <p:cNvPr id="74" name="Shape 74"/>
          <p:cNvSpPr txBox="1"/>
          <p:nvPr/>
        </p:nvSpPr>
        <p:spPr>
          <a:xfrm>
            <a:off x="6231300" y="4787750"/>
            <a:ext cx="2912700" cy="229800"/>
          </a:xfrm>
          <a:prstGeom prst="rect">
            <a:avLst/>
          </a:prstGeom>
          <a:noFill/>
          <a:ln>
            <a:noFill/>
          </a:ln>
        </p:spPr>
        <p:txBody>
          <a:bodyPr anchorCtr="0" anchor="t" bIns="91425" lIns="91425" rIns="91425" tIns="91425">
            <a:noAutofit/>
          </a:bodyPr>
          <a:lstStyle/>
          <a:p>
            <a:pPr lvl="0">
              <a:spcBef>
                <a:spcPts val="0"/>
              </a:spcBef>
              <a:buNone/>
            </a:pPr>
            <a:r>
              <a:rPr lang="en" sz="1000">
                <a:solidFill>
                  <a:schemeClr val="dk2"/>
                </a:solidFill>
                <a:latin typeface="Open Sans"/>
                <a:ea typeface="Open Sans"/>
                <a:cs typeface="Open Sans"/>
                <a:sym typeface="Open Sans"/>
              </a:rPr>
              <a:t>* compared to a compiled language like Java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Loops: break and continue</a:t>
            </a:r>
          </a:p>
        </p:txBody>
      </p:sp>
      <p:sp>
        <p:nvSpPr>
          <p:cNvPr id="181" name="Shape 18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BREAK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10</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if</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0000CD"/>
                </a:solidFill>
                <a:highlight>
                  <a:srgbClr val="FFFFFF"/>
                </a:highlight>
                <a:latin typeface="Source Code Pro"/>
                <a:ea typeface="Source Code Pro"/>
                <a:cs typeface="Source Code Pro"/>
                <a:sym typeface="Source Code Pro"/>
              </a:rPr>
              <a:t>break</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0&lt;br&gt;</a:t>
            </a:r>
            <a:r>
              <a:rPr lang="en" sz="1200">
                <a:solidFill>
                  <a:srgbClr val="999999"/>
                </a:solidFill>
                <a:latin typeface="Source Code Pro"/>
                <a:ea typeface="Source Code Pro"/>
                <a:cs typeface="Source Code Pro"/>
                <a:sym typeface="Source Code Pro"/>
              </a:rPr>
              <a:t>The number is 1&lt;br&gt;The number is 2&lt;br&gt;</a:t>
            </a:r>
            <a:r>
              <a:rPr lang="en" sz="1200">
                <a:solidFill>
                  <a:srgbClr val="999999"/>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t/>
            </a:r>
            <a:endParaRPr sz="1200">
              <a:solidFill>
                <a:srgbClr val="000000"/>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CONTINUE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 </a:t>
            </a:r>
            <a:r>
              <a:rPr lang="en" sz="1200">
                <a:solidFill>
                  <a:srgbClr val="000000"/>
                </a:solidFill>
                <a:highlight>
                  <a:srgbClr val="FFFFFF"/>
                </a:highlight>
                <a:latin typeface="Source Code Pro"/>
                <a:ea typeface="Source Code Pro"/>
                <a:cs typeface="Source Code Pro"/>
                <a:sym typeface="Source Code Pro"/>
              </a:rPr>
              <a:t>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if</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0000CD"/>
                </a:solidFill>
                <a:highlight>
                  <a:srgbClr val="FFFFFF"/>
                </a:highlight>
                <a:latin typeface="Source Code Pro"/>
                <a:ea typeface="Source Code Pro"/>
                <a:cs typeface="Source Code Pro"/>
                <a:sym typeface="Source Code Pro"/>
              </a:rPr>
              <a:t>continue</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text = “The number is 0&lt;br&gt;The number is 1&lt;br&gt;The number is 2&lt;br&gt;The number is 4&lt;br&gt;”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Switch</a:t>
            </a:r>
          </a:p>
        </p:txBody>
      </p:sp>
      <p:sp>
        <p:nvSpPr>
          <p:cNvPr id="187" name="Shape 18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sz="900">
                <a:solidFill>
                  <a:srgbClr val="0000CD"/>
                </a:solidFill>
                <a:highlight>
                  <a:srgbClr val="FFFFFF"/>
                </a:highlight>
                <a:latin typeface="Source Code Pro"/>
                <a:ea typeface="Source Code Pro"/>
                <a:cs typeface="Source Code Pro"/>
                <a:sym typeface="Source Code Pro"/>
              </a:rPr>
              <a:t>switch</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new</a:t>
            </a:r>
            <a:r>
              <a:rPr lang="en" sz="900">
                <a:solidFill>
                  <a:srgbClr val="000000"/>
                </a:solidFill>
                <a:highlight>
                  <a:srgbClr val="FFFFFF"/>
                </a:highlight>
                <a:latin typeface="Source Code Pro"/>
                <a:ea typeface="Source Code Pro"/>
                <a:cs typeface="Source Code Pro"/>
                <a:sym typeface="Source Code Pro"/>
              </a:rPr>
              <a:t> Date().getDay()) {			</a:t>
            </a:r>
            <a:r>
              <a:rPr lang="en" sz="900">
                <a:solidFill>
                  <a:srgbClr val="999999"/>
                </a:solidFill>
                <a:highlight>
                  <a:srgbClr val="FFFFFF"/>
                </a:highlight>
                <a:latin typeface="Source Code Pro"/>
                <a:ea typeface="Source Code Pro"/>
                <a:cs typeface="Source Code Pro"/>
                <a:sym typeface="Source Code Pro"/>
              </a:rPr>
              <a:t>//grab today’s day. Returns a number between 0-6</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0</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//if returned 0, set day to “Sunday”</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"Sunday"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//exit switch if case 0 is successful</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1</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"Monday"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2</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"Tuesday"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3</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"Wednesday"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4</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"Thursday"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5</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"Friday"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6</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"Saturday"</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default</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//if you get a number not between 0-6, return this</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text = </a:t>
            </a:r>
            <a:r>
              <a:rPr lang="en" sz="900">
                <a:solidFill>
                  <a:srgbClr val="A52A2A"/>
                </a:solidFill>
                <a:highlight>
                  <a:srgbClr val="FFFFFF"/>
                </a:highlight>
                <a:latin typeface="Source Code Pro"/>
                <a:ea typeface="Source Code Pro"/>
                <a:cs typeface="Source Code Pro"/>
                <a:sym typeface="Source Code Pro"/>
              </a:rPr>
              <a:t>"Uh oh, spaghettios"</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latin typeface="Source Code Pro"/>
                <a:ea typeface="Source Code Pro"/>
                <a:cs typeface="Source Code Pro"/>
                <a:sym typeface="Source Code Pro"/>
              </a:rPr>
              <a:t>       </a:t>
            </a:r>
            <a:r>
              <a:rPr lang="en" sz="900">
                <a:solidFill>
                  <a:srgbClr val="0000CD"/>
                </a:solidFill>
                <a:latin typeface="Source Code Pro"/>
                <a:ea typeface="Source Code Pro"/>
                <a:cs typeface="Source Code Pro"/>
                <a:sym typeface="Source Code Pro"/>
              </a:rPr>
              <a:t>break</a:t>
            </a:r>
            <a:r>
              <a:rPr lang="en" sz="900">
                <a:solidFill>
                  <a:srgbClr val="000000"/>
                </a:solidFill>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Arrays</a:t>
            </a:r>
          </a:p>
        </p:txBody>
      </p:sp>
      <p:sp>
        <p:nvSpPr>
          <p:cNvPr id="193" name="Shape 19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highlight>
                  <a:srgbClr val="FFFFFF"/>
                </a:highlight>
              </a:rPr>
              <a:t>Similar to Java</a:t>
            </a:r>
          </a:p>
          <a:p>
            <a:pPr lvl="0" rtl="0">
              <a:lnSpc>
                <a:spcPct val="115000"/>
              </a:lnSpc>
              <a:spcBef>
                <a:spcPts val="0"/>
              </a:spcBef>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cars = [</a:t>
            </a:r>
            <a:r>
              <a:rPr lang="en" sz="1200">
                <a:solidFill>
                  <a:srgbClr val="A52A2A"/>
                </a:solidFill>
                <a:highlight>
                  <a:srgbClr val="FFFFFF"/>
                </a:highlight>
                <a:latin typeface="Source Code Pro"/>
                <a:ea typeface="Source Code Pro"/>
                <a:cs typeface="Source Code Pro"/>
                <a:sym typeface="Source Code Pro"/>
              </a:rPr>
              <a:t>"Saab"</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A52A2A"/>
                </a:solidFill>
                <a:highlight>
                  <a:srgbClr val="FFFFFF"/>
                </a:highlight>
                <a:latin typeface="Source Code Pro"/>
                <a:ea typeface="Source Code Pro"/>
                <a:cs typeface="Source Code Pro"/>
                <a:sym typeface="Source Code Pro"/>
              </a:rPr>
              <a:t>"Volvo"</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A52A2A"/>
                </a:solidFill>
                <a:highlight>
                  <a:srgbClr val="FFFFFF"/>
                </a:highlight>
                <a:latin typeface="Source Code Pro"/>
                <a:ea typeface="Source Code Pro"/>
                <a:cs typeface="Source Code Pro"/>
                <a:sym typeface="Source Code Pro"/>
              </a:rPr>
              <a:t>"BMW"</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favoriteCar = cars[0];  	</a:t>
            </a:r>
            <a:r>
              <a:rPr lang="en" sz="1200">
                <a:solidFill>
                  <a:srgbClr val="999999"/>
                </a:solidFill>
                <a:highlight>
                  <a:srgbClr val="FFFFFF"/>
                </a:highlight>
                <a:latin typeface="Source Code Pro"/>
                <a:ea typeface="Source Code Pro"/>
                <a:cs typeface="Source Code Pro"/>
                <a:sym typeface="Source Code Pro"/>
              </a:rPr>
              <a:t>//Saab</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99" name="Shape 19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https://www.w3schools.com/js/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Advantages of JavaScript</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Lightweight - super easy to setup, low memory footprint</a:t>
            </a:r>
          </a:p>
          <a:p>
            <a:pPr indent="-228600" lvl="0" marL="457200" rtl="0">
              <a:lnSpc>
                <a:spcPct val="150000"/>
              </a:lnSpc>
              <a:spcBef>
                <a:spcPts val="0"/>
              </a:spcBef>
            </a:pPr>
            <a:r>
              <a:rPr lang="en"/>
              <a:t>Interpreted - no compiler!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Primitive data types</a:t>
            </a:r>
          </a:p>
        </p:txBody>
      </p:sp>
      <p:sp>
        <p:nvSpPr>
          <p:cNvPr id="86" name="Shape 8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Numbers - 10.50 or 3 or scientific notation</a:t>
            </a:r>
          </a:p>
          <a:p>
            <a:pPr indent="-228600" lvl="0" marL="457200" rtl="0">
              <a:lnSpc>
                <a:spcPct val="115000"/>
              </a:lnSpc>
              <a:spcBef>
                <a:spcPts val="0"/>
              </a:spcBef>
            </a:pPr>
            <a:r>
              <a:rPr lang="en"/>
              <a:t>Strings - “Nicole Ng” or ‘Nicole Ng’ </a:t>
            </a:r>
          </a:p>
          <a:p>
            <a:pPr indent="-228600" lvl="1" marL="914400" rtl="0">
              <a:lnSpc>
                <a:spcPct val="200000"/>
              </a:lnSpc>
              <a:spcBef>
                <a:spcPts val="0"/>
              </a:spcBef>
            </a:pPr>
            <a:r>
              <a:rPr lang="en"/>
              <a:t>Do not mix “ and ‘ : </a:t>
            </a:r>
            <a:r>
              <a:rPr lang="en" strike="sngStrike"/>
              <a:t> </a:t>
            </a:r>
            <a:r>
              <a:rPr lang="en" strike="sngStrike"/>
              <a:t>“Nicole Ng’</a:t>
            </a:r>
          </a:p>
          <a:p>
            <a:pPr indent="-228600" lvl="0" marL="457200" rtl="0">
              <a:lnSpc>
                <a:spcPct val="200000"/>
              </a:lnSpc>
              <a:spcBef>
                <a:spcPts val="0"/>
              </a:spcBef>
            </a:pPr>
            <a:r>
              <a:rPr lang="en"/>
              <a:t>Booleans - true or false</a:t>
            </a:r>
          </a:p>
          <a:p>
            <a:pPr indent="-228600" lvl="0" marL="457200" rtl="0">
              <a:lnSpc>
                <a:spcPct val="200000"/>
              </a:lnSpc>
              <a:spcBef>
                <a:spcPts val="0"/>
              </a:spcBef>
            </a:pPr>
            <a:r>
              <a:rPr lang="en"/>
              <a:t>Undefined - a variable without a value</a:t>
            </a:r>
          </a:p>
          <a:p>
            <a:pPr indent="-228600" lvl="0" marL="457200" rtl="0">
              <a:lnSpc>
                <a:spcPct val="200000"/>
              </a:lnSpc>
              <a:spcBef>
                <a:spcPts val="0"/>
              </a:spcBef>
            </a:pPr>
            <a:r>
              <a:rPr lang="en"/>
              <a:t>Null - it’s an object!</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Unlike Java,</a:t>
            </a:r>
          </a:p>
        </p:txBody>
      </p:sp>
      <p:sp>
        <p:nvSpPr>
          <p:cNvPr id="92" name="Shape 92"/>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rtl="0">
              <a:spcBef>
                <a:spcPts val="0"/>
              </a:spcBef>
              <a:buNone/>
            </a:pPr>
            <a:r>
              <a:rPr lang="en"/>
              <a:t>JavaScript variables are not strictly typed. Types are inferred from the value.</a:t>
            </a:r>
          </a:p>
        </p:txBody>
      </p:sp>
      <p:sp>
        <p:nvSpPr>
          <p:cNvPr id="93" name="Shape 93"/>
          <p:cNvSpPr txBox="1"/>
          <p:nvPr>
            <p:ph idx="2" type="body"/>
          </p:nvPr>
        </p:nvSpPr>
        <p:spPr>
          <a:xfrm>
            <a:off x="4852875" y="724200"/>
            <a:ext cx="4228800" cy="36951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b="1" lang="en">
                <a:latin typeface="Source Code Pro"/>
                <a:ea typeface="Source Code Pro"/>
                <a:cs typeface="Source Code Pro"/>
                <a:sym typeface="Source Code Pro"/>
              </a:rPr>
              <a:t>Java</a:t>
            </a:r>
          </a:p>
          <a:p>
            <a:pPr lvl="0" rtl="0">
              <a:lnSpc>
                <a:spcPct val="100000"/>
              </a:lnSpc>
              <a:spcBef>
                <a:spcPts val="0"/>
              </a:spcBef>
              <a:spcAft>
                <a:spcPts val="0"/>
              </a:spcAft>
              <a:buNone/>
            </a:pPr>
            <a:r>
              <a:rPr lang="en">
                <a:latin typeface="Source Code Pro"/>
                <a:ea typeface="Source Code Pro"/>
                <a:cs typeface="Source Code Pro"/>
                <a:sym typeface="Source Code Pro"/>
              </a:rPr>
              <a:t>int num = 42; </a:t>
            </a:r>
          </a:p>
          <a:p>
            <a:pPr lvl="0" rtl="0">
              <a:lnSpc>
                <a:spcPct val="100000"/>
              </a:lnSpc>
              <a:spcBef>
                <a:spcPts val="0"/>
              </a:spcBef>
              <a:spcAft>
                <a:spcPts val="0"/>
              </a:spcAft>
              <a:buNone/>
            </a:pPr>
            <a:r>
              <a:rPr lang="en">
                <a:latin typeface="Source Code Pro"/>
                <a:ea typeface="Source Code Pro"/>
                <a:cs typeface="Source Code Pro"/>
                <a:sym typeface="Source Code Pro"/>
              </a:rPr>
              <a:t>String name = “Crystal Chen”;</a:t>
            </a:r>
          </a:p>
          <a:p>
            <a:pPr lvl="0" rtl="0">
              <a:lnSpc>
                <a:spcPct val="100000"/>
              </a:lnSpc>
              <a:spcBef>
                <a:spcPts val="0"/>
              </a:spcBef>
              <a:spcAft>
                <a:spcPts val="0"/>
              </a:spcAft>
              <a:buNone/>
            </a:pPr>
            <a:r>
              <a:t/>
            </a:r>
            <a:endParaRPr>
              <a:latin typeface="Source Code Pro"/>
              <a:ea typeface="Source Code Pro"/>
              <a:cs typeface="Source Code Pro"/>
              <a:sym typeface="Source Code Pro"/>
            </a:endParaRPr>
          </a:p>
          <a:p>
            <a:pPr lvl="0" rtl="0">
              <a:lnSpc>
                <a:spcPct val="100000"/>
              </a:lnSpc>
              <a:spcBef>
                <a:spcPts val="0"/>
              </a:spcBef>
              <a:spcAft>
                <a:spcPts val="0"/>
              </a:spcAft>
              <a:buNone/>
            </a:pPr>
            <a:r>
              <a:t/>
            </a:r>
            <a:endParaRPr>
              <a:latin typeface="Source Code Pro"/>
              <a:ea typeface="Source Code Pro"/>
              <a:cs typeface="Source Code Pro"/>
              <a:sym typeface="Source Code Pro"/>
            </a:endParaRPr>
          </a:p>
          <a:p>
            <a:pPr lvl="0" rtl="0">
              <a:lnSpc>
                <a:spcPct val="100000"/>
              </a:lnSpc>
              <a:spcBef>
                <a:spcPts val="0"/>
              </a:spcBef>
              <a:spcAft>
                <a:spcPts val="0"/>
              </a:spcAft>
              <a:buNone/>
            </a:pPr>
            <a:r>
              <a:rPr b="1" lang="en">
                <a:latin typeface="Source Code Pro"/>
                <a:ea typeface="Source Code Pro"/>
                <a:cs typeface="Source Code Pro"/>
                <a:sym typeface="Source Code Pro"/>
              </a:rPr>
              <a:t>JavaScript</a:t>
            </a:r>
          </a:p>
          <a:p>
            <a:pPr lvl="0" rtl="0">
              <a:lnSpc>
                <a:spcPct val="100000"/>
              </a:lnSpc>
              <a:spcBef>
                <a:spcPts val="0"/>
              </a:spcBef>
              <a:spcAft>
                <a:spcPts val="0"/>
              </a:spcAft>
              <a:buNone/>
            </a:pPr>
            <a:r>
              <a:rPr lang="en">
                <a:latin typeface="Source Code Pro"/>
                <a:ea typeface="Source Code Pro"/>
                <a:cs typeface="Source Code Pro"/>
                <a:sym typeface="Source Code Pro"/>
              </a:rPr>
              <a:t>var foo;</a:t>
            </a:r>
          </a:p>
          <a:p>
            <a:pPr lvl="0">
              <a:lnSpc>
                <a:spcPct val="100000"/>
              </a:lnSpc>
              <a:spcBef>
                <a:spcPts val="0"/>
              </a:spcBef>
              <a:spcAft>
                <a:spcPts val="0"/>
              </a:spcAft>
              <a:buNone/>
            </a:pPr>
            <a:r>
              <a:rPr lang="en">
                <a:latin typeface="Source Code Pro"/>
                <a:ea typeface="Source Code Pro"/>
                <a:cs typeface="Source Code Pro"/>
                <a:sym typeface="Source Code Pro"/>
              </a:rPr>
              <a:t>foo = 42;</a:t>
            </a:r>
          </a:p>
          <a:p>
            <a:pPr lvl="0">
              <a:lnSpc>
                <a:spcPct val="100000"/>
              </a:lnSpc>
              <a:spcBef>
                <a:spcPts val="0"/>
              </a:spcBef>
              <a:spcAft>
                <a:spcPts val="0"/>
              </a:spcAft>
              <a:buNone/>
            </a:pPr>
            <a:r>
              <a:rPr lang="en">
                <a:latin typeface="Source Code Pro"/>
                <a:ea typeface="Source Code Pro"/>
                <a:cs typeface="Source Code Pro"/>
                <a:sym typeface="Source Code Pro"/>
              </a:rPr>
              <a:t>foo = “Crystal Chen”;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Complex data types</a:t>
            </a:r>
          </a:p>
        </p:txBody>
      </p:sp>
      <p:sp>
        <p:nvSpPr>
          <p:cNvPr id="99" name="Shape 9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Objects </a:t>
            </a:r>
          </a:p>
          <a:p>
            <a:pPr indent="-228600" lvl="1" marL="914400" rtl="0">
              <a:lnSpc>
                <a:spcPct val="115000"/>
              </a:lnSpc>
              <a:spcBef>
                <a:spcPts val="0"/>
              </a:spcBef>
            </a:pPr>
            <a:r>
              <a:rPr lang="en"/>
              <a:t>As opposed to simple variables, objects can hold many values.</a:t>
            </a:r>
          </a:p>
          <a:p>
            <a:pPr indent="-228600" lvl="1" marL="914400" rtl="0">
              <a:lnSpc>
                <a:spcPct val="115000"/>
              </a:lnSpc>
              <a:spcBef>
                <a:spcPts val="0"/>
              </a:spcBef>
            </a:pPr>
            <a:r>
              <a:rPr lang="en"/>
              <a:t>3 types of objects: Object, Date, Array</a:t>
            </a:r>
          </a:p>
          <a:p>
            <a:pPr indent="-228600" lvl="1" marL="914400" rtl="0">
              <a:lnSpc>
                <a:spcPct val="115000"/>
              </a:lnSpc>
              <a:spcBef>
                <a:spcPts val="0"/>
              </a:spcBef>
            </a:pPr>
            <a:r>
              <a:rPr lang="en"/>
              <a:t>You can define an object with {}</a:t>
            </a:r>
          </a:p>
          <a:p>
            <a:pPr indent="-228600" lvl="1" marL="914400" rtl="0">
              <a:lnSpc>
                <a:spcPct val="200000"/>
              </a:lnSpc>
              <a:spcBef>
                <a:spcPts val="0"/>
              </a:spcBef>
              <a:buFont typeface="Source Code Pro"/>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car = {type:</a:t>
            </a:r>
            <a:r>
              <a:rPr lang="en" sz="1200">
                <a:solidFill>
                  <a:srgbClr val="A52A2A"/>
                </a:solidFill>
                <a:highlight>
                  <a:srgbClr val="FFFFFF"/>
                </a:highlight>
                <a:latin typeface="Source Code Pro"/>
                <a:ea typeface="Source Code Pro"/>
                <a:cs typeface="Source Code Pro"/>
                <a:sym typeface="Source Code Pro"/>
              </a:rPr>
              <a:t>"Fiat"</a:t>
            </a:r>
            <a:r>
              <a:rPr lang="en" sz="1200">
                <a:solidFill>
                  <a:srgbClr val="000000"/>
                </a:solidFill>
                <a:highlight>
                  <a:srgbClr val="FFFFFF"/>
                </a:highlight>
                <a:latin typeface="Source Code Pro"/>
                <a:ea typeface="Source Code Pro"/>
                <a:cs typeface="Source Code Pro"/>
                <a:sym typeface="Source Code Pro"/>
              </a:rPr>
              <a:t>, model:</a:t>
            </a:r>
            <a:r>
              <a:rPr lang="en" sz="1200">
                <a:solidFill>
                  <a:srgbClr val="A52A2A"/>
                </a:solidFill>
                <a:highlight>
                  <a:srgbClr val="FFFFFF"/>
                </a:highlight>
                <a:latin typeface="Source Code Pro"/>
                <a:ea typeface="Source Code Pro"/>
                <a:cs typeface="Source Code Pro"/>
                <a:sym typeface="Source Code Pro"/>
              </a:rPr>
              <a:t>"500"</a:t>
            </a:r>
            <a:r>
              <a:rPr lang="en" sz="1200">
                <a:solidFill>
                  <a:srgbClr val="000000"/>
                </a:solidFill>
                <a:highlight>
                  <a:srgbClr val="FFFFFF"/>
                </a:highlight>
                <a:latin typeface="Source Code Pro"/>
                <a:ea typeface="Source Code Pro"/>
                <a:cs typeface="Source Code Pro"/>
                <a:sym typeface="Source Code Pro"/>
              </a:rPr>
              <a:t>, color:</a:t>
            </a:r>
            <a:r>
              <a:rPr lang="en" sz="1200">
                <a:solidFill>
                  <a:srgbClr val="A52A2A"/>
                </a:solidFill>
                <a:highlight>
                  <a:srgbClr val="FFFFFF"/>
                </a:highlight>
                <a:latin typeface="Source Code Pro"/>
                <a:ea typeface="Source Code Pro"/>
                <a:cs typeface="Source Code Pro"/>
                <a:sym typeface="Source Code Pro"/>
              </a:rPr>
              <a:t>"white"</a:t>
            </a:r>
            <a:r>
              <a:rPr lang="en" sz="1200">
                <a:solidFill>
                  <a:srgbClr val="000000"/>
                </a:solidFill>
                <a:highlight>
                  <a:srgbClr val="FFFFFF"/>
                </a:highlight>
                <a:latin typeface="Source Code Pro"/>
                <a:ea typeface="Source Code Pro"/>
                <a:cs typeface="Source Code Pro"/>
                <a:sym typeface="Source Code Pro"/>
              </a:rPr>
              <a:t>};</a:t>
            </a:r>
          </a:p>
          <a:p>
            <a:pPr indent="-228600" lvl="0" marL="457200" rtl="0">
              <a:lnSpc>
                <a:spcPct val="150000"/>
              </a:lnSpc>
              <a:spcBef>
                <a:spcPts val="0"/>
              </a:spcBef>
            </a:pPr>
            <a:r>
              <a:rPr lang="en"/>
              <a:t>Function</a:t>
            </a:r>
          </a:p>
          <a:p>
            <a:pPr indent="-228600" lvl="1" marL="914400" rtl="0">
              <a:lnSpc>
                <a:spcPct val="115000"/>
              </a:lnSpc>
              <a:spcBef>
                <a:spcPts val="0"/>
              </a:spcBef>
            </a:pPr>
            <a:r>
              <a:rPr lang="en"/>
              <a:t>A block of code to do a particular task</a:t>
            </a:r>
          </a:p>
          <a:p>
            <a:pPr indent="-228600" lvl="1" marL="914400" rtl="0">
              <a:lnSpc>
                <a:spcPct val="115000"/>
              </a:lnSpc>
              <a:spcBef>
                <a:spcPts val="0"/>
              </a:spcBef>
              <a:buFont typeface="Source Code Pro"/>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a:t>
            </a:r>
            <a:r>
              <a:rPr i="1" lang="en" sz="1200">
                <a:solidFill>
                  <a:srgbClr val="000000"/>
                </a:solidFill>
                <a:highlight>
                  <a:srgbClr val="FFFFFF"/>
                </a:highlight>
                <a:latin typeface="Source Code Pro"/>
                <a:ea typeface="Source Code Pro"/>
                <a:cs typeface="Source Code Pro"/>
                <a:sym typeface="Source Code Pro"/>
              </a:rPr>
              <a:t>name</a:t>
            </a:r>
            <a:r>
              <a:rPr lang="en" sz="1200">
                <a:solidFill>
                  <a:srgbClr val="000000"/>
                </a:solidFill>
                <a:highlight>
                  <a:srgbClr val="FFFFFF"/>
                </a:highlight>
                <a:latin typeface="Source Code Pro"/>
                <a:ea typeface="Source Code Pro"/>
                <a:cs typeface="Source Code Pro"/>
                <a:sym typeface="Source Code Pro"/>
              </a:rPr>
              <a:t>(</a:t>
            </a:r>
            <a:r>
              <a:rPr i="1" lang="en" sz="1200">
                <a:solidFill>
                  <a:srgbClr val="000000"/>
                </a:solidFill>
                <a:highlight>
                  <a:srgbClr val="FFFFFF"/>
                </a:highlight>
                <a:latin typeface="Source Code Pro"/>
                <a:ea typeface="Source Code Pro"/>
                <a:cs typeface="Source Code Pro"/>
                <a:sym typeface="Source Code Pro"/>
              </a:rPr>
              <a:t>parameter1, parameter2, parameter3</a:t>
            </a:r>
            <a:r>
              <a:rPr lang="en" sz="1200">
                <a:solidFill>
                  <a:srgbClr val="000000"/>
                </a:solidFill>
                <a:highlight>
                  <a:srgbClr val="FFFFFF"/>
                </a:highlight>
                <a:latin typeface="Source Code Pro"/>
                <a:ea typeface="Source Code Pro"/>
                <a:cs typeface="Source Code Pro"/>
                <a:sym typeface="Source Code Pro"/>
              </a:rPr>
              <a:t>) {</a:t>
            </a:r>
            <a:br>
              <a:rPr lang="en" sz="1200">
                <a:solidFill>
                  <a:srgbClr val="000000"/>
                </a:solidFill>
                <a:highlight>
                  <a:srgbClr val="FFFFFF"/>
                </a:highlight>
                <a:latin typeface="Source Code Pro"/>
                <a:ea typeface="Source Code Pro"/>
                <a:cs typeface="Source Code Pro"/>
                <a:sym typeface="Source Code Pro"/>
              </a:rPr>
            </a:br>
            <a:r>
              <a:rPr lang="en" sz="1200">
                <a:solidFill>
                  <a:srgbClr val="000000"/>
                </a:solidFill>
                <a:highlight>
                  <a:srgbClr val="FFFFFF"/>
                </a:highlight>
                <a:latin typeface="Source Code Pro"/>
                <a:ea typeface="Source Code Pro"/>
                <a:cs typeface="Source Code Pro"/>
                <a:sym typeface="Source Code Pro"/>
              </a:rPr>
              <a:t>	</a:t>
            </a:r>
            <a:r>
              <a:rPr i="1" lang="en" sz="1200">
                <a:solidFill>
                  <a:srgbClr val="000000"/>
                </a:solidFill>
                <a:highlight>
                  <a:srgbClr val="FFFFFF"/>
                </a:highlight>
                <a:latin typeface="Source Code Pro"/>
                <a:ea typeface="Source Code Pro"/>
                <a:cs typeface="Source Code Pro"/>
                <a:sym typeface="Source Code Pro"/>
              </a:rPr>
              <a:t>code to be executed</a:t>
            </a:r>
            <a:br>
              <a:rPr i="1" lang="en" sz="1200">
                <a:solidFill>
                  <a:srgbClr val="000000"/>
                </a:solidFill>
                <a:highlight>
                  <a:srgbClr val="FFFFFF"/>
                </a:highlight>
                <a:latin typeface="Source Code Pro"/>
                <a:ea typeface="Source Code Pro"/>
                <a:cs typeface="Source Code Pro"/>
                <a:sym typeface="Source Code Pro"/>
              </a:rPr>
            </a:br>
            <a:r>
              <a:rPr lang="en" sz="1200">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Declaring variables</a:t>
            </a:r>
          </a:p>
        </p:txBody>
      </p:sp>
      <p:sp>
        <p:nvSpPr>
          <p:cNvPr id="105" name="Shape 10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00000"/>
              </a:lnSpc>
              <a:spcBef>
                <a:spcPts val="0"/>
              </a:spcBef>
              <a:buNone/>
            </a:pPr>
            <a:r>
              <a:rPr lang="en"/>
              <a:t>Examples:</a:t>
            </a:r>
          </a:p>
          <a:p>
            <a:pPr lvl="0" rtl="0">
              <a:lnSpc>
                <a:spcPct val="10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6.0</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g = </a:t>
            </a:r>
            <a:r>
              <a:rPr lang="en" sz="1200">
                <a:solidFill>
                  <a:srgbClr val="FF0000"/>
                </a:solidFill>
                <a:highlight>
                  <a:srgbClr val="FFFFFF"/>
                </a:highlight>
                <a:latin typeface="Source Code Pro"/>
                <a:ea typeface="Source Code Pro"/>
                <a:cs typeface="Source Code Pro"/>
                <a:sym typeface="Source Code Pro"/>
              </a:rPr>
              <a:t>123e5</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z = x + y;</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name1 = ‘Nicole Ng’;</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name1;</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bool = true;</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z = </a:t>
            </a:r>
            <a:r>
              <a:rPr lang="en" sz="1200">
                <a:solidFill>
                  <a:srgbClr val="FF0000"/>
                </a:solidFill>
                <a:highlight>
                  <a:srgbClr val="FFFFFF"/>
                </a:highlight>
                <a:latin typeface="Source Code Pro"/>
                <a:ea typeface="Source Code Pro"/>
                <a:cs typeface="Source Code Pro"/>
                <a:sym typeface="Source Code Pro"/>
              </a:rPr>
              <a:t>7</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p>
          <a:p>
            <a:pPr indent="0" lvl="0" mar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z = </a:t>
            </a:r>
            <a:r>
              <a:rPr lang="en" sz="1200">
                <a:solidFill>
                  <a:srgbClr val="FF0000"/>
                </a:solidFill>
                <a:highlight>
                  <a:srgbClr val="FFFFFF"/>
                </a:highlight>
                <a:latin typeface="Source Code Pro"/>
                <a:ea typeface="Source Code Pro"/>
                <a:cs typeface="Source Code Pro"/>
                <a:sym typeface="Source Code Pro"/>
              </a:rPr>
              <a:t>7</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rPr lang="en" sz="1200">
                <a:highlight>
                  <a:srgbClr val="FFFFFF"/>
                </a:highlight>
              </a:rPr>
              <a:t>Variables are case sensitive, which means myVar is not the same as myvar.</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Changing variable values</a:t>
            </a:r>
          </a:p>
        </p:txBody>
      </p:sp>
      <p:sp>
        <p:nvSpPr>
          <p:cNvPr id="111" name="Shape 11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a:t>Re-assigning</a:t>
            </a:r>
          </a:p>
          <a:p>
            <a:pPr indent="0" lvl="0" marL="457200" rtl="0">
              <a:lnSpc>
                <a:spcPct val="115000"/>
              </a:lnSpc>
              <a:spcBef>
                <a:spcPts val="0"/>
              </a:spcBef>
              <a:spcAft>
                <a:spcPts val="0"/>
              </a:spcAft>
              <a:buNone/>
            </a:pPr>
            <a:r>
              <a:t/>
            </a:r>
            <a:endParaRPr sz="1200">
              <a:solidFill>
                <a:srgbClr val="999999"/>
              </a:solidFill>
              <a:highlight>
                <a:srgbClr val="FFFFFF"/>
              </a:highlight>
              <a:latin typeface="Source Code Pro"/>
              <a:ea typeface="Source Code Pro"/>
              <a:cs typeface="Source Code Pro"/>
              <a:sym typeface="Source Code Pro"/>
            </a:endParaRPr>
          </a:p>
          <a:p>
            <a:pPr indent="0" lvl="0" marL="457200" rtl="0">
              <a:lnSpc>
                <a:spcPct val="14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a:t>
            </a:r>
            <a:r>
              <a:rPr lang="en" sz="1200">
                <a:solidFill>
                  <a:srgbClr val="999999"/>
                </a:solidFill>
                <a:highlight>
                  <a:srgbClr val="FFFFFF"/>
                </a:highlight>
                <a:latin typeface="Source Code Pro"/>
                <a:ea typeface="Source Code Pro"/>
                <a:cs typeface="Source Code Pro"/>
                <a:sym typeface="Source Code Pro"/>
              </a:rPr>
              <a:t>// Now x is undefined</a:t>
            </a:r>
          </a:p>
          <a:p>
            <a:pPr indent="0" lvl="0" marL="457200" rtl="0">
              <a:lnSpc>
                <a:spcPct val="140000"/>
              </a:lnSpc>
              <a:spcBef>
                <a:spcPts val="0"/>
              </a:spcBef>
              <a:spcAft>
                <a:spcPts val="0"/>
              </a:spcAft>
              <a:buNone/>
            </a:pPr>
            <a:r>
              <a:rPr lang="en" sz="1200">
                <a:solidFill>
                  <a:srgbClr val="0B5394"/>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Now x is a Number</a:t>
            </a:r>
          </a:p>
          <a:p>
            <a:pPr indent="0" lvl="0" marL="45720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A52A2A"/>
                </a:solidFill>
                <a:highlight>
                  <a:srgbClr val="FFFFFF"/>
                </a:highlight>
                <a:latin typeface="Source Code Pro"/>
                <a:ea typeface="Source Code Pro"/>
                <a:cs typeface="Source Code Pro"/>
                <a:sym typeface="Source Code Pro"/>
              </a:rPr>
              <a:t>"John"</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Now x is a String</a:t>
            </a:r>
          </a:p>
          <a:p>
            <a:pPr lvl="0" rtl="0">
              <a:lnSpc>
                <a:spcPct val="115000"/>
              </a:lnSpc>
              <a:spcBef>
                <a:spcPts val="0"/>
              </a:spcBef>
              <a:spcAft>
                <a:spcPts val="0"/>
              </a:spcAft>
              <a:buNone/>
            </a:pPr>
            <a:r>
              <a:t/>
            </a:r>
            <a:endParaRPr sz="1200">
              <a:solidFill>
                <a:srgbClr val="999999"/>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t/>
            </a:r>
            <a:endParaRPr sz="1200">
              <a:solidFill>
                <a:srgbClr val="999999"/>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rPr lang="en"/>
              <a:t>Casting</a:t>
            </a:r>
          </a:p>
          <a:p>
            <a:pPr lvl="0" rtl="0">
              <a:lnSpc>
                <a:spcPct val="115000"/>
              </a:lnSpc>
              <a:spcBef>
                <a:spcPts val="0"/>
              </a:spcBef>
              <a:buNone/>
            </a:pPr>
            <a:r>
              <a:rPr lang="en" sz="1200">
                <a:solidFill>
                  <a:srgbClr val="999999"/>
                </a:solidFill>
                <a:highlight>
                  <a:srgbClr val="FFFFFF"/>
                </a:highlight>
                <a:latin typeface="Consolas"/>
                <a:ea typeface="Consolas"/>
                <a:cs typeface="Consolas"/>
                <a:sym typeface="Consolas"/>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A52A2A"/>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FF0000"/>
                </a:solidFill>
                <a:highlight>
                  <a:srgbClr val="FFFFFF"/>
                </a:highlight>
                <a:latin typeface="Source Code Pro"/>
                <a:ea typeface="Source Code Pro"/>
                <a:cs typeface="Source Code Pro"/>
                <a:sym typeface="Source Code Pro"/>
              </a:rPr>
              <a:t>2</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Will equal string “523”</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Comparison and logical operators</a:t>
            </a:r>
          </a:p>
          <a:p>
            <a:pPr lvl="0" rtl="0">
              <a:spcBef>
                <a:spcPts val="0"/>
              </a:spcBef>
              <a:buNone/>
            </a:pPr>
            <a:r>
              <a:t/>
            </a:r>
            <a:endParaRPr/>
          </a:p>
        </p:txBody>
      </p:sp>
      <p:sp>
        <p:nvSpPr>
          <p:cNvPr id="117" name="Shape 11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spcAft>
                <a:spcPts val="0"/>
              </a:spcAft>
              <a:buClr>
                <a:srgbClr val="666666"/>
              </a:buClr>
              <a:buSzPct val="77777"/>
              <a:buChar char="●"/>
            </a:pPr>
            <a:r>
              <a:rPr lang="en">
                <a:solidFill>
                  <a:srgbClr val="666666"/>
                </a:solidFill>
              </a:rPr>
              <a:t>Logical operators: </a:t>
            </a:r>
            <a:r>
              <a:rPr lang="en">
                <a:solidFill>
                  <a:srgbClr val="000000"/>
                </a:solidFill>
                <a:latin typeface="Source Code Pro"/>
                <a:ea typeface="Source Code Pro"/>
                <a:cs typeface="Source Code Pro"/>
                <a:sym typeface="Source Code Pro"/>
              </a:rPr>
              <a:t>&amp;&amp;</a:t>
            </a:r>
            <a:r>
              <a:rPr lang="en">
                <a:solidFill>
                  <a:srgbClr val="666666"/>
                </a:solidFill>
              </a:rPr>
              <a:t> (and), </a:t>
            </a:r>
            <a:r>
              <a:rPr lang="en">
                <a:solidFill>
                  <a:srgbClr val="000000"/>
                </a:solidFill>
                <a:latin typeface="Source Code Pro"/>
                <a:ea typeface="Source Code Pro"/>
                <a:cs typeface="Source Code Pro"/>
                <a:sym typeface="Source Code Pro"/>
              </a:rPr>
              <a:t>||</a:t>
            </a:r>
            <a:r>
              <a:rPr lang="en">
                <a:solidFill>
                  <a:srgbClr val="666666"/>
                </a:solidFill>
              </a:rPr>
              <a:t> (or), </a:t>
            </a:r>
            <a:r>
              <a:rPr lang="en">
                <a:solidFill>
                  <a:srgbClr val="000000"/>
                </a:solidFill>
                <a:latin typeface="Source Code Pro"/>
                <a:ea typeface="Source Code Pro"/>
                <a:cs typeface="Source Code Pro"/>
                <a:sym typeface="Source Code Pro"/>
              </a:rPr>
              <a:t>!</a:t>
            </a:r>
            <a:r>
              <a:rPr lang="en">
                <a:solidFill>
                  <a:srgbClr val="666666"/>
                </a:solidFill>
              </a:rPr>
              <a:t> (not)</a:t>
            </a:r>
          </a:p>
          <a:p>
            <a:pPr indent="457200" lvl="0" marL="1828800" rtl="0">
              <a:spcBef>
                <a:spcPts val="0"/>
              </a:spcBef>
              <a:spcAft>
                <a:spcPts val="0"/>
              </a:spcAft>
              <a:buNone/>
            </a:pPr>
            <a:r>
              <a:t/>
            </a:r>
            <a:endParaRPr sz="1200">
              <a:solidFill>
                <a:srgbClr val="000000"/>
              </a:solidFill>
              <a:latin typeface="Source Code Pro"/>
              <a:ea typeface="Source Code Pro"/>
              <a:cs typeface="Source Code Pro"/>
              <a:sym typeface="Source Code Pro"/>
            </a:endParaRPr>
          </a:p>
          <a:p>
            <a:pPr indent="45720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a = </a:t>
            </a:r>
            <a:r>
              <a:rPr lang="en" sz="1200">
                <a:solidFill>
                  <a:srgbClr val="0000CD"/>
                </a:solidFill>
                <a:latin typeface="Source Code Pro"/>
                <a:ea typeface="Source Code Pro"/>
                <a:cs typeface="Source Code Pro"/>
                <a:sym typeface="Source Code Pro"/>
              </a:rPr>
              <a:t>true </a:t>
            </a:r>
            <a:r>
              <a:rPr lang="en" sz="1200">
                <a:solidFill>
                  <a:srgbClr val="000000"/>
                </a:solidFill>
                <a:latin typeface="Source Code Pro"/>
                <a:ea typeface="Source Code Pro"/>
                <a:cs typeface="Source Code Pro"/>
                <a:sym typeface="Source Code Pro"/>
              </a:rPr>
              <a:t>&amp;&amp;</a:t>
            </a:r>
            <a:r>
              <a:rPr lang="en" sz="1200">
                <a:solidFill>
                  <a:srgbClr val="A52A2A"/>
                </a:solidFill>
                <a:latin typeface="Source Code Pro"/>
                <a:ea typeface="Source Code Pro"/>
                <a:cs typeface="Source Code Pro"/>
                <a:sym typeface="Source Code Pro"/>
              </a:rPr>
              <a:t> </a:t>
            </a:r>
            <a:r>
              <a:rPr lang="en" sz="1200">
                <a:solidFill>
                  <a:srgbClr val="0000CD"/>
                </a:solidFill>
                <a:latin typeface="Source Code Pro"/>
                <a:ea typeface="Source Code Pro"/>
                <a:cs typeface="Source Code Pro"/>
                <a:sym typeface="Source Code Pro"/>
              </a:rPr>
              <a:t>false</a:t>
            </a:r>
            <a:r>
              <a:rPr lang="en" sz="1200">
                <a:solidFill>
                  <a:srgbClr val="000000"/>
                </a:solidFill>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 a = false</a:t>
            </a:r>
          </a:p>
          <a:p>
            <a:pPr indent="45720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b = </a:t>
            </a:r>
            <a:r>
              <a:rPr lang="en" sz="1200">
                <a:solidFill>
                  <a:srgbClr val="0000CD"/>
                </a:solidFill>
                <a:latin typeface="Source Code Pro"/>
                <a:ea typeface="Source Code Pro"/>
                <a:cs typeface="Source Code Pro"/>
                <a:sym typeface="Source Code Pro"/>
              </a:rPr>
              <a:t>true </a:t>
            </a:r>
            <a:r>
              <a:rPr lang="en" sz="1200">
                <a:solidFill>
                  <a:srgbClr val="000000"/>
                </a:solidFill>
                <a:latin typeface="Source Code Pro"/>
                <a:ea typeface="Source Code Pro"/>
                <a:cs typeface="Source Code Pro"/>
                <a:sym typeface="Source Code Pro"/>
              </a:rPr>
              <a:t>||</a:t>
            </a:r>
            <a:r>
              <a:rPr lang="en" sz="1200">
                <a:solidFill>
                  <a:srgbClr val="A52A2A"/>
                </a:solidFill>
                <a:latin typeface="Source Code Pro"/>
                <a:ea typeface="Source Code Pro"/>
                <a:cs typeface="Source Code Pro"/>
                <a:sym typeface="Source Code Pro"/>
              </a:rPr>
              <a:t> </a:t>
            </a:r>
            <a:r>
              <a:rPr lang="en" sz="1200">
                <a:solidFill>
                  <a:srgbClr val="0000CD"/>
                </a:solidFill>
                <a:latin typeface="Source Code Pro"/>
                <a:ea typeface="Source Code Pro"/>
                <a:cs typeface="Source Code Pro"/>
                <a:sym typeface="Source Code Pro"/>
              </a:rPr>
              <a:t>false</a:t>
            </a:r>
            <a:r>
              <a:rPr lang="en" sz="1200">
                <a:solidFill>
                  <a:srgbClr val="000000"/>
                </a:solidFill>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 b = true</a:t>
            </a:r>
          </a:p>
          <a:p>
            <a:pPr indent="45720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c = </a:t>
            </a:r>
            <a:r>
              <a:rPr lang="en" sz="1200">
                <a:solidFill>
                  <a:srgbClr val="0000CD"/>
                </a:solidFill>
                <a:latin typeface="Source Code Pro"/>
                <a:ea typeface="Source Code Pro"/>
                <a:cs typeface="Source Code Pro"/>
                <a:sym typeface="Source Code Pro"/>
              </a:rPr>
              <a:t>true </a:t>
            </a:r>
            <a:r>
              <a:rPr lang="en" sz="1200">
                <a:solidFill>
                  <a:srgbClr val="000000"/>
                </a:solidFill>
                <a:latin typeface="Source Code Pro"/>
                <a:ea typeface="Source Code Pro"/>
                <a:cs typeface="Source Code Pro"/>
                <a:sym typeface="Source Code Pro"/>
              </a:rPr>
              <a:t>&amp;&amp; !</a:t>
            </a:r>
            <a:r>
              <a:rPr lang="en" sz="1200">
                <a:solidFill>
                  <a:srgbClr val="0000CD"/>
                </a:solidFill>
                <a:latin typeface="Source Code Pro"/>
                <a:ea typeface="Source Code Pro"/>
                <a:cs typeface="Source Code Pro"/>
                <a:sym typeface="Source Code Pro"/>
              </a:rPr>
              <a:t>false</a:t>
            </a:r>
            <a:r>
              <a:rPr lang="en" sz="1200">
                <a:solidFill>
                  <a:srgbClr val="000000"/>
                </a:solidFill>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 c = true</a:t>
            </a:r>
          </a:p>
          <a:p>
            <a:pPr indent="457200" lvl="0" marL="1828800" rtl="0">
              <a:spcBef>
                <a:spcPts val="0"/>
              </a:spcBef>
              <a:spcAft>
                <a:spcPts val="0"/>
              </a:spcAft>
              <a:buNone/>
            </a:pPr>
            <a:r>
              <a:t/>
            </a:r>
            <a:endParaRPr sz="1200">
              <a:solidFill>
                <a:srgbClr val="999999"/>
              </a:solidFill>
              <a:latin typeface="Source Code Pro"/>
              <a:ea typeface="Source Code Pro"/>
              <a:cs typeface="Source Code Pro"/>
              <a:sym typeface="Source Code Pro"/>
            </a:endParaRPr>
          </a:p>
          <a:p>
            <a:pPr indent="-317500" lvl="0" marL="457200" rtl="0">
              <a:spcBef>
                <a:spcPts val="0"/>
              </a:spcBef>
              <a:spcAft>
                <a:spcPts val="0"/>
              </a:spcAft>
              <a:buClr>
                <a:srgbClr val="666666"/>
              </a:buClr>
              <a:buSzPct val="116666"/>
              <a:buChar char="●"/>
            </a:pPr>
            <a:r>
              <a:rPr lang="en">
                <a:solidFill>
                  <a:srgbClr val="666666"/>
                </a:solidFill>
              </a:rPr>
              <a:t>Comparison operators</a:t>
            </a:r>
          </a:p>
          <a:p>
            <a:pPr indent="457200" lvl="0" marL="1828800" rtl="0">
              <a:spcBef>
                <a:spcPts val="0"/>
              </a:spcBef>
              <a:spcAft>
                <a:spcPts val="0"/>
              </a:spcAft>
              <a:buNone/>
            </a:pPr>
            <a:r>
              <a:t/>
            </a:r>
            <a:endParaRPr sz="1200">
              <a:solidFill>
                <a:srgbClr val="000000"/>
              </a:solidFill>
              <a:latin typeface="Source Code Pro"/>
              <a:ea typeface="Source Code Pro"/>
              <a:cs typeface="Source Code Pro"/>
              <a:sym typeface="Source Code Pro"/>
            </a:endParaRPr>
          </a:p>
          <a:p>
            <a:pPr indent="45720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 != , &lt;, &gt;, &lt;=, &gt;=</a:t>
            </a:r>
          </a:p>
          <a:p>
            <a:pPr lvl="0" rtl="0">
              <a:spcBef>
                <a:spcPts val="0"/>
              </a:spcBef>
              <a:spcAft>
                <a:spcPts val="0"/>
              </a:spcAft>
              <a:buNone/>
            </a:pPr>
            <a:r>
              <a:t/>
            </a:r>
            <a:endParaRPr sz="1200">
              <a:solidFill>
                <a:srgbClr val="000000"/>
              </a:solidFill>
              <a:latin typeface="Source Code Pro"/>
              <a:ea typeface="Source Code Pro"/>
              <a:cs typeface="Source Code Pro"/>
              <a:sym typeface="Source Code Pro"/>
            </a:endParaRPr>
          </a:p>
          <a:p>
            <a:pPr indent="-317500" lvl="0" marL="457200" rtl="0">
              <a:spcBef>
                <a:spcPts val="0"/>
              </a:spcBef>
              <a:spcAft>
                <a:spcPts val="0"/>
              </a:spcAft>
              <a:buClr>
                <a:srgbClr val="666666"/>
              </a:buClr>
              <a:buSzPct val="116666"/>
              <a:buChar char="●"/>
            </a:pPr>
            <a:r>
              <a:rPr lang="en">
                <a:solidFill>
                  <a:srgbClr val="666666"/>
                </a:solidFill>
              </a:rPr>
              <a:t>Comparing if two things are equal and of the same type: </a:t>
            </a:r>
            <a:r>
              <a:rPr lang="en">
                <a:solidFill>
                  <a:srgbClr val="000000"/>
                </a:solidFill>
                <a:latin typeface="Source Code Pro"/>
                <a:ea typeface="Source Code Pro"/>
                <a:cs typeface="Source Code Pro"/>
                <a:sym typeface="Source Code Pro"/>
              </a:rPr>
              <a:t>===</a:t>
            </a:r>
          </a:p>
          <a:p>
            <a:pPr indent="0" lvl="0" marL="1828800" rtl="0">
              <a:spcBef>
                <a:spcPts val="0"/>
              </a:spcBef>
              <a:spcAft>
                <a:spcPts val="0"/>
              </a:spcAft>
              <a:buNone/>
            </a:pPr>
            <a:r>
              <a:t/>
            </a:r>
            <a:endParaRPr sz="1200">
              <a:solidFill>
                <a:srgbClr val="000000"/>
              </a:solidFill>
              <a:latin typeface="Source Code Pro"/>
              <a:ea typeface="Source Code Pro"/>
              <a:cs typeface="Source Code Pro"/>
              <a:sym typeface="Source Code Pro"/>
            </a:endParaRPr>
          </a:p>
          <a:p>
            <a:pPr indent="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a = ‘1’			a ===</a:t>
            </a:r>
            <a:r>
              <a:rPr b="1" lang="en" sz="1200">
                <a:solidFill>
                  <a:srgbClr val="000000"/>
                </a:solidFill>
                <a:latin typeface="Source Code Pro"/>
                <a:ea typeface="Source Code Pro"/>
                <a:cs typeface="Source Code Pro"/>
                <a:sym typeface="Source Code Pro"/>
              </a:rPr>
              <a:t> </a:t>
            </a:r>
            <a:r>
              <a:rPr lang="en" sz="1200">
                <a:solidFill>
                  <a:srgbClr val="000000"/>
                </a:solidFill>
                <a:latin typeface="Source Code Pro"/>
                <a:ea typeface="Source Code Pro"/>
                <a:cs typeface="Source Code Pro"/>
                <a:sym typeface="Source Code Pro"/>
              </a:rPr>
              <a:t>b </a:t>
            </a:r>
            <a:r>
              <a:rPr lang="en" sz="1200">
                <a:solidFill>
                  <a:srgbClr val="999999"/>
                </a:solidFill>
                <a:latin typeface="Source Code Pro"/>
                <a:ea typeface="Source Code Pro"/>
                <a:cs typeface="Source Code Pro"/>
                <a:sym typeface="Source Code Pro"/>
              </a:rPr>
              <a:t># false</a:t>
            </a:r>
          </a:p>
          <a:p>
            <a:pPr indent="0" lvl="0" marL="1828800" rtl="0">
              <a:spcBef>
                <a:spcPts val="0"/>
              </a:spcBef>
              <a:spcAft>
                <a:spcPts val="0"/>
              </a:spcAft>
              <a:buNone/>
            </a:pPr>
            <a:r>
              <a:rPr lang="en" sz="1200">
                <a:solidFill>
                  <a:srgbClr val="000000"/>
                </a:solidFill>
                <a:latin typeface="Source Code Pro"/>
                <a:ea typeface="Source Code Pro"/>
                <a:cs typeface="Source Code Pro"/>
                <a:sym typeface="Source Code Pro"/>
              </a:rPr>
              <a:t>b = 1				c ==</a:t>
            </a:r>
            <a:r>
              <a:rPr b="1" lang="en" sz="1200">
                <a:solidFill>
                  <a:srgbClr val="000000"/>
                </a:solidFill>
                <a:latin typeface="Source Code Pro"/>
                <a:ea typeface="Source Code Pro"/>
                <a:cs typeface="Source Code Pro"/>
                <a:sym typeface="Source Code Pro"/>
              </a:rPr>
              <a:t> </a:t>
            </a:r>
            <a:r>
              <a:rPr lang="en" sz="1200">
                <a:solidFill>
                  <a:srgbClr val="000000"/>
                </a:solidFill>
                <a:latin typeface="Source Code Pro"/>
                <a:ea typeface="Source Code Pro"/>
                <a:cs typeface="Source Code Pro"/>
                <a:sym typeface="Source Code Pro"/>
              </a:rPr>
              <a:t>b </a:t>
            </a:r>
            <a:r>
              <a:rPr lang="en" sz="1200">
                <a:solidFill>
                  <a:srgbClr val="999999"/>
                </a:solidFill>
                <a:latin typeface="Source Code Pro"/>
                <a:ea typeface="Source Code Pro"/>
                <a:cs typeface="Source Code Pro"/>
                <a:sym typeface="Source Code Pro"/>
              </a:rPr>
              <a:t># true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