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PT Sans Narrow"/>
      <p:regular r:id="rId29"/>
      <p:bold r:id="rId30"/>
    </p:embeddedFont>
    <p:embeddedFont>
      <p:font typeface="Source Code Pro"/>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TSansNarrow-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ourceCodePro-regular.fntdata"/><Relationship Id="rId30" Type="http://schemas.openxmlformats.org/officeDocument/2006/relationships/font" Target="fonts/PTSansNarrow-bold.fntdata"/><Relationship Id="rId11" Type="http://schemas.openxmlformats.org/officeDocument/2006/relationships/slide" Target="slides/slide7.xml"/><Relationship Id="rId33" Type="http://schemas.openxmlformats.org/officeDocument/2006/relationships/font" Target="fonts/OpenSans-regular.fntdata"/><Relationship Id="rId10" Type="http://schemas.openxmlformats.org/officeDocument/2006/relationships/slide" Target="slides/slide6.xml"/><Relationship Id="rId32" Type="http://schemas.openxmlformats.org/officeDocument/2006/relationships/font" Target="fonts/SourceCodePro-bold.fntdata"/><Relationship Id="rId13" Type="http://schemas.openxmlformats.org/officeDocument/2006/relationships/slide" Target="slides/slide9.xml"/><Relationship Id="rId35" Type="http://schemas.openxmlformats.org/officeDocument/2006/relationships/font" Target="fonts/OpenSans-italic.fntdata"/><Relationship Id="rId12" Type="http://schemas.openxmlformats.org/officeDocument/2006/relationships/slide" Target="slides/slide8.xml"/><Relationship Id="rId34" Type="http://schemas.openxmlformats.org/officeDocument/2006/relationships/font" Target="fonts/OpenSans-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OpenSans-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n" sz="1100"/>
              <a:t>Allows for multiple different actions on an event--not limited to one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that like avoiding inline css, we should maintain separation of functions and also keep JavaScript separate from the HTML file.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rgbClr val="000000"/>
              </a:buClr>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0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0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w3schools.com/js/js_debugging.asp" TargetMode="External"/><Relationship Id="rId4" Type="http://schemas.openxmlformats.org/officeDocument/2006/relationships/hyperlink" Target="http://blog.teamtreehouse.com/mastering-developer-tools-console" TargetMode="External"/><Relationship Id="rId5" Type="http://schemas.openxmlformats.org/officeDocument/2006/relationships/hyperlink" Target="http://idratherbewriting.com/events-and-listeners-javascript/" TargetMode="External"/><Relationship Id="rId6" Type="http://schemas.openxmlformats.org/officeDocument/2006/relationships/hyperlink" Target="https://www.w3schools.com/js/js_htmldom_eventlistener.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tIns="91425">
            <a:noAutofit/>
          </a:bodyPr>
          <a:lstStyle/>
          <a:p>
            <a:pPr lvl="0">
              <a:spcBef>
                <a:spcPts val="0"/>
              </a:spcBef>
              <a:buNone/>
            </a:pPr>
            <a:r>
              <a:rPr lang="en"/>
              <a:t>JavaScript</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rtl="0">
              <a:spcBef>
                <a:spcPts val="0"/>
              </a:spcBef>
              <a:buNone/>
            </a:pPr>
            <a:r>
              <a:rPr lang="en"/>
              <a:t>Interacting with HTML</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t/>
            </a:r>
            <a:endParaRPr/>
          </a:p>
        </p:txBody>
      </p:sp>
      <p:sp>
        <p:nvSpPr>
          <p:cNvPr id="122" name="Shape 122"/>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spcAft>
                <a:spcPts val="0"/>
              </a:spcAft>
              <a:buNone/>
            </a:pPr>
            <a:r>
              <a:t/>
            </a:r>
            <a:endParaRPr b="1"/>
          </a:p>
          <a:p>
            <a:pPr lvl="0">
              <a:spcBef>
                <a:spcPts val="0"/>
              </a:spcBef>
              <a:spcAft>
                <a:spcPts val="0"/>
              </a:spcAft>
              <a:buNone/>
            </a:pPr>
            <a:r>
              <a:t/>
            </a:r>
            <a:endParaRPr b="1"/>
          </a:p>
          <a:p>
            <a:pPr lvl="0" rtl="0">
              <a:spcBef>
                <a:spcPts val="0"/>
              </a:spcBef>
              <a:spcAft>
                <a:spcPts val="0"/>
              </a:spcAft>
              <a:buNone/>
            </a:pPr>
            <a:r>
              <a:rPr b="1" lang="en"/>
              <a:t>Question:</a:t>
            </a:r>
            <a:r>
              <a:rPr lang="en"/>
              <a:t> Now we know how to use Javascript to manipulate the webpage, but how do we get JavaScript to dynamically respond to user interactions?</a:t>
            </a:r>
          </a:p>
          <a:p>
            <a:pPr lvl="0">
              <a:spcBef>
                <a:spcPts val="0"/>
              </a:spcBef>
              <a:spcAft>
                <a:spcPts val="0"/>
              </a:spcAft>
              <a:buNone/>
            </a:pPr>
            <a:r>
              <a:t/>
            </a:r>
            <a:endParaRPr/>
          </a:p>
          <a:p>
            <a:pPr lvl="0">
              <a:spcBef>
                <a:spcPts val="0"/>
              </a:spcBef>
              <a:spcAft>
                <a:spcPts val="0"/>
              </a:spcAft>
              <a:buNone/>
            </a:pPr>
            <a:r>
              <a:rPr b="1" lang="en"/>
              <a:t>Answer:</a:t>
            </a:r>
            <a:r>
              <a:rPr lang="en"/>
              <a:t> Events and event listeners!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idx="1" type="body"/>
          </p:nvPr>
        </p:nvSpPr>
        <p:spPr>
          <a:xfrm>
            <a:off x="311700" y="1266175"/>
            <a:ext cx="2021400" cy="3302700"/>
          </a:xfrm>
          <a:prstGeom prst="rect">
            <a:avLst/>
          </a:prstGeom>
          <a:noFill/>
          <a:ln cap="flat" cmpd="sng" w="9525">
            <a:solidFill>
              <a:srgbClr val="E06666">
                <a:alpha val="0"/>
              </a:srgbClr>
            </a:solidFill>
            <a:prstDash val="solid"/>
            <a:round/>
            <a:headEnd len="med" w="med" type="none"/>
            <a:tailEnd len="med" w="med" type="none"/>
          </a:ln>
        </p:spPr>
        <p:txBody>
          <a:bodyPr anchorCtr="0" anchor="t" bIns="91425" lIns="91425" rIns="91425" tIns="91425">
            <a:noAutofit/>
          </a:bodyPr>
          <a:lstStyle/>
          <a:p>
            <a:pPr lvl="0" rtl="0">
              <a:spcBef>
                <a:spcPts val="0"/>
              </a:spcBef>
              <a:spcAft>
                <a:spcPts val="0"/>
              </a:spcAft>
              <a:buClr>
                <a:srgbClr val="000000"/>
              </a:buClr>
              <a:buSzPct val="78571"/>
              <a:buFont typeface="Arial"/>
              <a:buNone/>
            </a:pPr>
            <a:r>
              <a:rPr lang="en"/>
              <a:t>Events can be:</a:t>
            </a:r>
          </a:p>
          <a:p>
            <a:pPr indent="-342900" lvl="0" marL="457200" rtl="0">
              <a:spcBef>
                <a:spcPts val="0"/>
              </a:spcBef>
              <a:spcAft>
                <a:spcPts val="0"/>
              </a:spcAft>
              <a:buSzPct val="128571"/>
              <a:buFont typeface="Consolas"/>
            </a:pPr>
            <a:r>
              <a:rPr lang="en">
                <a:latin typeface="Consolas"/>
                <a:ea typeface="Consolas"/>
                <a:cs typeface="Consolas"/>
                <a:sym typeface="Consolas"/>
              </a:rPr>
              <a:t>click</a:t>
            </a:r>
          </a:p>
          <a:p>
            <a:pPr indent="-342900" lvl="0" marL="457200" rtl="0">
              <a:spcBef>
                <a:spcPts val="0"/>
              </a:spcBef>
              <a:spcAft>
                <a:spcPts val="0"/>
              </a:spcAft>
              <a:buSzPct val="128571"/>
              <a:buFont typeface="Consolas"/>
            </a:pPr>
            <a:r>
              <a:rPr lang="en">
                <a:latin typeface="Consolas"/>
                <a:ea typeface="Consolas"/>
                <a:cs typeface="Consolas"/>
                <a:sym typeface="Consolas"/>
              </a:rPr>
              <a:t>mouseover</a:t>
            </a:r>
          </a:p>
          <a:p>
            <a:pPr indent="-342900" lvl="0" marL="457200" rtl="0">
              <a:spcBef>
                <a:spcPts val="0"/>
              </a:spcBef>
              <a:spcAft>
                <a:spcPts val="0"/>
              </a:spcAft>
              <a:buSzPct val="128571"/>
              <a:buFont typeface="Consolas"/>
            </a:pPr>
            <a:r>
              <a:rPr lang="en">
                <a:latin typeface="Consolas"/>
                <a:ea typeface="Consolas"/>
                <a:cs typeface="Consolas"/>
                <a:sym typeface="Consolas"/>
              </a:rPr>
              <a:t>keydown</a:t>
            </a:r>
          </a:p>
          <a:p>
            <a:pPr lvl="0" rtl="0">
              <a:spcBef>
                <a:spcPts val="0"/>
              </a:spcBef>
              <a:spcAft>
                <a:spcPts val="0"/>
              </a:spcAft>
              <a:buNone/>
            </a:pPr>
            <a:r>
              <a:t/>
            </a:r>
            <a:endParaRPr/>
          </a:p>
          <a:p>
            <a:pPr lvl="0" rtl="0">
              <a:spcBef>
                <a:spcPts val="0"/>
              </a:spcBef>
              <a:spcAft>
                <a:spcPts val="0"/>
              </a:spcAft>
              <a:buNone/>
            </a:pPr>
            <a:r>
              <a:rPr lang="en"/>
              <a:t>...and more!</a:t>
            </a:r>
          </a:p>
        </p:txBody>
      </p:sp>
      <p:sp>
        <p:nvSpPr>
          <p:cNvPr id="128" name="Shape 128"/>
          <p:cNvSpPr/>
          <p:nvPr/>
        </p:nvSpPr>
        <p:spPr>
          <a:xfrm>
            <a:off x="266700" y="1266175"/>
            <a:ext cx="1792800" cy="3210600"/>
          </a:xfrm>
          <a:prstGeom prst="rect">
            <a:avLst/>
          </a:prstGeom>
          <a:noFill/>
          <a:ln cap="flat" cmpd="sng" w="9525">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9" name="Shape 129"/>
          <p:cNvSpPr txBox="1"/>
          <p:nvPr>
            <p:ph type="title"/>
          </p:nvPr>
        </p:nvSpPr>
        <p:spPr>
          <a:xfrm>
            <a:off x="311700" y="445025"/>
            <a:ext cx="8520600" cy="707400"/>
          </a:xfrm>
          <a:prstGeom prst="rect">
            <a:avLst/>
          </a:prstGeom>
          <a:noFill/>
          <a:ln>
            <a:noFill/>
          </a:ln>
        </p:spPr>
        <p:txBody>
          <a:bodyPr anchorCtr="0" anchor="t" bIns="91425" lIns="91425" rIns="91425" tIns="91425">
            <a:noAutofit/>
          </a:bodyPr>
          <a:lstStyle/>
          <a:p>
            <a:pPr lvl="0" rtl="0">
              <a:spcBef>
                <a:spcPts val="0"/>
              </a:spcBef>
              <a:buClr>
                <a:srgbClr val="000000"/>
              </a:buClr>
              <a:buSzPct val="26190"/>
              <a:buFont typeface="Arial"/>
              <a:buNone/>
            </a:pPr>
            <a:r>
              <a:rPr lang="en"/>
              <a:t>Events</a:t>
            </a:r>
          </a:p>
        </p:txBody>
      </p:sp>
      <p:sp>
        <p:nvSpPr>
          <p:cNvPr id="130" name="Shape 130"/>
          <p:cNvSpPr txBox="1"/>
          <p:nvPr>
            <p:ph idx="1" type="body"/>
          </p:nvPr>
        </p:nvSpPr>
        <p:spPr>
          <a:xfrm>
            <a:off x="2333100" y="1266175"/>
            <a:ext cx="6442200" cy="3302700"/>
          </a:xfrm>
          <a:prstGeom prst="rect">
            <a:avLst/>
          </a:prstGeom>
          <a:noFill/>
          <a:ln>
            <a:noFill/>
          </a:ln>
        </p:spPr>
        <p:txBody>
          <a:bodyPr anchorCtr="0" anchor="t" bIns="91425" lIns="91425" rIns="91425" tIns="91425">
            <a:noAutofit/>
          </a:bodyPr>
          <a:lstStyle/>
          <a:p>
            <a:pPr lvl="0" rtl="0">
              <a:lnSpc>
                <a:spcPct val="100000"/>
              </a:lnSpc>
              <a:spcBef>
                <a:spcPts val="0"/>
              </a:spcBef>
              <a:spcAft>
                <a:spcPts val="0"/>
              </a:spcAft>
              <a:buNone/>
            </a:pPr>
            <a:r>
              <a:rPr lang="en"/>
              <a:t>How to assign events to DOM Elements?</a:t>
            </a:r>
          </a:p>
          <a:p>
            <a:pPr lvl="0" rtl="0">
              <a:lnSpc>
                <a:spcPct val="100000"/>
              </a:lnSpc>
              <a:spcBef>
                <a:spcPts val="1600"/>
              </a:spcBef>
              <a:spcAft>
                <a:spcPts val="0"/>
              </a:spcAft>
              <a:buClr>
                <a:schemeClr val="dk2"/>
              </a:buClr>
              <a:buSzPct val="25000"/>
              <a:buFont typeface="Source Code Pro"/>
              <a:buNone/>
            </a:pPr>
            <a:r>
              <a:rPr lang="en">
                <a:latin typeface="Source Code Pro"/>
                <a:ea typeface="Source Code Pro"/>
                <a:cs typeface="Source Code Pro"/>
                <a:sym typeface="Source Code Pro"/>
              </a:rPr>
              <a:t>	</a:t>
            </a:r>
            <a:r>
              <a:rPr lang="en" sz="1200">
                <a:solidFill>
                  <a:srgbClr val="0000CD"/>
                </a:solidFill>
                <a:latin typeface="Source Code Pro"/>
                <a:ea typeface="Source Code Pro"/>
                <a:cs typeface="Source Code Pro"/>
                <a:sym typeface="Source Code Pro"/>
              </a:rPr>
              <a:t>&lt;</a:t>
            </a:r>
            <a:r>
              <a:rPr lang="en" sz="1200">
                <a:solidFill>
                  <a:srgbClr val="A52A2A"/>
                </a:solidFill>
                <a:latin typeface="Source Code Pro"/>
                <a:ea typeface="Source Code Pro"/>
                <a:cs typeface="Source Code Pro"/>
                <a:sym typeface="Source Code Pro"/>
              </a:rPr>
              <a:t>script</a:t>
            </a:r>
            <a:r>
              <a:rPr lang="en" sz="1200">
                <a:solidFill>
                  <a:srgbClr val="0000CD"/>
                </a:solidFill>
                <a:latin typeface="Source Code Pro"/>
                <a:ea typeface="Source Code Pro"/>
                <a:cs typeface="Source Code Pro"/>
                <a:sym typeface="Source Code Pro"/>
              </a:rPr>
              <a:t>&gt;</a:t>
            </a:r>
          </a:p>
          <a:p>
            <a:pPr indent="457200" lvl="0" rtl="0">
              <a:lnSpc>
                <a:spcPct val="100000"/>
              </a:lnSpc>
              <a:spcBef>
                <a:spcPts val="0"/>
              </a:spcBef>
              <a:spcAft>
                <a:spcPts val="0"/>
              </a:spcAft>
              <a:buClr>
                <a:schemeClr val="dk2"/>
              </a:buClr>
              <a:buSzPct val="25000"/>
              <a:buFont typeface="Source Code Pro"/>
              <a:buNone/>
            </a:pPr>
            <a:r>
              <a:rPr lang="en" sz="1200">
                <a:solidFill>
                  <a:srgbClr val="000000"/>
                </a:solidFill>
                <a:latin typeface="Source Code Pro"/>
                <a:ea typeface="Source Code Pro"/>
                <a:cs typeface="Source Code Pro"/>
                <a:sym typeface="Source Code Pro"/>
              </a:rPr>
              <a:t>  document.getElementById(</a:t>
            </a:r>
            <a:r>
              <a:rPr lang="en" sz="1200">
                <a:solidFill>
                  <a:srgbClr val="A52A2A"/>
                </a:solidFill>
                <a:latin typeface="Source Code Pro"/>
                <a:ea typeface="Source Code Pro"/>
                <a:cs typeface="Source Code Pro"/>
                <a:sym typeface="Source Code Pro"/>
              </a:rPr>
              <a:t>"my-btn"</a:t>
            </a:r>
            <a:r>
              <a:rPr lang="en" sz="1200">
                <a:solidFill>
                  <a:srgbClr val="000000"/>
                </a:solidFill>
                <a:latin typeface="Source Code Pro"/>
                <a:ea typeface="Source Code Pro"/>
                <a:cs typeface="Source Code Pro"/>
                <a:sym typeface="Source Code Pro"/>
              </a:rPr>
              <a:t>).onclick = displayDate;</a:t>
            </a:r>
          </a:p>
          <a:p>
            <a:pPr indent="457200" lvl="0" rtl="0">
              <a:lnSpc>
                <a:spcPct val="100000"/>
              </a:lnSpc>
              <a:spcBef>
                <a:spcPts val="0"/>
              </a:spcBef>
              <a:spcAft>
                <a:spcPts val="0"/>
              </a:spcAft>
              <a:buClr>
                <a:schemeClr val="dk2"/>
              </a:buClr>
              <a:buSzPct val="25000"/>
              <a:buFont typeface="Source Code Pro"/>
              <a:buNone/>
            </a:pPr>
            <a:r>
              <a:t/>
            </a:r>
            <a:endParaRPr sz="1200">
              <a:solidFill>
                <a:srgbClr val="000000"/>
              </a:solidFill>
              <a:latin typeface="Source Code Pro"/>
              <a:ea typeface="Source Code Pro"/>
              <a:cs typeface="Source Code Pro"/>
              <a:sym typeface="Source Code Pro"/>
            </a:endParaRPr>
          </a:p>
          <a:p>
            <a:pPr indent="457200" lvl="0" rtl="0">
              <a:lnSpc>
                <a:spcPct val="100000"/>
              </a:lnSpc>
              <a:spcBef>
                <a:spcPts val="0"/>
              </a:spcBef>
              <a:spcAft>
                <a:spcPts val="0"/>
              </a:spcAft>
              <a:buClr>
                <a:schemeClr val="dk2"/>
              </a:buClr>
              <a:buSzPct val="25000"/>
              <a:buFont typeface="Source Code Pro"/>
              <a:buNone/>
            </a:pPr>
            <a:r>
              <a:rPr lang="en" sz="1200">
                <a:solidFill>
                  <a:srgbClr val="000000"/>
                </a:solidFill>
                <a:latin typeface="Source Code Pro"/>
                <a:ea typeface="Source Code Pro"/>
                <a:cs typeface="Source Code Pro"/>
                <a:sym typeface="Source Code Pro"/>
              </a:rPr>
              <a:t>  function displayDate() {</a:t>
            </a:r>
          </a:p>
          <a:p>
            <a:pPr indent="0" lvl="0" marL="0" rtl="0">
              <a:lnSpc>
                <a:spcPct val="100000"/>
              </a:lnSpc>
              <a:spcBef>
                <a:spcPts val="0"/>
              </a:spcBef>
              <a:spcAft>
                <a:spcPts val="0"/>
              </a:spcAft>
              <a:buNone/>
            </a:pPr>
            <a:r>
              <a:rPr lang="en" sz="1200">
                <a:solidFill>
                  <a:srgbClr val="000000"/>
                </a:solidFill>
                <a:latin typeface="Source Code Pro"/>
                <a:ea typeface="Source Code Pro"/>
                <a:cs typeface="Source Code Pro"/>
                <a:sym typeface="Source Code Pro"/>
              </a:rPr>
              <a:t>         ...</a:t>
            </a:r>
          </a:p>
          <a:p>
            <a:pPr indent="0" lvl="0" marL="0" rtl="0">
              <a:lnSpc>
                <a:spcPct val="100000"/>
              </a:lnSpc>
              <a:spcBef>
                <a:spcPts val="0"/>
              </a:spcBef>
              <a:spcAft>
                <a:spcPts val="0"/>
              </a:spcAft>
              <a:buClr>
                <a:schemeClr val="dk2"/>
              </a:buClr>
              <a:buSzPct val="25000"/>
              <a:buFont typeface="Source Code Pro"/>
              <a:buNone/>
            </a:pPr>
            <a:r>
              <a:rPr lang="en" sz="1200">
                <a:solidFill>
                  <a:srgbClr val="000000"/>
                </a:solidFill>
                <a:latin typeface="Source Code Pro"/>
                <a:ea typeface="Source Code Pro"/>
                <a:cs typeface="Source Code Pro"/>
                <a:sym typeface="Source Code Pro"/>
              </a:rPr>
              <a:t>       }</a:t>
            </a:r>
          </a:p>
          <a:p>
            <a:pPr indent="457200" lvl="0" rtl="0">
              <a:lnSpc>
                <a:spcPct val="100000"/>
              </a:lnSpc>
              <a:spcBef>
                <a:spcPts val="0"/>
              </a:spcBef>
              <a:spcAft>
                <a:spcPts val="0"/>
              </a:spcAft>
              <a:buClr>
                <a:schemeClr val="dk2"/>
              </a:buClr>
              <a:buSzPct val="25000"/>
              <a:buFont typeface="Source Code Pro"/>
              <a:buNone/>
            </a:pPr>
            <a:r>
              <a:rPr lang="en" sz="1200">
                <a:solidFill>
                  <a:srgbClr val="0000CD"/>
                </a:solidFill>
                <a:latin typeface="Source Code Pro"/>
                <a:ea typeface="Source Code Pro"/>
                <a:cs typeface="Source Code Pro"/>
                <a:sym typeface="Source Code Pro"/>
              </a:rPr>
              <a:t>&lt;</a:t>
            </a:r>
            <a:r>
              <a:rPr lang="en" sz="1200">
                <a:solidFill>
                  <a:srgbClr val="A52A2A"/>
                </a:solidFill>
                <a:latin typeface="Source Code Pro"/>
                <a:ea typeface="Source Code Pro"/>
                <a:cs typeface="Source Code Pro"/>
                <a:sym typeface="Source Code Pro"/>
              </a:rPr>
              <a:t>/script</a:t>
            </a:r>
            <a:r>
              <a:rPr lang="en" sz="1200">
                <a:solidFill>
                  <a:srgbClr val="0000CD"/>
                </a:solidFill>
                <a:latin typeface="Source Code Pro"/>
                <a:ea typeface="Source Code Pro"/>
                <a:cs typeface="Source Code Pro"/>
                <a:sym typeface="Source Code Pro"/>
              </a:rPr>
              <a:t>&gt;</a:t>
            </a:r>
          </a:p>
          <a:p>
            <a:pPr lvl="0" marR="0" rtl="0" algn="l">
              <a:lnSpc>
                <a:spcPct val="115000"/>
              </a:lnSpc>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707400"/>
          </a:xfrm>
          <a:prstGeom prst="rect">
            <a:avLst/>
          </a:prstGeom>
          <a:noFill/>
          <a:ln>
            <a:noFill/>
          </a:ln>
        </p:spPr>
        <p:txBody>
          <a:bodyPr anchorCtr="0" anchor="t" bIns="91425" lIns="91425" rIns="91425" tIns="91425">
            <a:noAutofit/>
          </a:bodyPr>
          <a:lstStyle/>
          <a:p>
            <a:pPr lvl="0" rtl="0">
              <a:spcBef>
                <a:spcPts val="0"/>
              </a:spcBef>
              <a:buClr>
                <a:srgbClr val="000000"/>
              </a:buClr>
              <a:buSzPct val="26190"/>
              <a:buFont typeface="Arial"/>
              <a:buNone/>
            </a:pPr>
            <a:r>
              <a:rPr lang="en"/>
              <a:t>Event listeners</a:t>
            </a:r>
          </a:p>
        </p:txBody>
      </p:sp>
      <p:sp>
        <p:nvSpPr>
          <p:cNvPr id="136" name="Shape 136"/>
          <p:cNvSpPr txBox="1"/>
          <p:nvPr>
            <p:ph idx="1" type="body"/>
          </p:nvPr>
        </p:nvSpPr>
        <p:spPr>
          <a:xfrm>
            <a:off x="311700" y="1266325"/>
            <a:ext cx="8520600" cy="33027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None/>
            </a:pPr>
            <a:r>
              <a:rPr lang="en"/>
              <a:t>A</a:t>
            </a:r>
            <a:r>
              <a:rPr b="0" i="0" lang="en" u="none" cap="none" strike="noStrike">
                <a:solidFill>
                  <a:schemeClr val="dk2"/>
                </a:solidFill>
              </a:rPr>
              <a:t>ttaches an event handler to an element without overwriting existing event handlers.</a:t>
            </a:r>
          </a:p>
          <a:p>
            <a:pPr indent="0" lvl="0" marL="0" marR="0" rtl="0" algn="l">
              <a:lnSpc>
                <a:spcPct val="115000"/>
              </a:lnSpc>
              <a:spcBef>
                <a:spcPts val="1600"/>
              </a:spcBef>
              <a:spcAft>
                <a:spcPts val="0"/>
              </a:spcAft>
              <a:buNone/>
            </a:pPr>
            <a:r>
              <a:rPr b="0" i="0" lang="en" u="none" cap="none" strike="noStrike">
                <a:solidFill>
                  <a:schemeClr val="dk2"/>
                </a:solidFill>
              </a:rPr>
              <a:t>You can </a:t>
            </a:r>
            <a:r>
              <a:rPr lang="en"/>
              <a:t>attach</a:t>
            </a:r>
            <a:r>
              <a:rPr b="0" i="0" lang="en" u="none" cap="none" strike="noStrike">
                <a:solidFill>
                  <a:schemeClr val="dk2"/>
                </a:solidFill>
              </a:rPr>
              <a:t> many event handlers to one element.</a:t>
            </a:r>
          </a:p>
          <a:p>
            <a:pPr indent="0" lvl="0" marL="0" marR="0" rtl="0" algn="l">
              <a:lnSpc>
                <a:spcPct val="115000"/>
              </a:lnSpc>
              <a:spcBef>
                <a:spcPts val="1600"/>
              </a:spcBef>
              <a:spcAft>
                <a:spcPts val="0"/>
              </a:spcAft>
              <a:buNone/>
            </a:pPr>
            <a:r>
              <a:rPr b="0" i="0" lang="en" u="none" cap="none" strike="noStrike">
                <a:solidFill>
                  <a:schemeClr val="dk2"/>
                </a:solidFill>
              </a:rPr>
              <a:t>You can </a:t>
            </a:r>
            <a:r>
              <a:rPr lang="en"/>
              <a:t>attach</a:t>
            </a:r>
            <a:r>
              <a:rPr b="0" i="0" lang="en" u="none" cap="none" strike="noStrike">
                <a:solidFill>
                  <a:schemeClr val="dk2"/>
                </a:solidFill>
              </a:rPr>
              <a:t> many event handlers of the same type to one element, i.e. two "click" events.</a:t>
            </a:r>
          </a:p>
          <a:p>
            <a:pPr lvl="0" rtl="0">
              <a:spcBef>
                <a:spcPts val="1600"/>
              </a:spcBef>
              <a:spcAft>
                <a:spcPts val="0"/>
              </a:spcAft>
              <a:buNone/>
            </a:pPr>
            <a:r>
              <a:rPr lang="en"/>
              <a:t>You can remove a specific event handler using </a:t>
            </a:r>
            <a:r>
              <a:rPr lang="en">
                <a:solidFill>
                  <a:srgbClr val="000000"/>
                </a:solidFill>
                <a:latin typeface="Source Code Pro"/>
                <a:ea typeface="Source Code Pro"/>
                <a:cs typeface="Source Code Pro"/>
                <a:sym typeface="Source Code Pro"/>
              </a:rPr>
              <a:t>removeEventListener</a:t>
            </a:r>
            <a:r>
              <a:rPr lang="en"/>
              <a:t>.</a:t>
            </a:r>
          </a:p>
          <a:p>
            <a:pPr indent="0" lvl="0" marL="0" marR="0" rtl="0" algn="ctr">
              <a:lnSpc>
                <a:spcPct val="115000"/>
              </a:lnSpc>
              <a:spcBef>
                <a:spcPts val="1600"/>
              </a:spcBef>
              <a:spcAft>
                <a:spcPts val="0"/>
              </a:spcAft>
              <a:buNone/>
            </a:pPr>
            <a:r>
              <a:rPr b="1" lang="en"/>
              <a:t>Why is this a better way?</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Event listeners – basics</a:t>
            </a:r>
          </a:p>
        </p:txBody>
      </p:sp>
      <p:sp>
        <p:nvSpPr>
          <p:cNvPr id="142" name="Shape 142"/>
          <p:cNvSpPr txBox="1"/>
          <p:nvPr>
            <p:ph idx="1" type="body"/>
          </p:nvPr>
        </p:nvSpPr>
        <p:spPr>
          <a:xfrm>
            <a:off x="311700" y="1266175"/>
            <a:ext cx="3999900" cy="3302700"/>
          </a:xfrm>
          <a:prstGeom prst="rect">
            <a:avLst/>
          </a:prstGeom>
        </p:spPr>
        <p:txBody>
          <a:bodyPr anchorCtr="0" anchor="t" bIns="91425" lIns="91425" rIns="91425" tIns="91425">
            <a:noAutofit/>
          </a:bodyPr>
          <a:lstStyle/>
          <a:p>
            <a:pPr lvl="0" rtl="0">
              <a:spcBef>
                <a:spcPts val="0"/>
              </a:spcBef>
              <a:spcAft>
                <a:spcPts val="0"/>
              </a:spcAft>
              <a:buNone/>
            </a:pPr>
            <a:r>
              <a:t/>
            </a:r>
            <a:endParaRPr sz="1800"/>
          </a:p>
          <a:p>
            <a:pPr lvl="0" rtl="0">
              <a:spcBef>
                <a:spcPts val="0"/>
              </a:spcBef>
              <a:spcAft>
                <a:spcPts val="0"/>
              </a:spcAft>
              <a:buNone/>
            </a:pPr>
            <a:r>
              <a:t/>
            </a:r>
            <a:endParaRPr sz="1800"/>
          </a:p>
          <a:p>
            <a:pPr lvl="0" rtl="0">
              <a:spcBef>
                <a:spcPts val="0"/>
              </a:spcBef>
              <a:spcAft>
                <a:spcPts val="0"/>
              </a:spcAft>
              <a:buNone/>
            </a:pPr>
            <a:r>
              <a:t/>
            </a:r>
            <a:endParaRPr sz="1800"/>
          </a:p>
          <a:p>
            <a:pPr lvl="0">
              <a:spcBef>
                <a:spcPts val="0"/>
              </a:spcBef>
              <a:spcAft>
                <a:spcPts val="0"/>
              </a:spcAft>
              <a:buNone/>
            </a:pPr>
            <a:r>
              <a:rPr lang="en" sz="1800"/>
              <a:t>We can use JavaScript to change the webpage when the user does something.</a:t>
            </a:r>
          </a:p>
        </p:txBody>
      </p:sp>
      <p:sp>
        <p:nvSpPr>
          <p:cNvPr id="143" name="Shape 143"/>
          <p:cNvSpPr txBox="1"/>
          <p:nvPr>
            <p:ph idx="2" type="body"/>
          </p:nvPr>
        </p:nvSpPr>
        <p:spPr>
          <a:xfrm>
            <a:off x="4832400" y="1266175"/>
            <a:ext cx="3999900" cy="3302700"/>
          </a:xfrm>
          <a:prstGeom prst="rect">
            <a:avLst/>
          </a:prstGeom>
        </p:spPr>
        <p:txBody>
          <a:bodyPr anchorCtr="0" anchor="t" bIns="91425" lIns="91425" rIns="91425" tIns="91425">
            <a:noAutofit/>
          </a:bodyPr>
          <a:lstStyle/>
          <a:p>
            <a:pPr lvl="0">
              <a:lnSpc>
                <a:spcPct val="115000"/>
              </a:lnSpc>
              <a:spcBef>
                <a:spcPts val="0"/>
              </a:spcBef>
              <a:spcAft>
                <a:spcPts val="0"/>
              </a:spcAft>
              <a:buNone/>
            </a:pPr>
            <a:r>
              <a:rPr lang="en" sz="1300">
                <a:solidFill>
                  <a:srgbClr val="999999"/>
                </a:solidFill>
                <a:latin typeface="Source Code Pro"/>
                <a:ea typeface="Source Code Pro"/>
                <a:cs typeface="Source Code Pro"/>
                <a:sym typeface="Source Code Pro"/>
              </a:rPr>
              <a:t>// Gets the element with id “myElmt”</a:t>
            </a:r>
          </a:p>
          <a:p>
            <a:pPr lvl="0" rtl="0">
              <a:lnSpc>
                <a:spcPct val="115000"/>
              </a:lnSpc>
              <a:spcBef>
                <a:spcPts val="0"/>
              </a:spcBef>
              <a:spcAft>
                <a:spcPts val="0"/>
              </a:spcAft>
              <a:buNone/>
            </a:pPr>
            <a:r>
              <a:rPr lang="en" sz="1300">
                <a:solidFill>
                  <a:srgbClr val="000000"/>
                </a:solidFill>
                <a:latin typeface="Source Code Pro"/>
                <a:ea typeface="Source Code Pro"/>
                <a:cs typeface="Source Code Pro"/>
                <a:sym typeface="Source Code Pro"/>
              </a:rPr>
              <a:t>document.getElementById(“my-elmt”);</a:t>
            </a:r>
          </a:p>
          <a:p>
            <a:pPr lvl="0" rtl="0">
              <a:lnSpc>
                <a:spcPct val="115000"/>
              </a:lnSpc>
              <a:spcBef>
                <a:spcPts val="0"/>
              </a:spcBef>
              <a:spcAft>
                <a:spcPts val="0"/>
              </a:spcAft>
              <a:buNone/>
            </a:pPr>
            <a:r>
              <a:t/>
            </a:r>
            <a:endParaRPr sz="1300">
              <a:latin typeface="Source Code Pro"/>
              <a:ea typeface="Source Code Pro"/>
              <a:cs typeface="Source Code Pro"/>
              <a:sym typeface="Source Code Pro"/>
            </a:endParaRPr>
          </a:p>
          <a:p>
            <a:pPr lvl="0" rtl="0">
              <a:lnSpc>
                <a:spcPct val="115000"/>
              </a:lnSpc>
              <a:spcBef>
                <a:spcPts val="0"/>
              </a:spcBef>
              <a:spcAft>
                <a:spcPts val="0"/>
              </a:spcAft>
              <a:buNone/>
            </a:pPr>
            <a:r>
              <a:rPr lang="en" sz="1300">
                <a:solidFill>
                  <a:srgbClr val="999999"/>
                </a:solidFill>
                <a:latin typeface="Source Code Pro"/>
                <a:ea typeface="Source Code Pro"/>
                <a:cs typeface="Source Code Pro"/>
                <a:sym typeface="Source Code Pro"/>
              </a:rPr>
              <a:t>// Do something when myElmt is clicked</a:t>
            </a:r>
          </a:p>
          <a:p>
            <a:pPr lvl="0" rtl="0">
              <a:lnSpc>
                <a:spcPct val="115000"/>
              </a:lnSpc>
              <a:spcBef>
                <a:spcPts val="0"/>
              </a:spcBef>
              <a:spcAft>
                <a:spcPts val="0"/>
              </a:spcAft>
              <a:buNone/>
            </a:pPr>
            <a:r>
              <a:rPr lang="en" sz="1300">
                <a:solidFill>
                  <a:srgbClr val="000000"/>
                </a:solidFill>
                <a:latin typeface="Source Code Pro"/>
                <a:ea typeface="Source Code Pro"/>
                <a:cs typeface="Source Code Pro"/>
                <a:sym typeface="Source Code Pro"/>
              </a:rPr>
              <a:t>document.getElementById(“my-elmt”)</a:t>
            </a:r>
          </a:p>
          <a:p>
            <a:pPr lvl="0" rtl="0">
              <a:lnSpc>
                <a:spcPct val="115000"/>
              </a:lnSpc>
              <a:spcBef>
                <a:spcPts val="0"/>
              </a:spcBef>
              <a:spcAft>
                <a:spcPts val="0"/>
              </a:spcAft>
              <a:buNone/>
            </a:pPr>
            <a:r>
              <a:rPr lang="en" sz="1300">
                <a:solidFill>
                  <a:srgbClr val="000000"/>
                </a:solidFill>
                <a:latin typeface="Source Code Pro"/>
                <a:ea typeface="Source Code Pro"/>
                <a:cs typeface="Source Code Pro"/>
                <a:sym typeface="Source Code Pro"/>
              </a:rPr>
              <a:t>	.addEventListener(“click”,</a:t>
            </a:r>
          </a:p>
          <a:p>
            <a:pPr lvl="0" rtl="0">
              <a:lnSpc>
                <a:spcPct val="115000"/>
              </a:lnSpc>
              <a:spcBef>
                <a:spcPts val="0"/>
              </a:spcBef>
              <a:spcAft>
                <a:spcPts val="0"/>
              </a:spcAft>
              <a:buNone/>
            </a:pPr>
            <a:r>
              <a:rPr lang="en" sz="1300">
                <a:solidFill>
                  <a:srgbClr val="000000"/>
                </a:solidFill>
                <a:latin typeface="Source Code Pro"/>
                <a:ea typeface="Source Code Pro"/>
                <a:cs typeface="Source Code Pro"/>
                <a:sym typeface="Source Code Pro"/>
              </a:rPr>
              <a:t>	function() {</a:t>
            </a:r>
          </a:p>
          <a:p>
            <a:pPr lvl="0" rtl="0">
              <a:lnSpc>
                <a:spcPct val="115000"/>
              </a:lnSpc>
              <a:spcBef>
                <a:spcPts val="0"/>
              </a:spcBef>
              <a:spcAft>
                <a:spcPts val="0"/>
              </a:spcAft>
              <a:buNone/>
            </a:pPr>
            <a:r>
              <a:rPr lang="en" sz="1300">
                <a:solidFill>
                  <a:srgbClr val="000000"/>
                </a:solidFill>
                <a:latin typeface="Source Code Pro"/>
                <a:ea typeface="Source Code Pro"/>
                <a:cs typeface="Source Code Pro"/>
                <a:sym typeface="Source Code Pro"/>
              </a:rPr>
              <a:t>		... </a:t>
            </a:r>
          </a:p>
          <a:p>
            <a:pPr lvl="0" rtl="0">
              <a:lnSpc>
                <a:spcPct val="115000"/>
              </a:lnSpc>
              <a:spcBef>
                <a:spcPts val="0"/>
              </a:spcBef>
              <a:spcAft>
                <a:spcPts val="0"/>
              </a:spcAft>
              <a:buNone/>
            </a:pPr>
            <a:r>
              <a:rPr lang="en" sz="1300">
                <a:solidFill>
                  <a:srgbClr val="000000"/>
                </a:solidFill>
                <a:latin typeface="Source Code Pro"/>
                <a:ea typeface="Source Code Pro"/>
                <a:cs typeface="Source Code Pro"/>
                <a:sym typeface="Source Code Pro"/>
              </a:rPr>
              <a:t>	});</a:t>
            </a:r>
          </a:p>
          <a:p>
            <a:pPr lvl="0">
              <a:lnSpc>
                <a:spcPct val="115000"/>
              </a:lnSpc>
              <a:spcBef>
                <a:spcPts val="0"/>
              </a:spcBef>
              <a:spcAft>
                <a:spcPts val="0"/>
              </a:spcAft>
              <a:buNone/>
            </a:pPr>
            <a:r>
              <a:t/>
            </a:r>
            <a:endParaRPr>
              <a:solidFill>
                <a:srgbClr val="000000"/>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Event listeners – basic example</a:t>
            </a:r>
          </a:p>
        </p:txBody>
      </p:sp>
      <p:sp>
        <p:nvSpPr>
          <p:cNvPr id="149" name="Shape 149"/>
          <p:cNvSpPr txBox="1"/>
          <p:nvPr>
            <p:ph idx="1" type="body"/>
          </p:nvPr>
        </p:nvSpPr>
        <p:spPr>
          <a:xfrm>
            <a:off x="311700" y="2041200"/>
            <a:ext cx="3686100" cy="1061100"/>
          </a:xfrm>
          <a:prstGeom prst="rect">
            <a:avLst/>
          </a:prstGeom>
        </p:spPr>
        <p:txBody>
          <a:bodyPr anchorCtr="0" anchor="t" bIns="91425" lIns="91425" rIns="91425" tIns="91425">
            <a:noAutofit/>
          </a:bodyPr>
          <a:lstStyle/>
          <a:p>
            <a:pPr lvl="0">
              <a:spcBef>
                <a:spcPts val="0"/>
              </a:spcBef>
              <a:buNone/>
            </a:pPr>
            <a:r>
              <a:rPr lang="en" sz="1800"/>
              <a:t>We want a &lt;div&gt; that initially says “Unclicked” and changes to “Clicked!” when a user clicks on it.</a:t>
            </a:r>
          </a:p>
        </p:txBody>
      </p:sp>
      <p:sp>
        <p:nvSpPr>
          <p:cNvPr id="150" name="Shape 150"/>
          <p:cNvSpPr txBox="1"/>
          <p:nvPr>
            <p:ph idx="2" type="body"/>
          </p:nvPr>
        </p:nvSpPr>
        <p:spPr>
          <a:xfrm>
            <a:off x="4048500" y="1152475"/>
            <a:ext cx="4783800" cy="3416400"/>
          </a:xfrm>
          <a:prstGeom prst="rect">
            <a:avLst/>
          </a:prstGeom>
        </p:spPr>
        <p:txBody>
          <a:bodyPr anchorCtr="0" anchor="t" bIns="91425" lIns="91425" rIns="91425" tIns="91425">
            <a:noAutofit/>
          </a:bodyPr>
          <a:lstStyle/>
          <a:p>
            <a:pPr lvl="0" rtl="0">
              <a:spcBef>
                <a:spcPts val="0"/>
              </a:spcBef>
              <a:spcAft>
                <a:spcPts val="0"/>
              </a:spcAft>
              <a:buNone/>
            </a:pPr>
            <a:r>
              <a:rPr b="1" lang="en" u="sng">
                <a:latin typeface="Consolas"/>
                <a:ea typeface="Consolas"/>
                <a:cs typeface="Consolas"/>
                <a:sym typeface="Consolas"/>
              </a:rPr>
              <a:t>index.html</a:t>
            </a:r>
          </a:p>
          <a:p>
            <a:pPr lvl="0" rtl="0">
              <a:spcBef>
                <a:spcPts val="0"/>
              </a:spcBef>
              <a:spcAft>
                <a:spcPts val="0"/>
              </a:spcAft>
              <a:buNone/>
            </a:pPr>
            <a:r>
              <a:rPr lang="en" sz="1200">
                <a:solidFill>
                  <a:srgbClr val="0000FF"/>
                </a:solidFill>
                <a:latin typeface="Source Code Pro"/>
                <a:ea typeface="Source Code Pro"/>
                <a:cs typeface="Source Code Pro"/>
                <a:sym typeface="Source Code Pro"/>
              </a:rPr>
              <a:t>&lt;html&gt;</a:t>
            </a:r>
          </a:p>
          <a:p>
            <a:pPr lvl="0" rtl="0">
              <a:spcBef>
                <a:spcPts val="0"/>
              </a:spcBef>
              <a:spcAft>
                <a:spcPts val="0"/>
              </a:spcAft>
              <a:buNone/>
            </a:pPr>
            <a:r>
              <a:rPr lang="en" sz="1200">
                <a:solidFill>
                  <a:srgbClr val="0000FF"/>
                </a:solidFill>
                <a:latin typeface="Source Code Pro"/>
                <a:ea typeface="Source Code Pro"/>
                <a:cs typeface="Source Code Pro"/>
                <a:sym typeface="Source Code Pro"/>
              </a:rPr>
              <a:t>  &lt;script type=“text/javascript” src=“click.js”&gt;</a:t>
            </a:r>
          </a:p>
          <a:p>
            <a:pPr lvl="0" rtl="0">
              <a:spcBef>
                <a:spcPts val="0"/>
              </a:spcBef>
              <a:spcAft>
                <a:spcPts val="0"/>
              </a:spcAft>
              <a:buNone/>
            </a:pPr>
            <a:r>
              <a:rPr lang="en" sz="1200">
                <a:solidFill>
                  <a:srgbClr val="0000FF"/>
                </a:solidFill>
                <a:latin typeface="Source Code Pro"/>
                <a:ea typeface="Source Code Pro"/>
                <a:cs typeface="Source Code Pro"/>
                <a:sym typeface="Source Code Pro"/>
              </a:rPr>
              <a:t>  &lt;/script&gt;</a:t>
            </a:r>
          </a:p>
          <a:p>
            <a:pPr lvl="0" rtl="0">
              <a:spcBef>
                <a:spcPts val="0"/>
              </a:spcBef>
              <a:spcAft>
                <a:spcPts val="0"/>
              </a:spcAft>
              <a:buNone/>
            </a:pPr>
            <a:r>
              <a:rPr lang="en" sz="1200">
                <a:solidFill>
                  <a:srgbClr val="0000FF"/>
                </a:solidFill>
                <a:latin typeface="Source Code Pro"/>
                <a:ea typeface="Source Code Pro"/>
                <a:cs typeface="Source Code Pro"/>
                <a:sym typeface="Source Code Pro"/>
              </a:rPr>
              <a:t>  &lt;body&gt;</a:t>
            </a:r>
          </a:p>
          <a:p>
            <a:pPr lvl="0" rtl="0">
              <a:spcBef>
                <a:spcPts val="0"/>
              </a:spcBef>
              <a:spcAft>
                <a:spcPts val="0"/>
              </a:spcAft>
              <a:buNone/>
            </a:pPr>
            <a:r>
              <a:rPr lang="en" sz="1200">
                <a:solidFill>
                  <a:srgbClr val="0000FF"/>
                </a:solidFill>
                <a:latin typeface="Source Code Pro"/>
                <a:ea typeface="Source Code Pro"/>
                <a:cs typeface="Source Code Pro"/>
                <a:sym typeface="Source Code Pro"/>
              </a:rPr>
              <a:t>    &lt;div id=“the-div”&gt;Unclicked&lt;/div&gt;</a:t>
            </a:r>
          </a:p>
          <a:p>
            <a:pPr lvl="0" rtl="0">
              <a:spcBef>
                <a:spcPts val="0"/>
              </a:spcBef>
              <a:spcAft>
                <a:spcPts val="0"/>
              </a:spcAft>
              <a:buNone/>
            </a:pPr>
            <a:r>
              <a:rPr lang="en" sz="1200">
                <a:solidFill>
                  <a:srgbClr val="0000FF"/>
                </a:solidFill>
                <a:latin typeface="Source Code Pro"/>
                <a:ea typeface="Source Code Pro"/>
                <a:cs typeface="Source Code Pro"/>
                <a:sym typeface="Source Code Pro"/>
              </a:rPr>
              <a:t>  &lt;/body&gt;</a:t>
            </a:r>
          </a:p>
          <a:p>
            <a:pPr lvl="0" rtl="0">
              <a:spcBef>
                <a:spcPts val="0"/>
              </a:spcBef>
              <a:spcAft>
                <a:spcPts val="0"/>
              </a:spcAft>
              <a:buNone/>
            </a:pPr>
            <a:r>
              <a:rPr lang="en" sz="1200">
                <a:solidFill>
                  <a:srgbClr val="0000FF"/>
                </a:solidFill>
                <a:latin typeface="Source Code Pro"/>
                <a:ea typeface="Source Code Pro"/>
                <a:cs typeface="Source Code Pro"/>
                <a:sym typeface="Source Code Pro"/>
              </a:rPr>
              <a:t>&lt;/html&gt;</a:t>
            </a:r>
          </a:p>
          <a:p>
            <a:pPr lvl="0" rtl="0">
              <a:spcBef>
                <a:spcPts val="0"/>
              </a:spcBef>
              <a:spcAft>
                <a:spcPts val="0"/>
              </a:spcAft>
              <a:buNone/>
            </a:pPr>
            <a:r>
              <a:t/>
            </a:r>
            <a:endParaRPr b="1" u="sng">
              <a:latin typeface="Consolas"/>
              <a:ea typeface="Consolas"/>
              <a:cs typeface="Consolas"/>
              <a:sym typeface="Consolas"/>
            </a:endParaRPr>
          </a:p>
          <a:p>
            <a:pPr lvl="0" rtl="0">
              <a:spcBef>
                <a:spcPts val="0"/>
              </a:spcBef>
              <a:spcAft>
                <a:spcPts val="0"/>
              </a:spcAft>
              <a:buNone/>
            </a:pPr>
            <a:r>
              <a:rPr b="1" lang="en">
                <a:latin typeface="Consolas"/>
                <a:ea typeface="Consolas"/>
                <a:cs typeface="Consolas"/>
                <a:sym typeface="Consolas"/>
              </a:rPr>
              <a:t>In </a:t>
            </a:r>
            <a:r>
              <a:rPr b="1" lang="en" u="sng">
                <a:latin typeface="Consolas"/>
                <a:ea typeface="Consolas"/>
                <a:cs typeface="Consolas"/>
                <a:sym typeface="Consolas"/>
              </a:rPr>
              <a:t>click.js</a:t>
            </a:r>
          </a:p>
          <a:p>
            <a:pPr lvl="0" rtl="0">
              <a:spcBef>
                <a:spcPts val="0"/>
              </a:spcBef>
              <a:spcAft>
                <a:spcPts val="0"/>
              </a:spcAft>
              <a:buNone/>
            </a:pPr>
            <a:r>
              <a:rPr lang="en" sz="1200">
                <a:solidFill>
                  <a:srgbClr val="0000FF"/>
                </a:solidFill>
                <a:latin typeface="Source Code Pro"/>
                <a:ea typeface="Source Code Pro"/>
                <a:cs typeface="Source Code Pro"/>
                <a:sym typeface="Source Code Pro"/>
              </a:rPr>
              <a:t>var</a:t>
            </a:r>
            <a:r>
              <a:rPr lang="en" sz="1200">
                <a:solidFill>
                  <a:srgbClr val="000000"/>
                </a:solidFill>
                <a:latin typeface="Source Code Pro"/>
                <a:ea typeface="Source Code Pro"/>
                <a:cs typeface="Source Code Pro"/>
                <a:sym typeface="Source Code Pro"/>
              </a:rPr>
              <a:t> theDiv = document.getElementById(“the-div”);</a:t>
            </a:r>
          </a:p>
          <a:p>
            <a:pPr lvl="0" rtl="0">
              <a:spcBef>
                <a:spcPts val="0"/>
              </a:spcBef>
              <a:spcAft>
                <a:spcPts val="0"/>
              </a:spcAft>
              <a:buNone/>
            </a:pPr>
            <a:r>
              <a:rPr lang="en" sz="1200">
                <a:solidFill>
                  <a:srgbClr val="000000"/>
                </a:solidFill>
                <a:latin typeface="Source Code Pro"/>
                <a:ea typeface="Source Code Pro"/>
                <a:cs typeface="Source Code Pro"/>
                <a:sym typeface="Source Code Pro"/>
              </a:rPr>
              <a:t>theDiv.addEventListener(“click”, function() {</a:t>
            </a:r>
          </a:p>
          <a:p>
            <a:pPr lvl="0" rtl="0">
              <a:spcBef>
                <a:spcPts val="0"/>
              </a:spcBef>
              <a:spcAft>
                <a:spcPts val="0"/>
              </a:spcAft>
              <a:buNone/>
            </a:pPr>
            <a:r>
              <a:rPr lang="en" sz="1200">
                <a:solidFill>
                  <a:srgbClr val="000000"/>
                </a:solidFill>
                <a:latin typeface="Source Code Pro"/>
                <a:ea typeface="Source Code Pro"/>
                <a:cs typeface="Source Code Pro"/>
                <a:sym typeface="Source Code Pro"/>
              </a:rPr>
              <a:t>  theDiv.innerHTML = “Clicked!”;</a:t>
            </a:r>
          </a:p>
          <a:p>
            <a:pPr lvl="0" rtl="0">
              <a:spcBef>
                <a:spcPts val="0"/>
              </a:spcBef>
              <a:spcAft>
                <a:spcPts val="0"/>
              </a:spcAft>
              <a:buNone/>
            </a:pPr>
            <a:r>
              <a:rPr lang="en" sz="1200">
                <a:solidFill>
                  <a:srgbClr val="000000"/>
                </a:solidFill>
                <a:latin typeface="Source Code Pro"/>
                <a:ea typeface="Source Code Pro"/>
                <a:cs typeface="Source Code Pro"/>
                <a:sym typeface="Source Code Pro"/>
              </a:rPr>
              <a:t>});</a:t>
            </a:r>
          </a:p>
          <a:p>
            <a:pPr lvl="0" rtl="0">
              <a:spcBef>
                <a:spcPts val="0"/>
              </a:spcBef>
              <a:spcAft>
                <a:spcPts val="0"/>
              </a:spcAft>
              <a:buNone/>
            </a:pPr>
            <a:r>
              <a:rPr lang="en">
                <a:latin typeface="Consolas"/>
                <a:ea typeface="Consolas"/>
                <a:cs typeface="Consolas"/>
                <a:sym typeface="Consolas"/>
              </a:rPr>
              <a:t>			</a:t>
            </a:r>
          </a:p>
          <a:p>
            <a:pPr lvl="0" rt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Event listeners – more complex example</a:t>
            </a:r>
          </a:p>
        </p:txBody>
      </p:sp>
      <p:sp>
        <p:nvSpPr>
          <p:cNvPr id="156" name="Shape 156"/>
          <p:cNvSpPr txBox="1"/>
          <p:nvPr>
            <p:ph idx="1" type="body"/>
          </p:nvPr>
        </p:nvSpPr>
        <p:spPr>
          <a:xfrm>
            <a:off x="311700" y="2220600"/>
            <a:ext cx="3736800" cy="1041000"/>
          </a:xfrm>
          <a:prstGeom prst="rect">
            <a:avLst/>
          </a:prstGeom>
        </p:spPr>
        <p:txBody>
          <a:bodyPr anchorCtr="0" anchor="t" bIns="91425" lIns="91425" rIns="91425" tIns="91425">
            <a:noAutofit/>
          </a:bodyPr>
          <a:lstStyle/>
          <a:p>
            <a:pPr lvl="0">
              <a:spcBef>
                <a:spcPts val="0"/>
              </a:spcBef>
              <a:buNone/>
            </a:pPr>
            <a:r>
              <a:rPr lang="en" sz="1800"/>
              <a:t>Now, we want the div to show the number of times that it has been clicked.</a:t>
            </a:r>
          </a:p>
        </p:txBody>
      </p:sp>
      <p:sp>
        <p:nvSpPr>
          <p:cNvPr id="157" name="Shape 157"/>
          <p:cNvSpPr txBox="1"/>
          <p:nvPr>
            <p:ph idx="2" type="body"/>
          </p:nvPr>
        </p:nvSpPr>
        <p:spPr>
          <a:xfrm>
            <a:off x="4048500" y="1152475"/>
            <a:ext cx="4783800" cy="3416400"/>
          </a:xfrm>
          <a:prstGeom prst="rect">
            <a:avLst/>
          </a:prstGeom>
        </p:spPr>
        <p:txBody>
          <a:bodyPr anchorCtr="0" anchor="t" bIns="91425" lIns="91425" rIns="91425" tIns="91425">
            <a:noAutofit/>
          </a:bodyPr>
          <a:lstStyle/>
          <a:p>
            <a:pPr lvl="0" rtl="0">
              <a:spcBef>
                <a:spcPts val="0"/>
              </a:spcBef>
              <a:spcAft>
                <a:spcPts val="0"/>
              </a:spcAft>
              <a:buClr>
                <a:schemeClr val="dk1"/>
              </a:buClr>
              <a:buSzPct val="78571"/>
              <a:buFont typeface="Arial"/>
              <a:buNone/>
            </a:pPr>
            <a:r>
              <a:rPr b="1" lang="en" u="sng">
                <a:latin typeface="Consolas"/>
                <a:ea typeface="Consolas"/>
                <a:cs typeface="Consolas"/>
                <a:sym typeface="Consolas"/>
              </a:rPr>
              <a:t>index.html</a:t>
            </a:r>
          </a:p>
          <a:p>
            <a:pPr lvl="0" rtl="0">
              <a:spcBef>
                <a:spcPts val="0"/>
              </a:spcBef>
              <a:spcAft>
                <a:spcPts val="0"/>
              </a:spcAft>
              <a:buClr>
                <a:schemeClr val="dk1"/>
              </a:buClr>
              <a:buSzPct val="91666"/>
              <a:buFont typeface="Arial"/>
              <a:buNone/>
            </a:pPr>
            <a:r>
              <a:rPr lang="en" sz="1200">
                <a:solidFill>
                  <a:srgbClr val="0000FF"/>
                </a:solidFill>
                <a:latin typeface="Source Code Pro"/>
                <a:ea typeface="Source Code Pro"/>
                <a:cs typeface="Source Code Pro"/>
                <a:sym typeface="Source Code Pro"/>
              </a:rPr>
              <a:t>&lt;html&gt;</a:t>
            </a:r>
          </a:p>
          <a:p>
            <a:pPr lvl="0" rtl="0">
              <a:spcBef>
                <a:spcPts val="0"/>
              </a:spcBef>
              <a:spcAft>
                <a:spcPts val="0"/>
              </a:spcAft>
              <a:buClr>
                <a:schemeClr val="dk1"/>
              </a:buClr>
              <a:buSzPct val="91666"/>
              <a:buFont typeface="Arial"/>
              <a:buNone/>
            </a:pPr>
            <a:r>
              <a:rPr lang="en" sz="1200">
                <a:solidFill>
                  <a:srgbClr val="0000FF"/>
                </a:solidFill>
                <a:latin typeface="Source Code Pro"/>
                <a:ea typeface="Source Code Pro"/>
                <a:cs typeface="Source Code Pro"/>
                <a:sym typeface="Source Code Pro"/>
              </a:rPr>
              <a:t>  &lt;script type=“text/javascript” src=“click.js”&gt;</a:t>
            </a:r>
          </a:p>
          <a:p>
            <a:pPr lvl="0" rtl="0">
              <a:spcBef>
                <a:spcPts val="0"/>
              </a:spcBef>
              <a:spcAft>
                <a:spcPts val="0"/>
              </a:spcAft>
              <a:buClr>
                <a:schemeClr val="dk1"/>
              </a:buClr>
              <a:buSzPct val="91666"/>
              <a:buFont typeface="Arial"/>
              <a:buNone/>
            </a:pPr>
            <a:r>
              <a:rPr lang="en" sz="1200">
                <a:solidFill>
                  <a:srgbClr val="0000FF"/>
                </a:solidFill>
                <a:latin typeface="Source Code Pro"/>
                <a:ea typeface="Source Code Pro"/>
                <a:cs typeface="Source Code Pro"/>
                <a:sym typeface="Source Code Pro"/>
              </a:rPr>
              <a:t>  &lt;/script&gt;</a:t>
            </a:r>
          </a:p>
          <a:p>
            <a:pPr lvl="0" rtl="0">
              <a:spcBef>
                <a:spcPts val="0"/>
              </a:spcBef>
              <a:spcAft>
                <a:spcPts val="0"/>
              </a:spcAft>
              <a:buClr>
                <a:schemeClr val="dk1"/>
              </a:buClr>
              <a:buSzPct val="91666"/>
              <a:buFont typeface="Arial"/>
              <a:buNone/>
            </a:pPr>
            <a:r>
              <a:rPr lang="en" sz="1200">
                <a:solidFill>
                  <a:srgbClr val="0000FF"/>
                </a:solidFill>
                <a:latin typeface="Source Code Pro"/>
                <a:ea typeface="Source Code Pro"/>
                <a:cs typeface="Source Code Pro"/>
                <a:sym typeface="Source Code Pro"/>
              </a:rPr>
              <a:t>  &lt;body&gt;</a:t>
            </a:r>
          </a:p>
          <a:p>
            <a:pPr lvl="0" rtl="0">
              <a:spcBef>
                <a:spcPts val="0"/>
              </a:spcBef>
              <a:spcAft>
                <a:spcPts val="0"/>
              </a:spcAft>
              <a:buClr>
                <a:schemeClr val="dk1"/>
              </a:buClr>
              <a:buSzPct val="91666"/>
              <a:buFont typeface="Arial"/>
              <a:buNone/>
            </a:pPr>
            <a:r>
              <a:rPr lang="en" sz="1200">
                <a:solidFill>
                  <a:srgbClr val="0000FF"/>
                </a:solidFill>
                <a:latin typeface="Source Code Pro"/>
                <a:ea typeface="Source Code Pro"/>
                <a:cs typeface="Source Code Pro"/>
                <a:sym typeface="Source Code Pro"/>
              </a:rPr>
              <a:t>    &lt;div id=“the-div”&gt;Unclicked&lt;/div&gt;</a:t>
            </a:r>
          </a:p>
          <a:p>
            <a:pPr lvl="0" rtl="0">
              <a:spcBef>
                <a:spcPts val="0"/>
              </a:spcBef>
              <a:spcAft>
                <a:spcPts val="0"/>
              </a:spcAft>
              <a:buClr>
                <a:schemeClr val="dk1"/>
              </a:buClr>
              <a:buSzPct val="91666"/>
              <a:buFont typeface="Arial"/>
              <a:buNone/>
            </a:pPr>
            <a:r>
              <a:rPr lang="en" sz="1200">
                <a:solidFill>
                  <a:srgbClr val="0000FF"/>
                </a:solidFill>
                <a:latin typeface="Source Code Pro"/>
                <a:ea typeface="Source Code Pro"/>
                <a:cs typeface="Source Code Pro"/>
                <a:sym typeface="Source Code Pro"/>
              </a:rPr>
              <a:t>  &lt;/body&gt;</a:t>
            </a:r>
          </a:p>
          <a:p>
            <a:pPr lvl="0" rtl="0">
              <a:spcBef>
                <a:spcPts val="0"/>
              </a:spcBef>
              <a:spcAft>
                <a:spcPts val="0"/>
              </a:spcAft>
              <a:buClr>
                <a:schemeClr val="dk1"/>
              </a:buClr>
              <a:buSzPct val="91666"/>
              <a:buFont typeface="Arial"/>
              <a:buNone/>
            </a:pPr>
            <a:r>
              <a:rPr lang="en" sz="1200">
                <a:solidFill>
                  <a:srgbClr val="0000FF"/>
                </a:solidFill>
                <a:latin typeface="Source Code Pro"/>
                <a:ea typeface="Source Code Pro"/>
                <a:cs typeface="Source Code Pro"/>
                <a:sym typeface="Source Code Pro"/>
              </a:rPr>
              <a:t>&lt;/html&gt;</a:t>
            </a:r>
          </a:p>
          <a:p>
            <a:pPr lvl="0" rtl="0">
              <a:spcBef>
                <a:spcPts val="0"/>
              </a:spcBef>
              <a:spcAft>
                <a:spcPts val="0"/>
              </a:spcAft>
              <a:buClr>
                <a:schemeClr val="dk1"/>
              </a:buClr>
              <a:buSzPct val="78571"/>
              <a:buFont typeface="Arial"/>
              <a:buNone/>
            </a:pPr>
            <a:r>
              <a:t/>
            </a:r>
            <a:endParaRPr b="1" u="sng">
              <a:latin typeface="Consolas"/>
              <a:ea typeface="Consolas"/>
              <a:cs typeface="Consolas"/>
              <a:sym typeface="Consolas"/>
            </a:endParaRPr>
          </a:p>
          <a:p>
            <a:pPr lvl="0" rtl="0">
              <a:spcBef>
                <a:spcPts val="0"/>
              </a:spcBef>
              <a:spcAft>
                <a:spcPts val="0"/>
              </a:spcAft>
              <a:buNone/>
            </a:pPr>
            <a:r>
              <a:rPr b="1" lang="en">
                <a:latin typeface="Consolas"/>
                <a:ea typeface="Consolas"/>
                <a:cs typeface="Consolas"/>
                <a:sym typeface="Consolas"/>
              </a:rPr>
              <a:t>In </a:t>
            </a:r>
            <a:r>
              <a:rPr b="1" lang="en" u="sng">
                <a:latin typeface="Consolas"/>
                <a:ea typeface="Consolas"/>
                <a:cs typeface="Consolas"/>
                <a:sym typeface="Consolas"/>
              </a:rPr>
              <a:t>click.js</a:t>
            </a:r>
          </a:p>
          <a:p>
            <a:pPr lvl="0" rtl="0">
              <a:spcBef>
                <a:spcPts val="0"/>
              </a:spcBef>
              <a:spcAft>
                <a:spcPts val="0"/>
              </a:spcAft>
              <a:buClr>
                <a:schemeClr val="dk1"/>
              </a:buClr>
              <a:buSzPct val="91666"/>
              <a:buFont typeface="Arial"/>
              <a:buNone/>
            </a:pPr>
            <a:r>
              <a:rPr lang="en" sz="1200">
                <a:solidFill>
                  <a:srgbClr val="0000FF"/>
                </a:solidFill>
                <a:latin typeface="Source Code Pro"/>
                <a:ea typeface="Source Code Pro"/>
                <a:cs typeface="Source Code Pro"/>
                <a:sym typeface="Source Code Pro"/>
              </a:rPr>
              <a:t>var</a:t>
            </a:r>
            <a:r>
              <a:rPr lang="en" sz="1200">
                <a:solidFill>
                  <a:srgbClr val="000000"/>
                </a:solidFill>
                <a:latin typeface="Source Code Pro"/>
                <a:ea typeface="Source Code Pro"/>
                <a:cs typeface="Source Code Pro"/>
                <a:sym typeface="Source Code Pro"/>
              </a:rPr>
              <a:t> clicks = 0;</a:t>
            </a:r>
          </a:p>
          <a:p>
            <a:pPr lvl="0" rtl="0">
              <a:spcBef>
                <a:spcPts val="0"/>
              </a:spcBef>
              <a:spcAft>
                <a:spcPts val="0"/>
              </a:spcAft>
              <a:buClr>
                <a:schemeClr val="dk1"/>
              </a:buClr>
              <a:buSzPct val="91666"/>
              <a:buFont typeface="Arial"/>
              <a:buNone/>
            </a:pPr>
            <a:r>
              <a:rPr lang="en" sz="1200">
                <a:solidFill>
                  <a:srgbClr val="0000FF"/>
                </a:solidFill>
                <a:latin typeface="Source Code Pro"/>
                <a:ea typeface="Source Code Pro"/>
                <a:cs typeface="Source Code Pro"/>
                <a:sym typeface="Source Code Pro"/>
              </a:rPr>
              <a:t>var</a:t>
            </a:r>
            <a:r>
              <a:rPr lang="en" sz="1200">
                <a:solidFill>
                  <a:srgbClr val="000000"/>
                </a:solidFill>
                <a:latin typeface="Source Code Pro"/>
                <a:ea typeface="Source Code Pro"/>
                <a:cs typeface="Source Code Pro"/>
                <a:sym typeface="Source Code Pro"/>
              </a:rPr>
              <a:t> theDiv = document.getElementById(“the-div”);</a:t>
            </a:r>
          </a:p>
          <a:p>
            <a:pPr lvl="0" rtl="0">
              <a:spcBef>
                <a:spcPts val="0"/>
              </a:spcBef>
              <a:spcAft>
                <a:spcPts val="0"/>
              </a:spcAft>
              <a:buNone/>
            </a:pPr>
            <a:r>
              <a:rPr lang="en" sz="1200">
                <a:solidFill>
                  <a:srgbClr val="000000"/>
                </a:solidFill>
                <a:latin typeface="Source Code Pro"/>
                <a:ea typeface="Source Code Pro"/>
                <a:cs typeface="Source Code Pro"/>
                <a:sym typeface="Source Code Pro"/>
              </a:rPr>
              <a:t>theDiv.addEventListener(“click”, function() {</a:t>
            </a:r>
          </a:p>
          <a:p>
            <a:pPr lvl="0" rtl="0">
              <a:spcBef>
                <a:spcPts val="0"/>
              </a:spcBef>
              <a:spcAft>
                <a:spcPts val="0"/>
              </a:spcAft>
              <a:buClr>
                <a:schemeClr val="dk1"/>
              </a:buClr>
              <a:buSzPct val="91666"/>
              <a:buFont typeface="Arial"/>
              <a:buNone/>
            </a:pPr>
            <a:r>
              <a:rPr lang="en" sz="1200">
                <a:solidFill>
                  <a:srgbClr val="000000"/>
                </a:solidFill>
                <a:latin typeface="Source Code Pro"/>
                <a:ea typeface="Source Code Pro"/>
                <a:cs typeface="Source Code Pro"/>
                <a:sym typeface="Source Code Pro"/>
              </a:rPr>
              <a:t>  clicks++;</a:t>
            </a:r>
          </a:p>
          <a:p>
            <a:pPr lvl="0" rtl="0">
              <a:spcBef>
                <a:spcPts val="0"/>
              </a:spcBef>
              <a:spcAft>
                <a:spcPts val="0"/>
              </a:spcAft>
              <a:buClr>
                <a:schemeClr val="dk1"/>
              </a:buClr>
              <a:buSzPct val="91666"/>
              <a:buFont typeface="Arial"/>
              <a:buNone/>
            </a:pPr>
            <a:r>
              <a:rPr lang="en" sz="1200">
                <a:solidFill>
                  <a:srgbClr val="000000"/>
                </a:solidFill>
                <a:latin typeface="Source Code Pro"/>
                <a:ea typeface="Source Code Pro"/>
                <a:cs typeface="Source Code Pro"/>
                <a:sym typeface="Source Code Pro"/>
              </a:rPr>
              <a:t>  theDiv.innerHTML = “Clicked ”+clicks+“ times!”;</a:t>
            </a:r>
          </a:p>
          <a:p>
            <a:pPr lvl="0" rtl="0">
              <a:spcBef>
                <a:spcPts val="0"/>
              </a:spcBef>
              <a:spcAft>
                <a:spcPts val="0"/>
              </a:spcAft>
              <a:buClr>
                <a:schemeClr val="dk1"/>
              </a:buClr>
              <a:buSzPct val="91666"/>
              <a:buFont typeface="Arial"/>
              <a:buNone/>
            </a:pPr>
            <a:r>
              <a:rPr lang="en" sz="1200">
                <a:solidFill>
                  <a:srgbClr val="000000"/>
                </a:solidFill>
                <a:latin typeface="Source Code Pro"/>
                <a:ea typeface="Source Code Pro"/>
                <a:cs typeface="Source Code Pro"/>
                <a:sym typeface="Source Code Pro"/>
              </a:rPr>
              <a: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Event listeners – inline</a:t>
            </a:r>
          </a:p>
        </p:txBody>
      </p:sp>
      <p:sp>
        <p:nvSpPr>
          <p:cNvPr id="163" name="Shape 163"/>
          <p:cNvSpPr txBox="1"/>
          <p:nvPr>
            <p:ph idx="1" type="body"/>
          </p:nvPr>
        </p:nvSpPr>
        <p:spPr>
          <a:xfrm>
            <a:off x="311700" y="2150850"/>
            <a:ext cx="3517500" cy="841800"/>
          </a:xfrm>
          <a:prstGeom prst="rect">
            <a:avLst/>
          </a:prstGeom>
        </p:spPr>
        <p:txBody>
          <a:bodyPr anchorCtr="0" anchor="t" bIns="91425" lIns="91425" rIns="91425" tIns="91425">
            <a:noAutofit/>
          </a:bodyPr>
          <a:lstStyle/>
          <a:p>
            <a:pPr lvl="0">
              <a:spcBef>
                <a:spcPts val="0"/>
              </a:spcBef>
              <a:buNone/>
            </a:pPr>
            <a:r>
              <a:rPr lang="en" sz="1800"/>
              <a:t>HTML objects can also have listeners as attributes, so we can build them right into the HTML file!</a:t>
            </a:r>
          </a:p>
          <a:p>
            <a:pPr lvl="0">
              <a:spcBef>
                <a:spcPts val="0"/>
              </a:spcBef>
              <a:buNone/>
            </a:pPr>
            <a:r>
              <a:rPr lang="en" sz="1800"/>
              <a:t>But this is a terrible idea...</a:t>
            </a:r>
          </a:p>
        </p:txBody>
      </p:sp>
      <p:sp>
        <p:nvSpPr>
          <p:cNvPr id="164" name="Shape 164"/>
          <p:cNvSpPr txBox="1"/>
          <p:nvPr>
            <p:ph idx="2" type="body"/>
          </p:nvPr>
        </p:nvSpPr>
        <p:spPr>
          <a:xfrm>
            <a:off x="4034525" y="1152425"/>
            <a:ext cx="5109300" cy="3416400"/>
          </a:xfrm>
          <a:prstGeom prst="rect">
            <a:avLst/>
          </a:prstGeom>
        </p:spPr>
        <p:txBody>
          <a:bodyPr anchorCtr="0" anchor="t" bIns="91425" lIns="91425" rIns="91425" tIns="91425">
            <a:noAutofit/>
          </a:bodyPr>
          <a:lstStyle/>
          <a:p>
            <a:pPr lvl="0" rtl="0">
              <a:spcBef>
                <a:spcPts val="0"/>
              </a:spcBef>
              <a:spcAft>
                <a:spcPts val="0"/>
              </a:spcAft>
              <a:buNone/>
            </a:pPr>
            <a:r>
              <a:rPr b="1" lang="en" u="sng">
                <a:latin typeface="Consolas"/>
                <a:ea typeface="Consolas"/>
                <a:cs typeface="Consolas"/>
                <a:sym typeface="Consolas"/>
              </a:rPr>
              <a:t>index.html</a:t>
            </a:r>
          </a:p>
          <a:p>
            <a:pPr lvl="0" rtl="0">
              <a:spcBef>
                <a:spcPts val="0"/>
              </a:spcBef>
              <a:spcAft>
                <a:spcPts val="0"/>
              </a:spcAft>
              <a:buNone/>
            </a:pPr>
            <a:r>
              <a:rPr lang="en" sz="1200">
                <a:solidFill>
                  <a:srgbClr val="0000FF"/>
                </a:solidFill>
                <a:latin typeface="Source Code Pro"/>
                <a:ea typeface="Source Code Pro"/>
                <a:cs typeface="Source Code Pro"/>
                <a:sym typeface="Source Code Pro"/>
              </a:rPr>
              <a:t>&lt;html&gt;</a:t>
            </a:r>
          </a:p>
          <a:p>
            <a:pPr lvl="0" rtl="0">
              <a:spcBef>
                <a:spcPts val="0"/>
              </a:spcBef>
              <a:spcAft>
                <a:spcPts val="0"/>
              </a:spcAft>
              <a:buNone/>
            </a:pPr>
            <a:r>
              <a:rPr lang="en" sz="1200">
                <a:solidFill>
                  <a:srgbClr val="0000FF"/>
                </a:solidFill>
                <a:latin typeface="Source Code Pro"/>
                <a:ea typeface="Source Code Pro"/>
                <a:cs typeface="Source Code Pro"/>
                <a:sym typeface="Source Code Pro"/>
              </a:rPr>
              <a:t>  &lt;body&gt;</a:t>
            </a:r>
          </a:p>
          <a:p>
            <a:pPr lvl="0" rtl="0">
              <a:spcBef>
                <a:spcPts val="0"/>
              </a:spcBef>
              <a:spcAft>
                <a:spcPts val="0"/>
              </a:spcAft>
              <a:buNone/>
            </a:pPr>
            <a:r>
              <a:rPr lang="en" sz="1200">
                <a:solidFill>
                  <a:srgbClr val="0000FF"/>
                </a:solidFill>
                <a:latin typeface="Source Code Pro"/>
                <a:ea typeface="Source Code Pro"/>
                <a:cs typeface="Source Code Pro"/>
                <a:sym typeface="Source Code Pro"/>
              </a:rPr>
              <a:t>    &lt;div id=“the-div” onclick=“</a:t>
            </a:r>
          </a:p>
          <a:p>
            <a:pPr indent="0" lvl="0" marL="0" rtl="0">
              <a:spcBef>
                <a:spcPts val="0"/>
              </a:spcBef>
              <a:spcAft>
                <a:spcPts val="0"/>
              </a:spcAft>
              <a:buNone/>
            </a:pPr>
            <a:r>
              <a:rPr lang="en" sz="1200">
                <a:solidFill>
                  <a:srgbClr val="0000FF"/>
                </a:solidFill>
                <a:latin typeface="Source Code Pro"/>
                <a:ea typeface="Source Code Pro"/>
                <a:cs typeface="Source Code Pro"/>
                <a:sym typeface="Source Code Pro"/>
              </a:rPr>
              <a:t>        function() { this.innerHTML = ‘Clicked!’; }”&gt;</a:t>
            </a:r>
          </a:p>
          <a:p>
            <a:pPr lvl="0" rtl="0">
              <a:spcBef>
                <a:spcPts val="0"/>
              </a:spcBef>
              <a:spcAft>
                <a:spcPts val="0"/>
              </a:spcAft>
              <a:buNone/>
            </a:pPr>
            <a:r>
              <a:rPr lang="en" sz="1200">
                <a:solidFill>
                  <a:srgbClr val="0000FF"/>
                </a:solidFill>
                <a:latin typeface="Source Code Pro"/>
                <a:ea typeface="Source Code Pro"/>
                <a:cs typeface="Source Code Pro"/>
                <a:sym typeface="Source Code Pro"/>
              </a:rPr>
              <a:t>      Unclicked</a:t>
            </a:r>
          </a:p>
          <a:p>
            <a:pPr lvl="0" rtl="0">
              <a:spcBef>
                <a:spcPts val="0"/>
              </a:spcBef>
              <a:spcAft>
                <a:spcPts val="0"/>
              </a:spcAft>
              <a:buNone/>
            </a:pPr>
            <a:r>
              <a:rPr lang="en" sz="1200">
                <a:solidFill>
                  <a:srgbClr val="0000FF"/>
                </a:solidFill>
                <a:latin typeface="Source Code Pro"/>
                <a:ea typeface="Source Code Pro"/>
                <a:cs typeface="Source Code Pro"/>
                <a:sym typeface="Source Code Pro"/>
              </a:rPr>
              <a:t>    &lt;/div&gt;</a:t>
            </a:r>
          </a:p>
          <a:p>
            <a:pPr lvl="0" rtl="0">
              <a:spcBef>
                <a:spcPts val="0"/>
              </a:spcBef>
              <a:spcAft>
                <a:spcPts val="0"/>
              </a:spcAft>
              <a:buNone/>
            </a:pPr>
            <a:r>
              <a:rPr lang="en" sz="1200">
                <a:solidFill>
                  <a:srgbClr val="0000FF"/>
                </a:solidFill>
                <a:latin typeface="Source Code Pro"/>
                <a:ea typeface="Source Code Pro"/>
                <a:cs typeface="Source Code Pro"/>
                <a:sym typeface="Source Code Pro"/>
              </a:rPr>
              <a:t>  &lt;/body&gt;</a:t>
            </a:r>
          </a:p>
          <a:p>
            <a:pPr lvl="0" rtl="0">
              <a:spcBef>
                <a:spcPts val="0"/>
              </a:spcBef>
              <a:spcAft>
                <a:spcPts val="0"/>
              </a:spcAft>
              <a:buNone/>
            </a:pPr>
            <a:r>
              <a:rPr lang="en" sz="1200">
                <a:solidFill>
                  <a:srgbClr val="0000FF"/>
                </a:solidFill>
                <a:latin typeface="Source Code Pro"/>
                <a:ea typeface="Source Code Pro"/>
                <a:cs typeface="Source Code Pro"/>
                <a:sym typeface="Source Code Pro"/>
              </a:rPr>
              <a:t>&lt;/html&gt;</a:t>
            </a:r>
          </a:p>
          <a:p>
            <a:pPr lvl="0" rtl="0">
              <a:spcBef>
                <a:spcPts val="0"/>
              </a:spcBef>
              <a:spcAft>
                <a:spcPts val="0"/>
              </a:spcAft>
              <a:buNone/>
            </a:pPr>
            <a:r>
              <a:t/>
            </a:r>
            <a:endParaRPr b="1" u="sng">
              <a:latin typeface="Consolas"/>
              <a:ea typeface="Consolas"/>
              <a:cs typeface="Consolas"/>
              <a:sym typeface="Consolas"/>
            </a:endParaRPr>
          </a:p>
          <a:p>
            <a:pPr lvl="0" rt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814800"/>
            <a:ext cx="8571300" cy="942000"/>
          </a:xfrm>
          <a:prstGeom prst="rect">
            <a:avLst/>
          </a:prstGeom>
        </p:spPr>
        <p:txBody>
          <a:bodyPr anchorCtr="0" anchor="ctr" bIns="91425" lIns="91425" rIns="91425" tIns="91425">
            <a:noAutofit/>
          </a:bodyPr>
          <a:lstStyle/>
          <a:p>
            <a:pPr lvl="0" rtl="0">
              <a:spcBef>
                <a:spcPts val="0"/>
              </a:spcBef>
              <a:buNone/>
            </a:pPr>
            <a:r>
              <a:rPr lang="en"/>
              <a:t>That’s it for event listeners</a:t>
            </a:r>
          </a:p>
        </p:txBody>
      </p:sp>
      <p:sp>
        <p:nvSpPr>
          <p:cNvPr id="170" name="Shape 170"/>
          <p:cNvSpPr txBox="1"/>
          <p:nvPr>
            <p:ph idx="4294967295" type="body"/>
          </p:nvPr>
        </p:nvSpPr>
        <p:spPr>
          <a:xfrm>
            <a:off x="311700" y="1266325"/>
            <a:ext cx="8520600" cy="3302700"/>
          </a:xfrm>
          <a:prstGeom prst="rect">
            <a:avLst/>
          </a:prstGeom>
        </p:spPr>
        <p:txBody>
          <a:bodyPr anchorCtr="0" anchor="ctr" bIns="91425" lIns="91425" rIns="91425" tIns="91425">
            <a:noAutofit/>
          </a:bodyPr>
          <a:lstStyle/>
          <a:p>
            <a:pPr lvl="0" rtl="0" algn="ctr">
              <a:spcBef>
                <a:spcPts val="0"/>
              </a:spcBef>
              <a:spcAft>
                <a:spcPts val="0"/>
              </a:spcAft>
              <a:buNone/>
            </a:pPr>
            <a:r>
              <a:rPr lang="en">
                <a:solidFill>
                  <a:srgbClr val="FFFFFF"/>
                </a:solidFill>
              </a:rPr>
              <a:t>Any questions?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JavaScript tools</a:t>
            </a:r>
          </a:p>
        </p:txBody>
      </p:sp>
      <p:sp>
        <p:nvSpPr>
          <p:cNvPr id="176" name="Shape 176"/>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lnSpc>
                <a:spcPct val="100000"/>
              </a:lnSpc>
              <a:spcBef>
                <a:spcPts val="0"/>
              </a:spcBef>
              <a:buNone/>
            </a:pPr>
            <a:r>
              <a:rPr lang="en"/>
              <a:t>M</a:t>
            </a:r>
            <a:r>
              <a:rPr lang="en"/>
              <a:t>any browsers come with a JavaScript console under Developer Tools</a:t>
            </a:r>
          </a:p>
          <a:p>
            <a:pPr lvl="0" rtl="0">
              <a:lnSpc>
                <a:spcPct val="100000"/>
              </a:lnSpc>
              <a:spcBef>
                <a:spcPts val="0"/>
              </a:spcBef>
              <a:buNone/>
            </a:pPr>
            <a:r>
              <a:rPr lang="en"/>
              <a:t>Allows you to see logged output from JavaScript</a:t>
            </a:r>
          </a:p>
          <a:p>
            <a:pPr lvl="0" rtl="0">
              <a:lnSpc>
                <a:spcPct val="100000"/>
              </a:lnSpc>
              <a:spcBef>
                <a:spcPts val="0"/>
              </a:spcBef>
              <a:buNone/>
            </a:pPr>
            <a:r>
              <a:rPr lang="en"/>
              <a:t>Allows you to execute JavaScript commands to interact with the web page</a:t>
            </a:r>
          </a:p>
          <a:p>
            <a:pPr lvl="0" rtl="0">
              <a:lnSpc>
                <a:spcPct val="100000"/>
              </a:lnSpc>
              <a:spcBef>
                <a:spcPts val="0"/>
              </a:spcBef>
              <a:buNone/>
            </a:pPr>
            <a:r>
              <a:t/>
            </a:r>
            <a:endParaRPr/>
          </a:p>
          <a:p>
            <a:pPr lvl="0" rtl="0">
              <a:lnSpc>
                <a:spcPct val="100000"/>
              </a:lnSpc>
              <a:spcBef>
                <a:spcPts val="0"/>
              </a:spcBef>
              <a:buNone/>
            </a:pPr>
            <a:r>
              <a:t/>
            </a:r>
            <a:endParaRPr/>
          </a:p>
        </p:txBody>
      </p:sp>
      <p:pic>
        <p:nvPicPr>
          <p:cNvPr id="177" name="Shape 177"/>
          <p:cNvPicPr preferRelativeResize="0"/>
          <p:nvPr/>
        </p:nvPicPr>
        <p:blipFill>
          <a:blip r:embed="rId3">
            <a:alphaModFix/>
          </a:blip>
          <a:stretch>
            <a:fillRect/>
          </a:stretch>
        </p:blipFill>
        <p:spPr>
          <a:xfrm>
            <a:off x="311700" y="2815201"/>
            <a:ext cx="7894700" cy="16097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JavaScript files vs. the console</a:t>
            </a:r>
          </a:p>
        </p:txBody>
      </p:sp>
      <p:sp>
        <p:nvSpPr>
          <p:cNvPr id="183" name="Shape 183"/>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lnSpc>
                <a:spcPct val="100000"/>
              </a:lnSpc>
              <a:spcBef>
                <a:spcPts val="0"/>
              </a:spcBef>
              <a:buNone/>
            </a:pPr>
            <a:r>
              <a:rPr lang="en"/>
              <a:t>&gt; Remember </a:t>
            </a:r>
            <a:r>
              <a:rPr b="1" lang="en"/>
              <a:t>scope</a:t>
            </a:r>
            <a:r>
              <a:rPr lang="en"/>
              <a:t>?</a:t>
            </a:r>
          </a:p>
          <a:p>
            <a:pPr lvl="0" rtl="0">
              <a:lnSpc>
                <a:spcPct val="100000"/>
              </a:lnSpc>
              <a:spcBef>
                <a:spcPts val="0"/>
              </a:spcBef>
              <a:buNone/>
            </a:pPr>
            <a:r>
              <a:rPr lang="en"/>
              <a:t>Only </a:t>
            </a:r>
            <a:r>
              <a:rPr b="1" lang="en"/>
              <a:t>global</a:t>
            </a:r>
            <a:r>
              <a:rPr lang="en"/>
              <a:t> functions and variables from your web page’s JavaScript files are accessible via the console. Instead of making everything global (bad practice), you can use console logging to help debug your code.</a:t>
            </a:r>
          </a:p>
          <a:p>
            <a:pPr lvl="0" rtl="0">
              <a:lnSpc>
                <a:spcPct val="100000"/>
              </a:lnSpc>
              <a:spcBef>
                <a:spcPts val="0"/>
              </a:spcBef>
              <a:buNone/>
            </a:pPr>
            <a:r>
              <a:rPr lang="en"/>
              <a:t>When JavaScript files included for your web page are executed, only the output from </a:t>
            </a:r>
            <a:r>
              <a:rPr lang="en">
                <a:latin typeface="Consolas"/>
                <a:ea typeface="Consolas"/>
                <a:cs typeface="Consolas"/>
                <a:sym typeface="Consolas"/>
              </a:rPr>
              <a:t>console.log(</a:t>
            </a:r>
            <a:r>
              <a:rPr i="1" lang="en">
                <a:latin typeface="Consolas"/>
                <a:ea typeface="Consolas"/>
                <a:cs typeface="Consolas"/>
                <a:sym typeface="Consolas"/>
              </a:rPr>
              <a:t>output</a:t>
            </a:r>
            <a:r>
              <a:rPr lang="en">
                <a:latin typeface="Consolas"/>
                <a:ea typeface="Consolas"/>
                <a:cs typeface="Consolas"/>
                <a:sym typeface="Consolas"/>
              </a:rPr>
              <a:t>)</a:t>
            </a:r>
            <a:r>
              <a:rPr lang="en"/>
              <a:t> calls will be seen in the console.</a:t>
            </a:r>
          </a:p>
          <a:p>
            <a:pPr lvl="0" rtl="0">
              <a:lnSpc>
                <a:spcPct val="100000"/>
              </a:lnSpc>
              <a:spcBef>
                <a:spcPts val="0"/>
              </a:spcBef>
              <a:buNone/>
            </a:pPr>
            <a:r>
              <a:rPr lang="en"/>
              <a:t>When executing JavaScript directly in the console, results from the </a:t>
            </a:r>
            <a:r>
              <a:rPr lang="en">
                <a:latin typeface="Consolas"/>
                <a:ea typeface="Consolas"/>
                <a:cs typeface="Consolas"/>
                <a:sym typeface="Consolas"/>
              </a:rPr>
              <a:t>return</a:t>
            </a:r>
            <a:r>
              <a:rPr lang="en"/>
              <a:t> statement will also be printed.</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a:noFill/>
          <a:ln>
            <a:noFill/>
          </a:ln>
        </p:spPr>
        <p:txBody>
          <a:bodyPr anchorCtr="0" anchor="t" bIns="91425" lIns="91425" rIns="91425" tIns="91425">
            <a:noAutofit/>
          </a:bodyPr>
          <a:lstStyle/>
          <a:p>
            <a:pPr lvl="0" rtl="0">
              <a:spcBef>
                <a:spcPts val="0"/>
              </a:spcBef>
              <a:buClr>
                <a:srgbClr val="000000"/>
              </a:buClr>
              <a:buSzPct val="26190"/>
              <a:buFont typeface="Arial"/>
              <a:buNone/>
            </a:pPr>
            <a:r>
              <a:rPr lang="en"/>
              <a:t>JavaScript can be used to</a:t>
            </a:r>
          </a:p>
        </p:txBody>
      </p:sp>
      <p:sp>
        <p:nvSpPr>
          <p:cNvPr id="73" name="Shape 73"/>
          <p:cNvSpPr txBox="1"/>
          <p:nvPr>
            <p:ph idx="1" type="body"/>
          </p:nvPr>
        </p:nvSpPr>
        <p:spPr>
          <a:xfrm>
            <a:off x="311700" y="1266325"/>
            <a:ext cx="8520600" cy="3302700"/>
          </a:xfrm>
          <a:prstGeom prst="rect">
            <a:avLst/>
          </a:prstGeom>
          <a:noFill/>
          <a:ln>
            <a:noFill/>
          </a:ln>
        </p:spPr>
        <p:txBody>
          <a:bodyPr anchorCtr="0" anchor="t" bIns="91425" lIns="91425" rIns="91425" tIns="91425">
            <a:noAutofit/>
          </a:bodyPr>
          <a:lstStyle/>
          <a:p>
            <a:pPr indent="-342900" lvl="0" marL="457200" marR="0" rtl="0" algn="l">
              <a:lnSpc>
                <a:spcPct val="115000"/>
              </a:lnSpc>
              <a:spcBef>
                <a:spcPts val="0"/>
              </a:spcBef>
              <a:spcAft>
                <a:spcPts val="0"/>
              </a:spcAft>
              <a:buClr>
                <a:schemeClr val="dk2"/>
              </a:buClr>
              <a:buSzPct val="100000"/>
              <a:buChar char="●"/>
            </a:pPr>
            <a:r>
              <a:rPr b="0" i="0" lang="en" sz="1800" u="none" cap="none" strike="noStrike">
                <a:solidFill>
                  <a:schemeClr val="dk2"/>
                </a:solidFill>
              </a:rPr>
              <a:t>modify HTML elements</a:t>
            </a:r>
          </a:p>
          <a:p>
            <a:pPr indent="-342900" lvl="0" marL="457200" marR="0" rtl="0" algn="l">
              <a:lnSpc>
                <a:spcPct val="115000"/>
              </a:lnSpc>
              <a:spcBef>
                <a:spcPts val="0"/>
              </a:spcBef>
              <a:spcAft>
                <a:spcPts val="0"/>
              </a:spcAft>
              <a:buClr>
                <a:schemeClr val="dk2"/>
              </a:buClr>
              <a:buSzPct val="100000"/>
              <a:buChar char="●"/>
            </a:pPr>
            <a:r>
              <a:rPr b="0" i="0" lang="en" sz="1800" u="none" cap="none" strike="noStrike">
                <a:solidFill>
                  <a:schemeClr val="dk2"/>
                </a:solidFill>
              </a:rPr>
              <a:t>modify HTML attributes</a:t>
            </a:r>
          </a:p>
          <a:p>
            <a:pPr indent="-342900" lvl="0" marL="457200" marR="0" rtl="0" algn="l">
              <a:lnSpc>
                <a:spcPct val="115000"/>
              </a:lnSpc>
              <a:spcBef>
                <a:spcPts val="0"/>
              </a:spcBef>
              <a:spcAft>
                <a:spcPts val="0"/>
              </a:spcAft>
              <a:buClr>
                <a:schemeClr val="dk2"/>
              </a:buClr>
              <a:buSzPct val="100000"/>
              <a:buChar char="●"/>
            </a:pPr>
            <a:r>
              <a:rPr b="0" i="0" lang="en" sz="1800" u="none" cap="none" strike="noStrike">
                <a:solidFill>
                  <a:schemeClr val="dk2"/>
                </a:solidFill>
              </a:rPr>
              <a:t>modify CSS styles</a:t>
            </a:r>
          </a:p>
          <a:p>
            <a:pPr indent="-342900" lvl="0" marL="457200" marR="0" rtl="0" algn="l">
              <a:lnSpc>
                <a:spcPct val="115000"/>
              </a:lnSpc>
              <a:spcBef>
                <a:spcPts val="0"/>
              </a:spcBef>
              <a:spcAft>
                <a:spcPts val="0"/>
              </a:spcAft>
              <a:buClr>
                <a:schemeClr val="dk2"/>
              </a:buClr>
              <a:buSzPct val="100000"/>
              <a:buChar char="●"/>
            </a:pPr>
            <a:r>
              <a:rPr b="0" i="0" lang="en" sz="1800" u="none" cap="none" strike="noStrike">
                <a:solidFill>
                  <a:schemeClr val="dk2"/>
                </a:solidFill>
              </a:rPr>
              <a:t>remove existing HTML elements and attributes</a:t>
            </a:r>
          </a:p>
          <a:p>
            <a:pPr indent="-342900" lvl="0" marL="457200" marR="0" rtl="0" algn="l">
              <a:lnSpc>
                <a:spcPct val="115000"/>
              </a:lnSpc>
              <a:spcBef>
                <a:spcPts val="0"/>
              </a:spcBef>
              <a:spcAft>
                <a:spcPts val="0"/>
              </a:spcAft>
              <a:buClr>
                <a:schemeClr val="dk2"/>
              </a:buClr>
              <a:buSzPct val="100000"/>
              <a:buChar char="●"/>
            </a:pPr>
            <a:r>
              <a:rPr b="0" i="0" lang="en" sz="1800" u="none" cap="none" strike="noStrike">
                <a:solidFill>
                  <a:schemeClr val="dk2"/>
                </a:solidFill>
              </a:rPr>
              <a:t>create new HTML elements and attribute</a:t>
            </a:r>
            <a:r>
              <a:rPr lang="en"/>
              <a:t>s</a:t>
            </a:r>
          </a:p>
          <a:p>
            <a:pPr indent="-342900" lvl="0" marL="457200" marR="0" rtl="0" algn="l">
              <a:lnSpc>
                <a:spcPct val="115000"/>
              </a:lnSpc>
              <a:spcBef>
                <a:spcPts val="0"/>
              </a:spcBef>
              <a:spcAft>
                <a:spcPts val="0"/>
              </a:spcAft>
              <a:buClr>
                <a:schemeClr val="dk2"/>
              </a:buClr>
              <a:buSzPct val="100000"/>
              <a:buChar char="●"/>
            </a:pPr>
            <a:r>
              <a:rPr b="0" i="0" lang="en" sz="1800" u="none" cap="none" strike="noStrike">
                <a:solidFill>
                  <a:schemeClr val="dk2"/>
                </a:solidFill>
              </a:rPr>
              <a:t>react to existing HTML events</a:t>
            </a:r>
          </a:p>
          <a:p>
            <a:pPr indent="-342900" lvl="0" marL="457200" marR="0" rtl="0" algn="l">
              <a:lnSpc>
                <a:spcPct val="115000"/>
              </a:lnSpc>
              <a:spcBef>
                <a:spcPts val="0"/>
              </a:spcBef>
              <a:spcAft>
                <a:spcPts val="0"/>
              </a:spcAft>
              <a:buClr>
                <a:schemeClr val="dk2"/>
              </a:buClr>
              <a:buSzPct val="100000"/>
              <a:buChar char="●"/>
            </a:pPr>
            <a:r>
              <a:rPr b="0" i="0" lang="en" sz="1800" u="none" cap="none" strike="noStrike">
                <a:solidFill>
                  <a:schemeClr val="dk2"/>
                </a:solidFill>
              </a:rPr>
              <a:t>create new HTML events</a:t>
            </a:r>
          </a:p>
          <a:p>
            <a:pPr lvl="0" marR="0" rtl="0" algn="l">
              <a:lnSpc>
                <a:spcPct val="115000"/>
              </a:lnSpc>
              <a:spcBef>
                <a:spcPts val="0"/>
              </a:spcBef>
              <a:spcAft>
                <a:spcPts val="0"/>
              </a:spcAft>
              <a:buNone/>
            </a:pPr>
            <a:r>
              <a:t/>
            </a:r>
            <a:endParaRPr/>
          </a:p>
          <a:p>
            <a:pPr lvl="0" marR="0" rtl="0" algn="l">
              <a:lnSpc>
                <a:spcPct val="115000"/>
              </a:lnSpc>
              <a:spcBef>
                <a:spcPts val="0"/>
              </a:spcBef>
              <a:spcAft>
                <a:spcPts val="0"/>
              </a:spcAft>
              <a:buNone/>
            </a:pPr>
            <a:r>
              <a:rPr lang="en"/>
              <a:t>...and more!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JavaScript debugging</a:t>
            </a:r>
          </a:p>
        </p:txBody>
      </p:sp>
      <p:sp>
        <p:nvSpPr>
          <p:cNvPr id="189" name="Shape 189"/>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lgn="l">
              <a:lnSpc>
                <a:spcPct val="100000"/>
              </a:lnSpc>
              <a:spcBef>
                <a:spcPts val="0"/>
              </a:spcBef>
              <a:buNone/>
            </a:pPr>
            <a:r>
              <a:rPr lang="en"/>
              <a:t>P</a:t>
            </a:r>
            <a:r>
              <a:rPr lang="en"/>
              <a:t>rinting to debug is only efficient for simple problems.</a:t>
            </a:r>
          </a:p>
          <a:p>
            <a:pPr lvl="0" rtl="0" algn="l">
              <a:lnSpc>
                <a:spcPct val="100000"/>
              </a:lnSpc>
              <a:spcBef>
                <a:spcPts val="0"/>
              </a:spcBef>
              <a:buNone/>
            </a:pPr>
            <a:r>
              <a:rPr lang="en"/>
              <a:t>For more complex issues, you can use </a:t>
            </a:r>
            <a:r>
              <a:rPr lang="en">
                <a:latin typeface="Consolas"/>
                <a:ea typeface="Consolas"/>
                <a:cs typeface="Consolas"/>
                <a:sym typeface="Consolas"/>
              </a:rPr>
              <a:t>debugger;</a:t>
            </a:r>
            <a:r>
              <a:rPr lang="en"/>
              <a:t> as a breakpoint in your code. You can also set breakpoints from the browser via the developer console.</a:t>
            </a:r>
          </a:p>
          <a:p>
            <a:pPr lvl="0" rtl="0" algn="l">
              <a:lnSpc>
                <a:spcPct val="100000"/>
              </a:lnSpc>
              <a:spcBef>
                <a:spcPts val="0"/>
              </a:spcBef>
              <a:buNone/>
            </a:pPr>
            <a:r>
              <a:rPr b="1" lang="en"/>
              <a:t>Breakpoint</a:t>
            </a:r>
            <a:r>
              <a:rPr lang="en"/>
              <a:t>: pauses execution of code at the specified point</a:t>
            </a:r>
          </a:p>
          <a:p>
            <a:pPr lvl="0" rtl="0" algn="l">
              <a:lnSpc>
                <a:spcPct val="100000"/>
              </a:lnSpc>
              <a:spcBef>
                <a:spcPts val="0"/>
              </a:spcBef>
              <a:buNone/>
            </a:pPr>
            <a:r>
              <a:rPr lang="en"/>
              <a:t>Once paused at a breakpoint, you can use debugging tools provided in the console to step through your code statement by statement. You can also inspect the value of variables at each point to track what is going on in your code!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t/>
            </a:r>
            <a:endParaRPr/>
          </a:p>
        </p:txBody>
      </p:sp>
      <p:sp>
        <p:nvSpPr>
          <p:cNvPr id="195" name="Shape 195"/>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lgn="l">
              <a:lnSpc>
                <a:spcPct val="100000"/>
              </a:lnSpc>
              <a:spcBef>
                <a:spcPts val="0"/>
              </a:spcBef>
              <a:buNone/>
            </a:pPr>
            <a:r>
              <a:t/>
            </a:r>
            <a:endParaRPr/>
          </a:p>
        </p:txBody>
      </p:sp>
      <p:pic>
        <p:nvPicPr>
          <p:cNvPr id="196" name="Shape 196"/>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Try it yourself!</a:t>
            </a:r>
          </a:p>
        </p:txBody>
      </p:sp>
      <p:sp>
        <p:nvSpPr>
          <p:cNvPr id="202" name="Shape 202"/>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Open up a browser</a:t>
            </a:r>
            <a:br>
              <a:rPr lang="en"/>
            </a:br>
            <a:r>
              <a:rPr lang="en"/>
              <a:t>and find its console.</a:t>
            </a:r>
          </a:p>
          <a:p>
            <a:pPr lvl="0">
              <a:spcBef>
                <a:spcPts val="0"/>
              </a:spcBef>
              <a:buNone/>
            </a:pPr>
            <a:r>
              <a:t/>
            </a:r>
            <a:endParaRPr/>
          </a:p>
          <a:p>
            <a:pPr lvl="0">
              <a:spcBef>
                <a:spcPts val="0"/>
              </a:spcBef>
              <a:buNone/>
            </a:pPr>
            <a:r>
              <a:t/>
            </a:r>
            <a:endParaRPr/>
          </a:p>
          <a:p>
            <a:pPr lvl="0">
              <a:spcBef>
                <a:spcPts val="0"/>
              </a:spcBef>
              <a:buNone/>
            </a:pPr>
            <a:r>
              <a:rPr lang="en"/>
              <a:t>Test out some JavaScript you just learned to see output in the console.</a:t>
            </a:r>
            <a:br>
              <a:rPr lang="en"/>
            </a:br>
            <a:r>
              <a:rPr lang="en"/>
              <a:t>Practice setting breakpoints, stepping through code, and inspecting variables.</a:t>
            </a:r>
          </a:p>
          <a:p>
            <a:pPr lvl="0" rtl="0">
              <a:spcBef>
                <a:spcPts val="0"/>
              </a:spcBef>
              <a:buNone/>
            </a:pPr>
            <a:r>
              <a:rPr b="1" lang="en"/>
              <a:t>Bonus: use the console to execute JavaScript to manipulate the webpage!</a:t>
            </a:r>
          </a:p>
        </p:txBody>
      </p:sp>
      <p:pic>
        <p:nvPicPr>
          <p:cNvPr id="203" name="Shape 203"/>
          <p:cNvPicPr preferRelativeResize="0"/>
          <p:nvPr/>
        </p:nvPicPr>
        <p:blipFill>
          <a:blip r:embed="rId3">
            <a:alphaModFix/>
          </a:blip>
          <a:stretch>
            <a:fillRect/>
          </a:stretch>
        </p:blipFill>
        <p:spPr>
          <a:xfrm>
            <a:off x="3083750" y="1152425"/>
            <a:ext cx="4626900" cy="1929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814800"/>
            <a:ext cx="8571300" cy="942000"/>
          </a:xfrm>
          <a:prstGeom prst="rect">
            <a:avLst/>
          </a:prstGeom>
        </p:spPr>
        <p:txBody>
          <a:bodyPr anchorCtr="0" anchor="ctr" bIns="91425" lIns="91425" rIns="91425" tIns="91425">
            <a:noAutofit/>
          </a:bodyPr>
          <a:lstStyle/>
          <a:p>
            <a:pPr lvl="0" rtl="0">
              <a:spcBef>
                <a:spcPts val="0"/>
              </a:spcBef>
              <a:buNone/>
            </a:pPr>
            <a:r>
              <a:rPr lang="en"/>
              <a:t>That’s it for the console</a:t>
            </a:r>
          </a:p>
        </p:txBody>
      </p:sp>
      <p:sp>
        <p:nvSpPr>
          <p:cNvPr id="209" name="Shape 209"/>
          <p:cNvSpPr txBox="1"/>
          <p:nvPr>
            <p:ph idx="4294967295" type="body"/>
          </p:nvPr>
        </p:nvSpPr>
        <p:spPr>
          <a:xfrm>
            <a:off x="311700" y="1266325"/>
            <a:ext cx="8520600" cy="3302700"/>
          </a:xfrm>
          <a:prstGeom prst="rect">
            <a:avLst/>
          </a:prstGeom>
        </p:spPr>
        <p:txBody>
          <a:bodyPr anchorCtr="0" anchor="ctr" bIns="91425" lIns="91425" rIns="91425" tIns="91425">
            <a:noAutofit/>
          </a:bodyPr>
          <a:lstStyle/>
          <a:p>
            <a:pPr lvl="0" rtl="0" algn="ctr">
              <a:spcBef>
                <a:spcPts val="0"/>
              </a:spcBef>
              <a:spcAft>
                <a:spcPts val="0"/>
              </a:spcAft>
              <a:buNone/>
            </a:pPr>
            <a:r>
              <a:rPr lang="en">
                <a:solidFill>
                  <a:srgbClr val="FFFFFF"/>
                </a:solidFill>
              </a:rPr>
              <a:t>Any questions?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References</a:t>
            </a:r>
          </a:p>
        </p:txBody>
      </p:sp>
      <p:sp>
        <p:nvSpPr>
          <p:cNvPr id="215" name="Shape 215"/>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https://www.w3schools.com/js/js_debugging.asp</a:t>
            </a:r>
          </a:p>
          <a:p>
            <a:pPr lvl="0">
              <a:spcBef>
                <a:spcPts val="0"/>
              </a:spcBef>
              <a:buNone/>
            </a:pPr>
            <a:r>
              <a:rPr lang="en" u="sng">
                <a:solidFill>
                  <a:schemeClr val="hlink"/>
                </a:solidFill>
                <a:hlinkClick r:id="rId4"/>
              </a:rPr>
              <a:t>http://blog.teamtreehouse.com/mastering-developer-tools-console</a:t>
            </a:r>
          </a:p>
          <a:p>
            <a:pPr lvl="0">
              <a:spcBef>
                <a:spcPts val="0"/>
              </a:spcBef>
              <a:buNone/>
            </a:pPr>
            <a:r>
              <a:rPr lang="en" u="sng">
                <a:solidFill>
                  <a:schemeClr val="hlink"/>
                </a:solidFill>
                <a:hlinkClick r:id="rId5"/>
              </a:rPr>
              <a:t>http://idratherbewriting.com/events-and-listeners-javascript/</a:t>
            </a:r>
          </a:p>
          <a:p>
            <a:pPr lvl="0">
              <a:spcBef>
                <a:spcPts val="0"/>
              </a:spcBef>
              <a:buNone/>
            </a:pPr>
            <a:r>
              <a:rPr lang="en" u="sng">
                <a:solidFill>
                  <a:schemeClr val="hlink"/>
                </a:solidFill>
                <a:hlinkClick r:id="rId6"/>
              </a:rPr>
              <a:t>https://www.w3schools.com/js/js_htmldom_eventlistener.asp</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idx="1" type="body"/>
          </p:nvPr>
        </p:nvSpPr>
        <p:spPr>
          <a:xfrm>
            <a:off x="311700" y="1266325"/>
            <a:ext cx="8520600" cy="3302700"/>
          </a:xfrm>
          <a:prstGeom prst="rect">
            <a:avLst/>
          </a:prstGeom>
          <a:noFill/>
          <a:ln>
            <a:noFill/>
          </a:ln>
        </p:spPr>
        <p:txBody>
          <a:bodyPr anchorCtr="0" anchor="t" bIns="91425" lIns="91425" rIns="91425" tIns="91425">
            <a:noAutofit/>
          </a:bodyPr>
          <a:lstStyle/>
          <a:p>
            <a:pPr lvl="0" marR="0" rtl="0" algn="l">
              <a:lnSpc>
                <a:spcPct val="115000"/>
              </a:lnSpc>
              <a:spcBef>
                <a:spcPts val="0"/>
              </a:spcBef>
              <a:spcAft>
                <a:spcPts val="0"/>
              </a:spcAft>
              <a:buNone/>
            </a:pPr>
            <a:r>
              <a:rPr lang="en"/>
              <a:t>Just like with CSS, your JavaScript code can either live directly in the HTML</a:t>
            </a:r>
          </a:p>
          <a:p>
            <a:pPr indent="457200" lvl="0" marR="0" rtl="0" algn="l">
              <a:lnSpc>
                <a:spcPct val="115000"/>
              </a:lnSpc>
              <a:spcBef>
                <a:spcPts val="0"/>
              </a:spcBef>
              <a:spcAft>
                <a:spcPts val="0"/>
              </a:spcAft>
              <a:buNone/>
            </a:pPr>
            <a:r>
              <a:rPr lang="en">
                <a:solidFill>
                  <a:srgbClr val="0000CD"/>
                </a:solidFill>
                <a:latin typeface="Consolas"/>
                <a:ea typeface="Consolas"/>
                <a:cs typeface="Consolas"/>
                <a:sym typeface="Consolas"/>
              </a:rPr>
              <a:t>&lt;script&gt;</a:t>
            </a:r>
          </a:p>
          <a:p>
            <a:pPr indent="457200" lvl="0" marR="0" rtl="0" algn="l">
              <a:lnSpc>
                <a:spcPct val="100000"/>
              </a:lnSpc>
              <a:spcBef>
                <a:spcPts val="0"/>
              </a:spcBef>
              <a:spcAft>
                <a:spcPts val="0"/>
              </a:spcAft>
              <a:buNone/>
            </a:pPr>
            <a:r>
              <a:rPr lang="en">
                <a:solidFill>
                  <a:srgbClr val="0000CD"/>
                </a:solidFill>
                <a:latin typeface="Consolas"/>
                <a:ea typeface="Consolas"/>
                <a:cs typeface="Consolas"/>
                <a:sym typeface="Consolas"/>
              </a:rPr>
              <a:t>  function foo() {</a:t>
            </a:r>
          </a:p>
          <a:p>
            <a:pPr indent="457200" lvl="0" marR="0" rtl="0" algn="l">
              <a:lnSpc>
                <a:spcPct val="100000"/>
              </a:lnSpc>
              <a:spcBef>
                <a:spcPts val="0"/>
              </a:spcBef>
              <a:spcAft>
                <a:spcPts val="0"/>
              </a:spcAft>
              <a:buNone/>
            </a:pPr>
            <a:r>
              <a:rPr lang="en">
                <a:solidFill>
                  <a:srgbClr val="0000CD"/>
                </a:solidFill>
                <a:latin typeface="Consolas"/>
                <a:ea typeface="Consolas"/>
                <a:cs typeface="Consolas"/>
                <a:sym typeface="Consolas"/>
              </a:rPr>
              <a:t>    ...</a:t>
            </a:r>
          </a:p>
          <a:p>
            <a:pPr indent="457200" lvl="0" marR="0" rtl="0" algn="l">
              <a:lnSpc>
                <a:spcPct val="100000"/>
              </a:lnSpc>
              <a:spcBef>
                <a:spcPts val="0"/>
              </a:spcBef>
              <a:spcAft>
                <a:spcPts val="0"/>
              </a:spcAft>
              <a:buNone/>
            </a:pPr>
            <a:r>
              <a:rPr lang="en">
                <a:solidFill>
                  <a:srgbClr val="0000CD"/>
                </a:solidFill>
                <a:latin typeface="Consolas"/>
                <a:ea typeface="Consolas"/>
                <a:cs typeface="Consolas"/>
                <a:sym typeface="Consolas"/>
              </a:rPr>
              <a:t>  }</a:t>
            </a:r>
          </a:p>
          <a:p>
            <a:pPr indent="457200" lvl="0" marR="0" rtl="0" algn="l">
              <a:lnSpc>
                <a:spcPct val="100000"/>
              </a:lnSpc>
              <a:spcBef>
                <a:spcPts val="0"/>
              </a:spcBef>
              <a:spcAft>
                <a:spcPts val="0"/>
              </a:spcAft>
              <a:buNone/>
            </a:pPr>
            <a:r>
              <a:rPr lang="en">
                <a:solidFill>
                  <a:srgbClr val="0000CD"/>
                </a:solidFill>
                <a:latin typeface="Consolas"/>
                <a:ea typeface="Consolas"/>
                <a:cs typeface="Consolas"/>
                <a:sym typeface="Consolas"/>
              </a:rPr>
              <a:t>&lt;/script&gt;</a:t>
            </a:r>
          </a:p>
          <a:p>
            <a:pPr lvl="0" rtl="0">
              <a:spcBef>
                <a:spcPts val="0"/>
              </a:spcBef>
              <a:spcAft>
                <a:spcPts val="0"/>
              </a:spcAft>
              <a:buNone/>
            </a:pPr>
            <a:r>
              <a:t/>
            </a:r>
            <a:endParaRPr/>
          </a:p>
          <a:p>
            <a:pPr lvl="0" rtl="0">
              <a:spcBef>
                <a:spcPts val="0"/>
              </a:spcBef>
              <a:spcAft>
                <a:spcPts val="0"/>
              </a:spcAft>
              <a:buNone/>
            </a:pPr>
            <a:r>
              <a:rPr lang="en"/>
              <a:t>Or in a separate file included by the HTML</a:t>
            </a:r>
          </a:p>
          <a:p>
            <a:pPr indent="457200" lvl="0" rtl="0">
              <a:spcBef>
                <a:spcPts val="0"/>
              </a:spcBef>
              <a:spcAft>
                <a:spcPts val="0"/>
              </a:spcAft>
              <a:buNone/>
            </a:pPr>
            <a:r>
              <a:rPr lang="en">
                <a:solidFill>
                  <a:srgbClr val="0000CD"/>
                </a:solidFill>
                <a:latin typeface="Consolas"/>
                <a:ea typeface="Consolas"/>
                <a:cs typeface="Consolas"/>
                <a:sym typeface="Consolas"/>
              </a:rPr>
              <a:t>&lt;script type="text/javascript" src="click.js"&gt;&lt;/script&gt;</a:t>
            </a:r>
          </a:p>
          <a:p>
            <a:pPr lvl="0" rtl="0">
              <a:spcBef>
                <a:spcPts val="0"/>
              </a:spcBef>
              <a:spcAft>
                <a:spcPts val="0"/>
              </a:spcAft>
              <a:buNone/>
            </a:pPr>
            <a:r>
              <a:t/>
            </a:r>
            <a:endParaRPr/>
          </a:p>
          <a:p>
            <a:pPr lvl="0" rtl="0">
              <a:spcBef>
                <a:spcPts val="0"/>
              </a:spcBef>
              <a:spcAft>
                <a:spcPts val="0"/>
              </a:spcAft>
              <a:buNone/>
            </a:pPr>
            <a:r>
              <a:rPr lang="en"/>
              <a:t>Keeping your JavaScript separate is the preferred practice!</a:t>
            </a:r>
          </a:p>
        </p:txBody>
      </p:sp>
      <p:sp>
        <p:nvSpPr>
          <p:cNvPr id="79" name="Shape 79"/>
          <p:cNvSpPr txBox="1"/>
          <p:nvPr>
            <p:ph type="title"/>
          </p:nvPr>
        </p:nvSpPr>
        <p:spPr>
          <a:xfrm>
            <a:off x="311700" y="445025"/>
            <a:ext cx="8520600" cy="707400"/>
          </a:xfrm>
          <a:prstGeom prst="rect">
            <a:avLst/>
          </a:prstGeom>
          <a:noFill/>
          <a:ln>
            <a:noFill/>
          </a:ln>
        </p:spPr>
        <p:txBody>
          <a:bodyPr anchorCtr="0" anchor="t" bIns="91425" lIns="91425" rIns="91425" tIns="91425">
            <a:noAutofit/>
          </a:bodyPr>
          <a:lstStyle/>
          <a:p>
            <a:pPr lvl="0" rtl="0">
              <a:spcBef>
                <a:spcPts val="0"/>
              </a:spcBef>
              <a:buClr>
                <a:srgbClr val="000000"/>
              </a:buClr>
              <a:buSzPct val="26190"/>
              <a:buFont typeface="Arial"/>
              <a:buNone/>
            </a:pPr>
            <a:r>
              <a:rPr lang="en"/>
              <a:t>Including JavaScript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707400"/>
          </a:xfrm>
          <a:prstGeom prst="rect">
            <a:avLst/>
          </a:prstGeom>
          <a:noFill/>
          <a:ln>
            <a:noFill/>
          </a:ln>
        </p:spPr>
        <p:txBody>
          <a:bodyPr anchorCtr="0" anchor="t" bIns="91425" lIns="91425" rIns="91425" tIns="91425">
            <a:noAutofit/>
          </a:bodyPr>
          <a:lstStyle/>
          <a:p>
            <a:pPr indent="-69850" lvl="0" marL="0" marR="0" rtl="0" algn="l">
              <a:lnSpc>
                <a:spcPct val="100000"/>
              </a:lnSpc>
              <a:spcBef>
                <a:spcPts val="0"/>
              </a:spcBef>
              <a:spcAft>
                <a:spcPts val="0"/>
              </a:spcAft>
              <a:buClr>
                <a:srgbClr val="000000"/>
              </a:buClr>
              <a:buSzPct val="30555"/>
              <a:buFont typeface="Arial"/>
              <a:buNone/>
            </a:pPr>
            <a:r>
              <a:rPr lang="en"/>
              <a:t>Key terms</a:t>
            </a:r>
          </a:p>
        </p:txBody>
      </p:sp>
      <p:sp>
        <p:nvSpPr>
          <p:cNvPr id="85" name="Shape 85"/>
          <p:cNvSpPr txBox="1"/>
          <p:nvPr>
            <p:ph idx="1" type="body"/>
          </p:nvPr>
        </p:nvSpPr>
        <p:spPr>
          <a:xfrm>
            <a:off x="4544400" y="1266325"/>
            <a:ext cx="4287900" cy="33027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Source Code Pro"/>
              <a:buNone/>
            </a:pPr>
            <a:r>
              <a:rPr b="0" i="0" lang="en" sz="1400" u="none" cap="none" strike="noStrike">
                <a:solidFill>
                  <a:srgbClr val="0000CD"/>
                </a:solidFill>
                <a:highlight>
                  <a:srgbClr val="FFFFFF"/>
                </a:highlight>
                <a:latin typeface="Consolas"/>
                <a:ea typeface="Consolas"/>
                <a:cs typeface="Consolas"/>
                <a:sym typeface="Consolas"/>
              </a:rPr>
              <a:t>&lt;html&gt;</a:t>
            </a:r>
            <a:br>
              <a:rPr b="0" i="0" lang="en" sz="1400" u="none" cap="none" strike="noStrike">
                <a:solidFill>
                  <a:srgbClr val="0000CD"/>
                </a:solidFill>
                <a:highlight>
                  <a:srgbClr val="FFFFFF"/>
                </a:highlight>
                <a:latin typeface="Consolas"/>
                <a:ea typeface="Consolas"/>
                <a:cs typeface="Consolas"/>
                <a:sym typeface="Consolas"/>
              </a:rPr>
            </a:br>
            <a:r>
              <a:rPr lang="en" sz="1400">
                <a:solidFill>
                  <a:srgbClr val="0000CD"/>
                </a:solidFill>
                <a:highlight>
                  <a:srgbClr val="FFFFFF"/>
                </a:highlight>
                <a:latin typeface="Consolas"/>
                <a:ea typeface="Consolas"/>
                <a:cs typeface="Consolas"/>
                <a:sym typeface="Consolas"/>
              </a:rPr>
              <a:t>   </a:t>
            </a:r>
            <a:r>
              <a:rPr b="0" i="0" lang="en" sz="1400" u="none" cap="none" strike="noStrike">
                <a:solidFill>
                  <a:srgbClr val="0000CD"/>
                </a:solidFill>
                <a:highlight>
                  <a:srgbClr val="FFFFFF"/>
                </a:highlight>
                <a:latin typeface="Consolas"/>
                <a:ea typeface="Consolas"/>
                <a:cs typeface="Consolas"/>
                <a:sym typeface="Consolas"/>
              </a:rPr>
              <a:t>&lt;body&gt;</a:t>
            </a:r>
            <a:br>
              <a:rPr b="0" i="0" lang="en" sz="1400" u="none" cap="none" strike="noStrike">
                <a:solidFill>
                  <a:srgbClr val="0000CD"/>
                </a:solidFill>
                <a:highlight>
                  <a:srgbClr val="FFFFFF"/>
                </a:highlight>
                <a:latin typeface="Consolas"/>
                <a:ea typeface="Consolas"/>
                <a:cs typeface="Consolas"/>
                <a:sym typeface="Consolas"/>
              </a:rPr>
            </a:br>
            <a:r>
              <a:rPr b="0" i="0" lang="en" sz="1400" u="none" cap="none" strike="noStrike">
                <a:solidFill>
                  <a:srgbClr val="0000CD"/>
                </a:solidFill>
                <a:highlight>
                  <a:srgbClr val="FFFFFF"/>
                </a:highlight>
                <a:latin typeface="Consolas"/>
                <a:ea typeface="Consolas"/>
                <a:cs typeface="Consolas"/>
                <a:sym typeface="Consolas"/>
              </a:rPr>
              <a:t>	&lt;p id="demo"&gt;&lt;/p&gt;</a:t>
            </a:r>
            <a:br>
              <a:rPr b="0" i="0" lang="en" sz="1400" u="none" cap="none" strike="noStrike">
                <a:solidFill>
                  <a:srgbClr val="0000CD"/>
                </a:solidFill>
                <a:highlight>
                  <a:srgbClr val="FFFFFF"/>
                </a:highlight>
                <a:latin typeface="Consolas"/>
                <a:ea typeface="Consolas"/>
                <a:cs typeface="Consolas"/>
                <a:sym typeface="Consolas"/>
              </a:rPr>
            </a:br>
            <a:r>
              <a:rPr b="0" i="0" lang="en" sz="1400" u="none" cap="none" strike="noStrike">
                <a:solidFill>
                  <a:srgbClr val="0000CD"/>
                </a:solidFill>
                <a:highlight>
                  <a:srgbClr val="FFFFFF"/>
                </a:highlight>
                <a:latin typeface="Consolas"/>
                <a:ea typeface="Consolas"/>
                <a:cs typeface="Consolas"/>
                <a:sym typeface="Consolas"/>
              </a:rPr>
              <a:t>	&lt;script&gt;</a:t>
            </a:r>
            <a:br>
              <a:rPr b="0" i="0" lang="en" sz="1400" u="none" cap="none" strike="noStrike">
                <a:solidFill>
                  <a:srgbClr val="0000CD"/>
                </a:solidFill>
                <a:highlight>
                  <a:srgbClr val="FFFFFF"/>
                </a:highlight>
                <a:latin typeface="Consolas"/>
                <a:ea typeface="Consolas"/>
                <a:cs typeface="Consolas"/>
                <a:sym typeface="Consolas"/>
              </a:rPr>
            </a:br>
            <a:r>
              <a:rPr b="0" i="0" lang="en" sz="1400" u="none" cap="none" strike="noStrike">
                <a:solidFill>
                  <a:srgbClr val="0000CD"/>
                </a:solidFill>
                <a:highlight>
                  <a:srgbClr val="FFFFFF"/>
                </a:highlight>
                <a:latin typeface="Consolas"/>
                <a:ea typeface="Consolas"/>
                <a:cs typeface="Consolas"/>
                <a:sym typeface="Consolas"/>
              </a:rPr>
              <a:t>document.</a:t>
            </a:r>
            <a:r>
              <a:rPr b="1" i="0" lang="en" sz="1400" u="none" cap="none" strike="noStrike">
                <a:solidFill>
                  <a:srgbClr val="0000CD"/>
                </a:solidFill>
                <a:highlight>
                  <a:srgbClr val="FFFFFF"/>
                </a:highlight>
                <a:latin typeface="Consolas"/>
                <a:ea typeface="Consolas"/>
                <a:cs typeface="Consolas"/>
                <a:sym typeface="Consolas"/>
              </a:rPr>
              <a:t>getElementById</a:t>
            </a:r>
            <a:r>
              <a:rPr b="0" i="0" lang="en" sz="1400" u="none" cap="none" strike="noStrike">
                <a:solidFill>
                  <a:srgbClr val="0000CD"/>
                </a:solidFill>
                <a:highlight>
                  <a:srgbClr val="FFFFFF"/>
                </a:highlight>
                <a:latin typeface="Consolas"/>
                <a:ea typeface="Consolas"/>
                <a:cs typeface="Consolas"/>
                <a:sym typeface="Consolas"/>
              </a:rPr>
              <a:t>("demo").</a:t>
            </a:r>
            <a:r>
              <a:rPr b="1" i="0" lang="en" sz="1400" u="none" cap="none" strike="noStrike">
                <a:solidFill>
                  <a:srgbClr val="0000CD"/>
                </a:solidFill>
                <a:highlight>
                  <a:srgbClr val="FFFFFF"/>
                </a:highlight>
                <a:latin typeface="Consolas"/>
                <a:ea typeface="Consolas"/>
                <a:cs typeface="Consolas"/>
                <a:sym typeface="Consolas"/>
              </a:rPr>
              <a:t>innerHTML</a:t>
            </a:r>
            <a:r>
              <a:rPr b="0" i="0" lang="en" sz="1400" u="none" cap="none" strike="noStrike">
                <a:solidFill>
                  <a:srgbClr val="0000CD"/>
                </a:solidFill>
                <a:highlight>
                  <a:srgbClr val="FFFFFF"/>
                </a:highlight>
                <a:latin typeface="Consolas"/>
                <a:ea typeface="Consolas"/>
                <a:cs typeface="Consolas"/>
                <a:sym typeface="Consolas"/>
              </a:rPr>
              <a:t> = "Hello World!";</a:t>
            </a:r>
          </a:p>
          <a:p>
            <a:pPr indent="0" lvl="0" marL="0" marR="0" rtl="0" algn="l">
              <a:lnSpc>
                <a:spcPct val="100000"/>
              </a:lnSpc>
              <a:spcBef>
                <a:spcPts val="0"/>
              </a:spcBef>
              <a:spcAft>
                <a:spcPts val="0"/>
              </a:spcAft>
              <a:buClr>
                <a:schemeClr val="dk2"/>
              </a:buClr>
              <a:buSzPct val="25000"/>
              <a:buFont typeface="Source Code Pro"/>
              <a:buNone/>
            </a:pPr>
            <a:r>
              <a:rPr lang="en" sz="1400">
                <a:solidFill>
                  <a:srgbClr val="0000CD"/>
                </a:solidFill>
                <a:highlight>
                  <a:srgbClr val="FFFFFF"/>
                </a:highlight>
                <a:latin typeface="Consolas"/>
                <a:ea typeface="Consolas"/>
                <a:cs typeface="Consolas"/>
                <a:sym typeface="Consolas"/>
              </a:rPr>
              <a:t>     </a:t>
            </a:r>
            <a:r>
              <a:rPr b="0" i="0" lang="en" sz="1400" u="none" cap="none" strike="noStrike">
                <a:solidFill>
                  <a:srgbClr val="0000CD"/>
                </a:solidFill>
                <a:highlight>
                  <a:srgbClr val="FFFFFF"/>
                </a:highlight>
                <a:latin typeface="Consolas"/>
                <a:ea typeface="Consolas"/>
                <a:cs typeface="Consolas"/>
                <a:sym typeface="Consolas"/>
              </a:rPr>
              <a:t>&lt;/script&gt;</a:t>
            </a:r>
            <a:br>
              <a:rPr b="0" i="0" lang="en" sz="1400" u="none" cap="none" strike="noStrike">
                <a:solidFill>
                  <a:srgbClr val="0000CD"/>
                </a:solidFill>
                <a:highlight>
                  <a:srgbClr val="FFFFFF"/>
                </a:highlight>
                <a:latin typeface="Consolas"/>
                <a:ea typeface="Consolas"/>
                <a:cs typeface="Consolas"/>
                <a:sym typeface="Consolas"/>
              </a:rPr>
            </a:br>
            <a:r>
              <a:rPr lang="en" sz="1400">
                <a:solidFill>
                  <a:srgbClr val="0000CD"/>
                </a:solidFill>
                <a:highlight>
                  <a:srgbClr val="FFFFFF"/>
                </a:highlight>
                <a:latin typeface="Consolas"/>
                <a:ea typeface="Consolas"/>
                <a:cs typeface="Consolas"/>
                <a:sym typeface="Consolas"/>
              </a:rPr>
              <a:t>   </a:t>
            </a:r>
            <a:r>
              <a:rPr b="0" i="0" lang="en" sz="1400" u="none" cap="none" strike="noStrike">
                <a:solidFill>
                  <a:srgbClr val="0000CD"/>
                </a:solidFill>
                <a:highlight>
                  <a:srgbClr val="FFFFFF"/>
                </a:highlight>
                <a:latin typeface="Consolas"/>
                <a:ea typeface="Consolas"/>
                <a:cs typeface="Consolas"/>
                <a:sym typeface="Consolas"/>
              </a:rPr>
              <a:t>&lt;/body&gt;</a:t>
            </a:r>
            <a:br>
              <a:rPr b="0" i="0" lang="en" sz="1400" u="none" cap="none" strike="noStrike">
                <a:solidFill>
                  <a:srgbClr val="0000CD"/>
                </a:solidFill>
                <a:highlight>
                  <a:srgbClr val="FFFFFF"/>
                </a:highlight>
                <a:latin typeface="Consolas"/>
                <a:ea typeface="Consolas"/>
                <a:cs typeface="Consolas"/>
                <a:sym typeface="Consolas"/>
              </a:rPr>
            </a:br>
            <a:r>
              <a:rPr b="0" i="0" lang="en" sz="1400" u="none" cap="none" strike="noStrike">
                <a:solidFill>
                  <a:srgbClr val="0000CD"/>
                </a:solidFill>
                <a:highlight>
                  <a:srgbClr val="FFFFFF"/>
                </a:highlight>
                <a:latin typeface="Consolas"/>
                <a:ea typeface="Consolas"/>
                <a:cs typeface="Consolas"/>
                <a:sym typeface="Consolas"/>
              </a:rPr>
              <a:t>&lt;/html&gt;</a:t>
            </a:r>
          </a:p>
        </p:txBody>
      </p:sp>
      <p:sp>
        <p:nvSpPr>
          <p:cNvPr id="86" name="Shape 86"/>
          <p:cNvSpPr txBox="1"/>
          <p:nvPr>
            <p:ph idx="1" type="body"/>
          </p:nvPr>
        </p:nvSpPr>
        <p:spPr>
          <a:xfrm>
            <a:off x="311700" y="1228675"/>
            <a:ext cx="4232700" cy="3340500"/>
          </a:xfrm>
          <a:prstGeom prst="rect">
            <a:avLst/>
          </a:prstGeom>
          <a:noFill/>
          <a:ln>
            <a:noFill/>
          </a:ln>
        </p:spPr>
        <p:txBody>
          <a:bodyPr anchorCtr="0" anchor="t" bIns="91425" lIns="91425" rIns="91425" tIns="91425">
            <a:noAutofit/>
          </a:bodyPr>
          <a:lstStyle/>
          <a:p>
            <a:pPr indent="-304800" lvl="0" marL="457200" marR="0" rtl="0" algn="l">
              <a:lnSpc>
                <a:spcPct val="100000"/>
              </a:lnSpc>
              <a:spcBef>
                <a:spcPts val="0"/>
              </a:spcBef>
              <a:spcAft>
                <a:spcPts val="0"/>
              </a:spcAft>
              <a:buClr>
                <a:schemeClr val="dk2"/>
              </a:buClr>
              <a:buSzPct val="25000"/>
              <a:buFont typeface="Source Code Pro"/>
              <a:buNone/>
            </a:pPr>
            <a:r>
              <a:rPr b="0" i="0" lang="en" u="none" cap="none" strike="noStrike">
                <a:solidFill>
                  <a:schemeClr val="dk2"/>
                </a:solidFill>
              </a:rPr>
              <a:t>A </a:t>
            </a:r>
            <a:r>
              <a:rPr b="1" i="0" lang="en" u="none" cap="none" strike="noStrike">
                <a:solidFill>
                  <a:schemeClr val="dk2"/>
                </a:solidFill>
              </a:rPr>
              <a:t>property</a:t>
            </a:r>
            <a:r>
              <a:rPr b="0" i="0" lang="en" u="none" cap="none" strike="noStrike">
                <a:solidFill>
                  <a:schemeClr val="dk2"/>
                </a:solidFill>
              </a:rPr>
              <a:t> is a value that you can get or set (like changing the content of an HTML element)</a:t>
            </a:r>
          </a:p>
          <a:p>
            <a:pPr indent="-304800" lvl="0" marL="457200" rtl="0">
              <a:lnSpc>
                <a:spcPct val="100000"/>
              </a:lnSpc>
              <a:spcBef>
                <a:spcPts val="1600"/>
              </a:spcBef>
              <a:spcAft>
                <a:spcPts val="0"/>
              </a:spcAft>
              <a:buClr>
                <a:schemeClr val="dk2"/>
              </a:buClr>
              <a:buSzPct val="25000"/>
              <a:buFont typeface="Source Code Pro"/>
              <a:buNone/>
            </a:pPr>
            <a:r>
              <a:rPr lang="en">
                <a:latin typeface="Consolas"/>
                <a:ea typeface="Consolas"/>
                <a:cs typeface="Consolas"/>
                <a:sym typeface="Consolas"/>
              </a:rPr>
              <a:t>innerHTML</a:t>
            </a:r>
            <a:r>
              <a:rPr lang="en"/>
              <a:t> is a property</a:t>
            </a:r>
          </a:p>
          <a:p>
            <a:pPr indent="-304800" lvl="0" marL="457200" marR="0" rtl="0" algn="l">
              <a:lnSpc>
                <a:spcPct val="100000"/>
              </a:lnSpc>
              <a:spcBef>
                <a:spcPts val="1600"/>
              </a:spcBef>
              <a:spcAft>
                <a:spcPts val="0"/>
              </a:spcAft>
              <a:buClr>
                <a:schemeClr val="dk2"/>
              </a:buClr>
              <a:buSzPct val="25000"/>
              <a:buFont typeface="Source Code Pro"/>
              <a:buNone/>
            </a:pPr>
            <a:r>
              <a:rPr b="0" i="0" lang="en" u="none" cap="none" strike="noStrike">
                <a:solidFill>
                  <a:schemeClr val="dk2"/>
                </a:solidFill>
              </a:rPr>
              <a:t>A </a:t>
            </a:r>
            <a:r>
              <a:rPr b="1" i="0" lang="en" u="none" cap="none" strike="noStrike">
                <a:solidFill>
                  <a:schemeClr val="dk2"/>
                </a:solidFill>
              </a:rPr>
              <a:t>method</a:t>
            </a:r>
            <a:r>
              <a:rPr b="0" i="0" lang="en" u="none" cap="none" strike="noStrike">
                <a:solidFill>
                  <a:schemeClr val="dk2"/>
                </a:solidFill>
              </a:rPr>
              <a:t> is an action you can do (like add or deleting an HTML element)</a:t>
            </a:r>
          </a:p>
          <a:p>
            <a:pPr indent="-304800" lvl="0" marL="457200" marR="0" rtl="0" algn="l">
              <a:lnSpc>
                <a:spcPct val="100000"/>
              </a:lnSpc>
              <a:spcBef>
                <a:spcPts val="1600"/>
              </a:spcBef>
              <a:spcAft>
                <a:spcPts val="0"/>
              </a:spcAft>
              <a:buClr>
                <a:schemeClr val="dk2"/>
              </a:buClr>
              <a:buSzPct val="25000"/>
              <a:buFont typeface="Source Code Pro"/>
              <a:buNone/>
            </a:pPr>
            <a:r>
              <a:rPr lang="en" u="none" cap="none" strike="noStrike">
                <a:solidFill>
                  <a:schemeClr val="dk2"/>
                </a:solidFill>
                <a:latin typeface="Consolas"/>
                <a:ea typeface="Consolas"/>
                <a:cs typeface="Consolas"/>
                <a:sym typeface="Consolas"/>
              </a:rPr>
              <a:t>getElementById()</a:t>
            </a:r>
            <a:r>
              <a:rPr b="0" i="0" lang="en" u="none" cap="none" strike="noStrike">
                <a:solidFill>
                  <a:schemeClr val="dk2"/>
                </a:solidFill>
              </a:rPr>
              <a:t> is a method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707400"/>
          </a:xfrm>
          <a:prstGeom prst="rect">
            <a:avLst/>
          </a:prstGeom>
          <a:noFill/>
          <a:ln>
            <a:noFill/>
          </a:ln>
        </p:spPr>
        <p:txBody>
          <a:bodyPr anchorCtr="0" anchor="t" bIns="91425" lIns="91425" rIns="91425" tIns="91425">
            <a:noAutofit/>
          </a:bodyPr>
          <a:lstStyle/>
          <a:p>
            <a:pPr lvl="0" rtl="0">
              <a:spcBef>
                <a:spcPts val="0"/>
              </a:spcBef>
              <a:buClr>
                <a:srgbClr val="000000"/>
              </a:buClr>
              <a:buSzPct val="26190"/>
              <a:buFont typeface="Arial"/>
              <a:buNone/>
            </a:pPr>
            <a:r>
              <a:rPr lang="en"/>
              <a:t>Working with HTML elements</a:t>
            </a:r>
          </a:p>
        </p:txBody>
      </p:sp>
      <p:sp>
        <p:nvSpPr>
          <p:cNvPr id="92" name="Shape 92"/>
          <p:cNvSpPr txBox="1"/>
          <p:nvPr>
            <p:ph idx="1" type="body"/>
          </p:nvPr>
        </p:nvSpPr>
        <p:spPr>
          <a:xfrm>
            <a:off x="311700" y="1266325"/>
            <a:ext cx="8520600" cy="3302700"/>
          </a:xfrm>
          <a:prstGeom prst="rect">
            <a:avLst/>
          </a:prstGeom>
          <a:noFill/>
          <a:ln>
            <a:noFill/>
          </a:ln>
        </p:spPr>
        <p:txBody>
          <a:bodyPr anchorCtr="0" anchor="t" bIns="91425" lIns="91425" rIns="91425" tIns="91425">
            <a:noAutofit/>
          </a:bodyPr>
          <a:lstStyle/>
          <a:p>
            <a:pPr indent="-317500" lvl="0" marL="457200" marR="0" rtl="0" algn="l">
              <a:lnSpc>
                <a:spcPct val="100000"/>
              </a:lnSpc>
              <a:spcBef>
                <a:spcPts val="0"/>
              </a:spcBef>
              <a:spcAft>
                <a:spcPts val="0"/>
              </a:spcAft>
              <a:buClr>
                <a:schemeClr val="dk2"/>
              </a:buClr>
              <a:buSzPct val="25000"/>
              <a:buFont typeface="Source Code Pro"/>
              <a:buNone/>
            </a:pPr>
            <a:r>
              <a:rPr b="0" i="0" lang="en" u="none" cap="none" strike="noStrike">
                <a:solidFill>
                  <a:schemeClr val="dk2"/>
                </a:solidFill>
              </a:rPr>
              <a:t>You can </a:t>
            </a:r>
            <a:r>
              <a:rPr lang="en"/>
              <a:t>select</a:t>
            </a:r>
            <a:r>
              <a:rPr b="0" i="0" lang="en" u="none" cap="none" strike="noStrike">
                <a:solidFill>
                  <a:schemeClr val="dk2"/>
                </a:solidFill>
              </a:rPr>
              <a:t> HTML elements using selectors</a:t>
            </a:r>
          </a:p>
          <a:p>
            <a:pPr indent="-304800" lvl="1" marL="914400" marR="0" rtl="0" algn="l">
              <a:lnSpc>
                <a:spcPct val="100000"/>
              </a:lnSpc>
              <a:spcBef>
                <a:spcPts val="1600"/>
              </a:spcBef>
              <a:spcAft>
                <a:spcPts val="0"/>
              </a:spcAft>
              <a:buClr>
                <a:schemeClr val="dk2"/>
              </a:buClr>
              <a:buSzPct val="25000"/>
              <a:buFont typeface="Source Code Pro"/>
              <a:buNone/>
            </a:pPr>
            <a:r>
              <a:rPr b="0" i="0" lang="en" sz="1200" u="none" cap="none" strike="noStrike">
                <a:solidFill>
                  <a:schemeClr val="dk2"/>
                </a:solidFill>
              </a:rPr>
              <a:t>by id				</a:t>
            </a:r>
            <a:r>
              <a:rPr b="0" i="0" lang="en" sz="1200" u="none" cap="none" strike="noStrike">
                <a:solidFill>
                  <a:srgbClr val="0000CD"/>
                </a:solidFill>
                <a:highlight>
                  <a:srgbClr val="FFFFFF"/>
                </a:highlight>
                <a:latin typeface="Source Code Pro"/>
                <a:ea typeface="Source Code Pro"/>
                <a:cs typeface="Source Code Pro"/>
                <a:sym typeface="Source Code Pro"/>
              </a:rPr>
              <a:t>var</a:t>
            </a:r>
            <a:r>
              <a:rPr b="0" i="0" lang="en" sz="1200" u="none" cap="none" strike="noStrike">
                <a:solidFill>
                  <a:srgbClr val="000000"/>
                </a:solidFill>
                <a:highlight>
                  <a:srgbClr val="FFFFFF"/>
                </a:highlight>
                <a:latin typeface="Source Code Pro"/>
                <a:ea typeface="Source Code Pro"/>
                <a:cs typeface="Source Code Pro"/>
                <a:sym typeface="Source Code Pro"/>
              </a:rPr>
              <a:t> myElement = document.getElementById(</a:t>
            </a:r>
            <a:r>
              <a:rPr b="0" i="0" lang="en" sz="1200" u="none" cap="none" strike="noStrike">
                <a:solidFill>
                  <a:srgbClr val="A52A2A"/>
                </a:solidFill>
                <a:highlight>
                  <a:srgbClr val="FFFFFF"/>
                </a:highlight>
                <a:latin typeface="Source Code Pro"/>
                <a:ea typeface="Source Code Pro"/>
                <a:cs typeface="Source Code Pro"/>
                <a:sym typeface="Source Code Pro"/>
              </a:rPr>
              <a:t>"intro"</a:t>
            </a:r>
            <a:r>
              <a:rPr b="0" i="0" lang="en" sz="1200" u="none" cap="none" strike="noStrike">
                <a:solidFill>
                  <a:srgbClr val="000000"/>
                </a:solidFill>
                <a:highlight>
                  <a:srgbClr val="FFFFFF"/>
                </a:highlight>
                <a:latin typeface="Source Code Pro"/>
                <a:ea typeface="Source Code Pro"/>
                <a:cs typeface="Source Code Pro"/>
                <a:sym typeface="Source Code Pro"/>
              </a:rPr>
              <a:t>);</a:t>
            </a:r>
          </a:p>
          <a:p>
            <a:pPr indent="-304800" lvl="1" marL="914400" marR="0" rtl="0" algn="l">
              <a:lnSpc>
                <a:spcPct val="100000"/>
              </a:lnSpc>
              <a:spcBef>
                <a:spcPts val="1600"/>
              </a:spcBef>
              <a:spcAft>
                <a:spcPts val="0"/>
              </a:spcAft>
              <a:buClr>
                <a:schemeClr val="dk2"/>
              </a:buClr>
              <a:buSzPct val="25000"/>
              <a:buFont typeface="Source Code Pro"/>
              <a:buNone/>
            </a:pPr>
            <a:r>
              <a:rPr b="0" i="0" lang="en" sz="1200" u="none" cap="none" strike="noStrike">
                <a:solidFill>
                  <a:schemeClr val="dk2"/>
                </a:solidFill>
              </a:rPr>
              <a:t>by tag name			</a:t>
            </a:r>
            <a:r>
              <a:rPr b="0" i="0" lang="en" sz="1200" u="none" cap="none" strike="noStrike">
                <a:solidFill>
                  <a:srgbClr val="0000CD"/>
                </a:solidFill>
                <a:highlight>
                  <a:srgbClr val="FFFFFF"/>
                </a:highlight>
                <a:latin typeface="Source Code Pro"/>
                <a:ea typeface="Source Code Pro"/>
                <a:cs typeface="Source Code Pro"/>
                <a:sym typeface="Source Code Pro"/>
              </a:rPr>
              <a:t>var</a:t>
            </a:r>
            <a:r>
              <a:rPr b="0" i="0" lang="en" sz="1200" u="none" cap="none" strike="noStrike">
                <a:solidFill>
                  <a:srgbClr val="000000"/>
                </a:solidFill>
                <a:highlight>
                  <a:srgbClr val="FFFFFF"/>
                </a:highlight>
                <a:latin typeface="Source Code Pro"/>
                <a:ea typeface="Source Code Pro"/>
                <a:cs typeface="Source Code Pro"/>
                <a:sym typeface="Source Code Pro"/>
              </a:rPr>
              <a:t> x = document.getElementsByTagName(</a:t>
            </a:r>
            <a:r>
              <a:rPr b="0" i="0" lang="en" sz="1200" u="none" cap="none" strike="noStrike">
                <a:solidFill>
                  <a:srgbClr val="A52A2A"/>
                </a:solidFill>
                <a:highlight>
                  <a:srgbClr val="FFFFFF"/>
                </a:highlight>
                <a:latin typeface="Source Code Pro"/>
                <a:ea typeface="Source Code Pro"/>
                <a:cs typeface="Source Code Pro"/>
                <a:sym typeface="Source Code Pro"/>
              </a:rPr>
              <a:t>"p"</a:t>
            </a:r>
            <a:r>
              <a:rPr b="0" i="0" lang="en" sz="1200" u="none" cap="none" strike="noStrike">
                <a:solidFill>
                  <a:srgbClr val="000000"/>
                </a:solidFill>
                <a:highlight>
                  <a:srgbClr val="FFFFFF"/>
                </a:highlight>
                <a:latin typeface="Source Code Pro"/>
                <a:ea typeface="Source Code Pro"/>
                <a:cs typeface="Source Code Pro"/>
                <a:sym typeface="Source Code Pro"/>
              </a:rPr>
              <a:t>);</a:t>
            </a:r>
          </a:p>
          <a:p>
            <a:pPr indent="-304800" lvl="1" marL="914400" marR="0" rtl="0" algn="l">
              <a:lnSpc>
                <a:spcPct val="100000"/>
              </a:lnSpc>
              <a:spcBef>
                <a:spcPts val="1600"/>
              </a:spcBef>
              <a:spcAft>
                <a:spcPts val="0"/>
              </a:spcAft>
              <a:buClr>
                <a:schemeClr val="dk2"/>
              </a:buClr>
              <a:buSzPct val="25000"/>
              <a:buFont typeface="Source Code Pro"/>
              <a:buNone/>
            </a:pPr>
            <a:r>
              <a:rPr b="0" i="0" lang="en" sz="1200" u="none" cap="none" strike="noStrike">
                <a:solidFill>
                  <a:schemeClr val="dk2"/>
                </a:solidFill>
              </a:rPr>
              <a:t>by class name			</a:t>
            </a:r>
            <a:r>
              <a:rPr b="0" i="0" lang="en" sz="1200" u="none" cap="none" strike="noStrike">
                <a:solidFill>
                  <a:srgbClr val="0000CD"/>
                </a:solidFill>
                <a:highlight>
                  <a:srgbClr val="FFFFFF"/>
                </a:highlight>
                <a:latin typeface="Source Code Pro"/>
                <a:ea typeface="Source Code Pro"/>
                <a:cs typeface="Source Code Pro"/>
                <a:sym typeface="Source Code Pro"/>
              </a:rPr>
              <a:t>var</a:t>
            </a:r>
            <a:r>
              <a:rPr b="0" i="0" lang="en" sz="1200" u="none" cap="none" strike="noStrike">
                <a:solidFill>
                  <a:srgbClr val="000000"/>
                </a:solidFill>
                <a:highlight>
                  <a:srgbClr val="FFFFFF"/>
                </a:highlight>
                <a:latin typeface="Source Code Pro"/>
                <a:ea typeface="Source Code Pro"/>
                <a:cs typeface="Source Code Pro"/>
                <a:sym typeface="Source Code Pro"/>
              </a:rPr>
              <a:t> x = document.getElementsByClassName(</a:t>
            </a:r>
            <a:r>
              <a:rPr b="0" i="0" lang="en" sz="1200" u="none" cap="none" strike="noStrike">
                <a:solidFill>
                  <a:srgbClr val="A52A2A"/>
                </a:solidFill>
                <a:highlight>
                  <a:srgbClr val="FFFFFF"/>
                </a:highlight>
                <a:latin typeface="Source Code Pro"/>
                <a:ea typeface="Source Code Pro"/>
                <a:cs typeface="Source Code Pro"/>
                <a:sym typeface="Source Code Pro"/>
              </a:rPr>
              <a:t>"intro"</a:t>
            </a:r>
            <a:r>
              <a:rPr b="0" i="0" lang="en" sz="1200" u="none" cap="none" strike="noStrike">
                <a:solidFill>
                  <a:srgbClr val="000000"/>
                </a:solidFill>
                <a:highlight>
                  <a:srgbClr val="FFFFFF"/>
                </a:highlight>
                <a:latin typeface="Source Code Pro"/>
                <a:ea typeface="Source Code Pro"/>
                <a:cs typeface="Source Code Pro"/>
                <a:sym typeface="Source Code Pro"/>
              </a:rPr>
              <a:t>);</a:t>
            </a:r>
          </a:p>
          <a:p>
            <a:pPr indent="-304800" lvl="1" marL="914400" marR="0" rtl="0" algn="l">
              <a:lnSpc>
                <a:spcPct val="100000"/>
              </a:lnSpc>
              <a:spcBef>
                <a:spcPts val="1600"/>
              </a:spcBef>
              <a:spcAft>
                <a:spcPts val="0"/>
              </a:spcAft>
              <a:buClr>
                <a:schemeClr val="dk2"/>
              </a:buClr>
              <a:buSzPct val="25000"/>
              <a:buFont typeface="Source Code Pro"/>
              <a:buNone/>
            </a:pPr>
            <a:r>
              <a:rPr b="0" i="0" lang="en" sz="1200" u="none" cap="none" strike="noStrike">
                <a:solidFill>
                  <a:schemeClr val="dk2"/>
                </a:solidFill>
              </a:rPr>
              <a:t>by CSS selectors			</a:t>
            </a:r>
            <a:r>
              <a:rPr b="0" i="0" lang="en" sz="1200" u="none" cap="none" strike="noStrike">
                <a:solidFill>
                  <a:srgbClr val="0000CD"/>
                </a:solidFill>
                <a:highlight>
                  <a:srgbClr val="FFFFFF"/>
                </a:highlight>
                <a:latin typeface="Source Code Pro"/>
                <a:ea typeface="Source Code Pro"/>
                <a:cs typeface="Source Code Pro"/>
                <a:sym typeface="Source Code Pro"/>
              </a:rPr>
              <a:t>var</a:t>
            </a:r>
            <a:r>
              <a:rPr b="0" i="0" lang="en" sz="1200" u="none" cap="none" strike="noStrike">
                <a:solidFill>
                  <a:srgbClr val="000000"/>
                </a:solidFill>
                <a:highlight>
                  <a:srgbClr val="FFFFFF"/>
                </a:highlight>
                <a:latin typeface="Source Code Pro"/>
                <a:ea typeface="Source Code Pro"/>
                <a:cs typeface="Source Code Pro"/>
                <a:sym typeface="Source Code Pro"/>
              </a:rPr>
              <a:t> x = document.querySelectorAll(</a:t>
            </a:r>
            <a:r>
              <a:rPr b="0" i="0" lang="en" sz="1200" u="none" cap="none" strike="noStrike">
                <a:solidFill>
                  <a:srgbClr val="A52A2A"/>
                </a:solidFill>
                <a:highlight>
                  <a:srgbClr val="FFFFFF"/>
                </a:highlight>
                <a:latin typeface="Source Code Pro"/>
                <a:ea typeface="Source Code Pro"/>
                <a:cs typeface="Source Code Pro"/>
                <a:sym typeface="Source Code Pro"/>
              </a:rPr>
              <a:t>"p.intro"</a:t>
            </a:r>
            <a:r>
              <a:rPr b="0" i="0" lang="en" sz="1200" u="none" cap="none" strike="noStrike">
                <a:solidFill>
                  <a:srgbClr val="000000"/>
                </a:solidFill>
                <a:highlight>
                  <a:srgbClr val="FFFFFF"/>
                </a:highlight>
                <a:latin typeface="Source Code Pro"/>
                <a:ea typeface="Source Code Pro"/>
                <a:cs typeface="Source Code Pro"/>
                <a:sym typeface="Source Code Pro"/>
              </a:rPr>
              <a:t>);</a:t>
            </a:r>
          </a:p>
          <a:p>
            <a:pPr indent="-304800" lvl="1" marL="914400" marR="0" rtl="0" algn="l">
              <a:lnSpc>
                <a:spcPct val="100000"/>
              </a:lnSpc>
              <a:spcBef>
                <a:spcPts val="1600"/>
              </a:spcBef>
              <a:spcAft>
                <a:spcPts val="0"/>
              </a:spcAft>
              <a:buClr>
                <a:schemeClr val="dk2"/>
              </a:buClr>
              <a:buSzPct val="25000"/>
              <a:buFont typeface="Source Code Pro"/>
              <a:buNone/>
            </a:pPr>
            <a:r>
              <a:rPr b="0" i="0" lang="en" sz="1200" u="none" cap="none" strike="noStrike">
                <a:solidFill>
                  <a:schemeClr val="dk2"/>
                </a:solidFill>
              </a:rPr>
              <a:t>by Object collection</a:t>
            </a:r>
            <a:r>
              <a:rPr lang="en" sz="1200"/>
              <a:t>		</a:t>
            </a:r>
            <a:r>
              <a:rPr b="0" i="0" lang="en" sz="1200" u="none" cap="none" strike="noStrike">
                <a:solidFill>
                  <a:srgbClr val="0000CD"/>
                </a:solidFill>
                <a:highlight>
                  <a:srgbClr val="FFFFFF"/>
                </a:highlight>
                <a:latin typeface="Source Code Pro"/>
                <a:ea typeface="Source Code Pro"/>
                <a:cs typeface="Source Code Pro"/>
                <a:sym typeface="Source Code Pro"/>
              </a:rPr>
              <a:t>var</a:t>
            </a:r>
            <a:r>
              <a:rPr b="0" i="0" lang="en" sz="1200" u="none" cap="none" strike="noStrike">
                <a:solidFill>
                  <a:srgbClr val="000000"/>
                </a:solidFill>
                <a:highlight>
                  <a:srgbClr val="FFFFFF"/>
                </a:highlight>
                <a:latin typeface="Source Code Pro"/>
                <a:ea typeface="Source Code Pro"/>
                <a:cs typeface="Source Code Pro"/>
                <a:sym typeface="Source Code Pro"/>
              </a:rPr>
              <a:t> x = document.forms[</a:t>
            </a:r>
            <a:r>
              <a:rPr b="0" i="0" lang="en" sz="1200" u="none" cap="none" strike="noStrike">
                <a:solidFill>
                  <a:srgbClr val="A52A2A"/>
                </a:solidFill>
                <a:highlight>
                  <a:srgbClr val="FFFFFF"/>
                </a:highlight>
                <a:latin typeface="Source Code Pro"/>
                <a:ea typeface="Source Code Pro"/>
                <a:cs typeface="Source Code Pro"/>
                <a:sym typeface="Source Code Pro"/>
              </a:rPr>
              <a:t>"frm1"</a:t>
            </a:r>
            <a:r>
              <a:rPr b="0" i="0" lang="en" sz="1200" u="none" cap="none" strike="noStrike">
                <a:solidFill>
                  <a:srgbClr val="000000"/>
                </a:solidFill>
                <a:highlight>
                  <a:srgbClr val="FFFFFF"/>
                </a:highlight>
                <a:latin typeface="Source Code Pro"/>
                <a:ea typeface="Source Code Pro"/>
                <a:cs typeface="Source Code Pro"/>
                <a:sym typeface="Source Code Pro"/>
              </a:rPr>
              <a:t>];</a:t>
            </a:r>
          </a:p>
          <a:p>
            <a:pPr indent="0" lvl="0" marL="2743200" marR="0" rtl="0" algn="l">
              <a:lnSpc>
                <a:spcPct val="100000"/>
              </a:lnSpc>
              <a:spcBef>
                <a:spcPts val="0"/>
              </a:spcBef>
              <a:spcAft>
                <a:spcPts val="0"/>
              </a:spcAft>
              <a:buClr>
                <a:schemeClr val="dk2"/>
              </a:buClr>
              <a:buSzPct val="25000"/>
              <a:buFont typeface="Source Code Pro"/>
              <a:buNone/>
            </a:pPr>
            <a:r>
              <a:rPr b="0" i="0" lang="en" sz="1200" u="none" cap="none" strike="noStrike">
                <a:solidFill>
                  <a:srgbClr val="0000CD"/>
                </a:solidFill>
                <a:highlight>
                  <a:srgbClr val="FFFFFF"/>
                </a:highlight>
                <a:latin typeface="Source Code Pro"/>
                <a:ea typeface="Source Code Pro"/>
                <a:cs typeface="Source Code Pro"/>
                <a:sym typeface="Source Code Pro"/>
              </a:rPr>
              <a:t>var</a:t>
            </a:r>
            <a:r>
              <a:rPr b="0" i="0" lang="en" sz="1200" u="none" cap="none" strike="noStrike">
                <a:solidFill>
                  <a:srgbClr val="000000"/>
                </a:solidFill>
                <a:highlight>
                  <a:srgbClr val="FFFFFF"/>
                </a:highlight>
                <a:latin typeface="Source Code Pro"/>
                <a:ea typeface="Source Code Pro"/>
                <a:cs typeface="Source Code Pro"/>
                <a:sym typeface="Source Code Pro"/>
              </a:rPr>
              <a:t> text = </a:t>
            </a:r>
            <a:r>
              <a:rPr b="0" i="0" lang="en" sz="1200" u="none" cap="none" strike="noStrike">
                <a:solidFill>
                  <a:srgbClr val="A52A2A"/>
                </a:solidFill>
                <a:highlight>
                  <a:srgbClr val="FFFFFF"/>
                </a:highlight>
                <a:latin typeface="Source Code Pro"/>
                <a:ea typeface="Source Code Pro"/>
                <a:cs typeface="Source Code Pro"/>
                <a:sym typeface="Source Code Pro"/>
              </a:rPr>
              <a:t>""</a:t>
            </a:r>
            <a:r>
              <a:rPr b="0" i="0" lang="en" sz="1200" u="none" cap="none" strike="noStrike">
                <a:solidFill>
                  <a:srgbClr val="000000"/>
                </a:solidFill>
                <a:highlight>
                  <a:srgbClr val="FFFFFF"/>
                </a:highlight>
                <a:latin typeface="Source Code Pro"/>
                <a:ea typeface="Source Code Pro"/>
                <a:cs typeface="Source Code Pro"/>
                <a:sym typeface="Source Code Pro"/>
              </a:rPr>
              <a:t>;</a:t>
            </a:r>
          </a:p>
          <a:p>
            <a:pPr indent="0" lvl="0" marL="2743200" marR="0" rtl="0" algn="l">
              <a:lnSpc>
                <a:spcPct val="100000"/>
              </a:lnSpc>
              <a:spcBef>
                <a:spcPts val="0"/>
              </a:spcBef>
              <a:spcAft>
                <a:spcPts val="0"/>
              </a:spcAft>
              <a:buClr>
                <a:schemeClr val="dk2"/>
              </a:buClr>
              <a:buSzPct val="25000"/>
              <a:buFont typeface="Source Code Pro"/>
              <a:buNone/>
            </a:pPr>
            <a:r>
              <a:rPr b="0" i="0" lang="en" sz="1200" u="none" cap="none" strike="noStrike">
                <a:solidFill>
                  <a:srgbClr val="0000CD"/>
                </a:solidFill>
                <a:highlight>
                  <a:srgbClr val="FFFFFF"/>
                </a:highlight>
                <a:latin typeface="Source Code Pro"/>
                <a:ea typeface="Source Code Pro"/>
                <a:cs typeface="Source Code Pro"/>
                <a:sym typeface="Source Code Pro"/>
              </a:rPr>
              <a:t>var</a:t>
            </a:r>
            <a:r>
              <a:rPr b="0" i="0" lang="en" sz="1200" u="none" cap="none" strike="noStrike">
                <a:solidFill>
                  <a:srgbClr val="000000"/>
                </a:solidFill>
                <a:highlight>
                  <a:srgbClr val="FFFFFF"/>
                </a:highlight>
                <a:latin typeface="Source Code Pro"/>
                <a:ea typeface="Source Code Pro"/>
                <a:cs typeface="Source Code Pro"/>
                <a:sym typeface="Source Code Pro"/>
              </a:rPr>
              <a:t> i;</a:t>
            </a:r>
          </a:p>
          <a:p>
            <a:pPr indent="0" lvl="0" marL="2743200" marR="0" rtl="0" algn="l">
              <a:lnSpc>
                <a:spcPct val="100000"/>
              </a:lnSpc>
              <a:spcBef>
                <a:spcPts val="0"/>
              </a:spcBef>
              <a:spcAft>
                <a:spcPts val="0"/>
              </a:spcAft>
              <a:buClr>
                <a:schemeClr val="dk2"/>
              </a:buClr>
              <a:buSzPct val="25000"/>
              <a:buFont typeface="Source Code Pro"/>
              <a:buNone/>
            </a:pPr>
            <a:r>
              <a:rPr b="0" i="0" lang="en" sz="1200" u="none" cap="none" strike="noStrike">
                <a:solidFill>
                  <a:srgbClr val="0000CD"/>
                </a:solidFill>
                <a:highlight>
                  <a:srgbClr val="FFFFFF"/>
                </a:highlight>
                <a:latin typeface="Source Code Pro"/>
                <a:ea typeface="Source Code Pro"/>
                <a:cs typeface="Source Code Pro"/>
                <a:sym typeface="Source Code Pro"/>
              </a:rPr>
              <a:t>for</a:t>
            </a:r>
            <a:r>
              <a:rPr b="0" i="0" lang="en" sz="1200" u="none" cap="none" strike="noStrike">
                <a:solidFill>
                  <a:srgbClr val="000000"/>
                </a:solidFill>
                <a:highlight>
                  <a:srgbClr val="FFFFFF"/>
                </a:highlight>
                <a:latin typeface="Source Code Pro"/>
                <a:ea typeface="Source Code Pro"/>
                <a:cs typeface="Source Code Pro"/>
                <a:sym typeface="Source Code Pro"/>
              </a:rPr>
              <a:t> (i = </a:t>
            </a:r>
            <a:r>
              <a:rPr b="0" i="0" lang="en" sz="1200" u="none" cap="none" strike="noStrike">
                <a:solidFill>
                  <a:srgbClr val="FF0000"/>
                </a:solidFill>
                <a:highlight>
                  <a:srgbClr val="FFFFFF"/>
                </a:highlight>
                <a:latin typeface="Source Code Pro"/>
                <a:ea typeface="Source Code Pro"/>
                <a:cs typeface="Source Code Pro"/>
                <a:sym typeface="Source Code Pro"/>
              </a:rPr>
              <a:t>0</a:t>
            </a:r>
            <a:r>
              <a:rPr b="0" i="0" lang="en" sz="1200" u="none" cap="none" strike="noStrike">
                <a:solidFill>
                  <a:srgbClr val="000000"/>
                </a:solidFill>
                <a:highlight>
                  <a:srgbClr val="FFFFFF"/>
                </a:highlight>
                <a:latin typeface="Source Code Pro"/>
                <a:ea typeface="Source Code Pro"/>
                <a:cs typeface="Source Code Pro"/>
                <a:sym typeface="Source Code Pro"/>
              </a:rPr>
              <a:t>; i &lt; x.length; i++) {</a:t>
            </a:r>
          </a:p>
          <a:p>
            <a:pPr indent="0" lvl="0" marL="2743200" marR="0" rtl="0" algn="l">
              <a:lnSpc>
                <a:spcPct val="100000"/>
              </a:lnSpc>
              <a:spcBef>
                <a:spcPts val="0"/>
              </a:spcBef>
              <a:spcAft>
                <a:spcPts val="0"/>
              </a:spcAft>
              <a:buClr>
                <a:schemeClr val="dk2"/>
              </a:buClr>
              <a:buSzPct val="25000"/>
              <a:buFont typeface="Source Code Pro"/>
              <a:buNone/>
            </a:pPr>
            <a:r>
              <a:rPr b="0" i="0" lang="en" sz="1200" u="none" cap="none" strike="noStrike">
                <a:solidFill>
                  <a:srgbClr val="000000"/>
                </a:solidFill>
                <a:highlight>
                  <a:srgbClr val="FFFFFF"/>
                </a:highlight>
                <a:latin typeface="Source Code Pro"/>
                <a:ea typeface="Source Code Pro"/>
                <a:cs typeface="Source Code Pro"/>
                <a:sym typeface="Source Code Pro"/>
              </a:rPr>
              <a:t>	text += x.elements[i].value + </a:t>
            </a:r>
            <a:r>
              <a:rPr b="0" i="0" lang="en" sz="1200" u="none" cap="none" strike="noStrike">
                <a:solidFill>
                  <a:srgbClr val="A52A2A"/>
                </a:solidFill>
                <a:highlight>
                  <a:srgbClr val="FFFFFF"/>
                </a:highlight>
                <a:latin typeface="Source Code Pro"/>
                <a:ea typeface="Source Code Pro"/>
                <a:cs typeface="Source Code Pro"/>
                <a:sym typeface="Source Code Pro"/>
              </a:rPr>
              <a:t>"&lt;br&gt;"</a:t>
            </a:r>
            <a:r>
              <a:rPr b="0" i="0" lang="en" sz="1200" u="none" cap="none" strike="noStrike">
                <a:solidFill>
                  <a:srgbClr val="000000"/>
                </a:solidFill>
                <a:highlight>
                  <a:srgbClr val="FFFFFF"/>
                </a:highlight>
                <a:latin typeface="Source Code Pro"/>
                <a:ea typeface="Source Code Pro"/>
                <a:cs typeface="Source Code Pro"/>
                <a:sym typeface="Source Code Pro"/>
              </a:rPr>
              <a:t>;</a:t>
            </a:r>
          </a:p>
          <a:p>
            <a:pPr indent="0" lvl="0" marL="2743200" marR="0" rtl="0" algn="l">
              <a:lnSpc>
                <a:spcPct val="100000"/>
              </a:lnSpc>
              <a:spcBef>
                <a:spcPts val="0"/>
              </a:spcBef>
              <a:spcAft>
                <a:spcPts val="0"/>
              </a:spcAft>
              <a:buClr>
                <a:schemeClr val="dk2"/>
              </a:buClr>
              <a:buSzPct val="25000"/>
              <a:buFont typeface="Source Code Pro"/>
              <a:buNone/>
            </a:pPr>
            <a:r>
              <a:rPr b="0" i="0" lang="en" sz="1200" u="none" cap="none" strike="noStrike">
                <a:solidFill>
                  <a:srgbClr val="000000"/>
                </a:solidFill>
                <a:highlight>
                  <a:srgbClr val="FFFFFF"/>
                </a:highlight>
                <a:latin typeface="Source Code Pro"/>
                <a:ea typeface="Source Code Pro"/>
                <a:cs typeface="Source Code Pro"/>
                <a:sym typeface="Source Code Pro"/>
              </a:rPr>
              <a:t>}</a:t>
            </a:r>
          </a:p>
          <a:p>
            <a:pPr indent="0" lvl="0" marL="2743200" marR="0" rtl="0" algn="l">
              <a:lnSpc>
                <a:spcPct val="100000"/>
              </a:lnSpc>
              <a:spcBef>
                <a:spcPts val="0"/>
              </a:spcBef>
              <a:spcAft>
                <a:spcPts val="0"/>
              </a:spcAft>
              <a:buClr>
                <a:schemeClr val="dk2"/>
              </a:buClr>
              <a:buSzPct val="25000"/>
              <a:buFont typeface="Source Code Pro"/>
              <a:buNone/>
            </a:pPr>
            <a:r>
              <a:rPr b="0" i="0" lang="en" sz="1200" u="none" cap="none" strike="noStrike">
                <a:solidFill>
                  <a:srgbClr val="000000"/>
                </a:solidFill>
                <a:highlight>
                  <a:srgbClr val="FFFFFF"/>
                </a:highlight>
                <a:latin typeface="Source Code Pro"/>
                <a:ea typeface="Source Code Pro"/>
                <a:cs typeface="Source Code Pro"/>
                <a:sym typeface="Source Code Pro"/>
              </a:rPr>
              <a:t>document.getElementById(</a:t>
            </a:r>
            <a:r>
              <a:rPr b="0" i="0" lang="en" sz="1200" u="none" cap="none" strike="noStrike">
                <a:solidFill>
                  <a:srgbClr val="A52A2A"/>
                </a:solidFill>
                <a:highlight>
                  <a:srgbClr val="FFFFFF"/>
                </a:highlight>
                <a:latin typeface="Source Code Pro"/>
                <a:ea typeface="Source Code Pro"/>
                <a:cs typeface="Source Code Pro"/>
                <a:sym typeface="Source Code Pro"/>
              </a:rPr>
              <a:t>"demo"</a:t>
            </a:r>
            <a:r>
              <a:rPr b="0" i="0" lang="en" sz="1200" u="none" cap="none" strike="noStrike">
                <a:solidFill>
                  <a:srgbClr val="000000"/>
                </a:solidFill>
                <a:highlight>
                  <a:srgbClr val="FFFFFF"/>
                </a:highlight>
                <a:latin typeface="Source Code Pro"/>
                <a:ea typeface="Source Code Pro"/>
                <a:cs typeface="Source Code Pro"/>
                <a:sym typeface="Source Code Pro"/>
              </a:rPr>
              <a:t>).innerHTML = text;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707400"/>
          </a:xfrm>
          <a:prstGeom prst="rect">
            <a:avLst/>
          </a:prstGeom>
          <a:noFill/>
          <a:ln>
            <a:noFill/>
          </a:ln>
        </p:spPr>
        <p:txBody>
          <a:bodyPr anchorCtr="0" anchor="t" bIns="91425" lIns="91425" rIns="91425" tIns="91425">
            <a:noAutofit/>
          </a:bodyPr>
          <a:lstStyle/>
          <a:p>
            <a:pPr lvl="0" rtl="0">
              <a:spcBef>
                <a:spcPts val="0"/>
              </a:spcBef>
              <a:buClr>
                <a:srgbClr val="000000"/>
              </a:buClr>
              <a:buSzPct val="26190"/>
              <a:buFont typeface="Arial"/>
              <a:buNone/>
            </a:pPr>
            <a:r>
              <a:rPr lang="en"/>
              <a:t>Working with HTML elements</a:t>
            </a:r>
          </a:p>
        </p:txBody>
      </p:sp>
      <p:sp>
        <p:nvSpPr>
          <p:cNvPr id="98" name="Shape 98"/>
          <p:cNvSpPr txBox="1"/>
          <p:nvPr>
            <p:ph idx="1" type="body"/>
          </p:nvPr>
        </p:nvSpPr>
        <p:spPr>
          <a:xfrm>
            <a:off x="311700" y="1266325"/>
            <a:ext cx="8520600" cy="3302700"/>
          </a:xfrm>
          <a:prstGeom prst="rect">
            <a:avLst/>
          </a:prstGeom>
          <a:noFill/>
          <a:ln>
            <a:noFill/>
          </a:ln>
        </p:spPr>
        <p:txBody>
          <a:bodyPr anchorCtr="0" anchor="t" bIns="91425" lIns="91425" rIns="91425" tIns="91425">
            <a:noAutofit/>
          </a:bodyPr>
          <a:lstStyle/>
          <a:p>
            <a:pPr indent="-317500" lvl="0" marL="457200" marR="0" rtl="0" algn="l">
              <a:lnSpc>
                <a:spcPct val="100000"/>
              </a:lnSpc>
              <a:spcBef>
                <a:spcPts val="0"/>
              </a:spcBef>
              <a:spcAft>
                <a:spcPts val="0"/>
              </a:spcAft>
              <a:buClr>
                <a:schemeClr val="dk2"/>
              </a:buClr>
              <a:buSzPct val="25000"/>
              <a:buFont typeface="Source Code Pro"/>
              <a:buNone/>
            </a:pPr>
            <a:r>
              <a:rPr b="0" i="0" lang="en" u="none" cap="none" strike="noStrike">
                <a:solidFill>
                  <a:schemeClr val="dk2"/>
                </a:solidFill>
              </a:rPr>
              <a:t>Write directly to the HTML output stream</a:t>
            </a:r>
          </a:p>
          <a:p>
            <a:pPr indent="-304800" lvl="1" marL="914400" marR="0" rtl="0" algn="l">
              <a:lnSpc>
                <a:spcPct val="100000"/>
              </a:lnSpc>
              <a:spcBef>
                <a:spcPts val="1600"/>
              </a:spcBef>
              <a:spcAft>
                <a:spcPts val="0"/>
              </a:spcAft>
              <a:buClr>
                <a:srgbClr val="000000"/>
              </a:buClr>
              <a:buSzPct val="25000"/>
              <a:buFont typeface="Consolas"/>
              <a:buNone/>
            </a:pPr>
            <a:r>
              <a:rPr b="0" i="0" lang="en" sz="1200" u="none" cap="none" strike="noStrike">
                <a:solidFill>
                  <a:srgbClr val="000000"/>
                </a:solidFill>
                <a:highlight>
                  <a:srgbClr val="FFFFFF"/>
                </a:highlight>
                <a:latin typeface="Source Code Pro"/>
                <a:ea typeface="Source Code Pro"/>
                <a:cs typeface="Source Code Pro"/>
                <a:sym typeface="Source Code Pro"/>
              </a:rPr>
              <a:t>document.write(Date());</a:t>
            </a:r>
          </a:p>
          <a:p>
            <a:pPr indent="-317500" lvl="0" marL="457200" marR="0" rtl="0" algn="l">
              <a:lnSpc>
                <a:spcPct val="100000"/>
              </a:lnSpc>
              <a:spcBef>
                <a:spcPts val="1600"/>
              </a:spcBef>
              <a:spcAft>
                <a:spcPts val="0"/>
              </a:spcAft>
              <a:buClr>
                <a:schemeClr val="dk2"/>
              </a:buClr>
              <a:buSzPct val="25000"/>
              <a:buFont typeface="Source Code Pro"/>
              <a:buNone/>
            </a:pPr>
            <a:r>
              <a:rPr b="0" i="0" lang="en" u="none" cap="none" strike="noStrike">
                <a:solidFill>
                  <a:schemeClr val="dk2"/>
                </a:solidFill>
              </a:rPr>
              <a:t>Change the content of an HTML element</a:t>
            </a:r>
          </a:p>
          <a:p>
            <a:pPr indent="-304800" lvl="1" marL="914400" marR="0" rtl="0" algn="l">
              <a:lnSpc>
                <a:spcPct val="100000"/>
              </a:lnSpc>
              <a:spcBef>
                <a:spcPts val="0"/>
              </a:spcBef>
              <a:spcAft>
                <a:spcPts val="0"/>
              </a:spcAft>
              <a:buClr>
                <a:schemeClr val="dk2"/>
              </a:buClr>
              <a:buSzPct val="25000"/>
              <a:buFont typeface="Consolas"/>
              <a:buNone/>
            </a:pPr>
            <a:r>
              <a:t/>
            </a:r>
            <a:endParaRPr sz="1200">
              <a:solidFill>
                <a:srgbClr val="000000"/>
              </a:solidFill>
              <a:highlight>
                <a:srgbClr val="FFFFFF"/>
              </a:highlight>
              <a:latin typeface="Consolas"/>
              <a:ea typeface="Consolas"/>
              <a:cs typeface="Consolas"/>
              <a:sym typeface="Consolas"/>
            </a:endParaRPr>
          </a:p>
          <a:p>
            <a:pPr indent="-304800" lvl="1" marL="914400" marR="0" rtl="0" algn="l">
              <a:lnSpc>
                <a:spcPct val="100000"/>
              </a:lnSpc>
              <a:spcBef>
                <a:spcPts val="0"/>
              </a:spcBef>
              <a:spcAft>
                <a:spcPts val="0"/>
              </a:spcAft>
              <a:buClr>
                <a:schemeClr val="dk2"/>
              </a:buClr>
              <a:buSzPct val="25000"/>
              <a:buFont typeface="Consolas"/>
              <a:buNone/>
            </a:pPr>
            <a:r>
              <a:rPr b="0" i="0" lang="en" sz="1200" u="none" cap="none" strike="noStrike">
                <a:solidFill>
                  <a:srgbClr val="000000"/>
                </a:solidFill>
                <a:highlight>
                  <a:srgbClr val="FFFFFF"/>
                </a:highlight>
                <a:latin typeface="Source Code Pro"/>
                <a:ea typeface="Source Code Pro"/>
                <a:cs typeface="Source Code Pro"/>
                <a:sym typeface="Source Code Pro"/>
              </a:rPr>
              <a:t>document.getElementById(</a:t>
            </a:r>
            <a:r>
              <a:rPr b="0" i="0" lang="en" sz="1200" u="none" cap="none" strike="noStrike">
                <a:solidFill>
                  <a:srgbClr val="A52A2A"/>
                </a:solidFill>
                <a:highlight>
                  <a:srgbClr val="FFFFFF"/>
                </a:highlight>
                <a:latin typeface="Source Code Pro"/>
                <a:ea typeface="Source Code Pro"/>
                <a:cs typeface="Source Code Pro"/>
                <a:sym typeface="Source Code Pro"/>
              </a:rPr>
              <a:t>"p1"</a:t>
            </a:r>
            <a:r>
              <a:rPr b="0" i="0" lang="en" sz="1200" u="none" cap="none" strike="noStrike">
                <a:solidFill>
                  <a:srgbClr val="000000"/>
                </a:solidFill>
                <a:highlight>
                  <a:srgbClr val="FFFFFF"/>
                </a:highlight>
                <a:latin typeface="Source Code Pro"/>
                <a:ea typeface="Source Code Pro"/>
                <a:cs typeface="Source Code Pro"/>
                <a:sym typeface="Source Code Pro"/>
              </a:rPr>
              <a:t>).innerHTML = </a:t>
            </a:r>
            <a:r>
              <a:rPr b="0" i="0" lang="en" sz="1200" u="none" cap="none" strike="noStrike">
                <a:solidFill>
                  <a:srgbClr val="A52A2A"/>
                </a:solidFill>
                <a:highlight>
                  <a:srgbClr val="FFFFFF"/>
                </a:highlight>
                <a:latin typeface="Source Code Pro"/>
                <a:ea typeface="Source Code Pro"/>
                <a:cs typeface="Source Code Pro"/>
                <a:sym typeface="Source Code Pro"/>
              </a:rPr>
              <a:t>"New text!"</a:t>
            </a:r>
            <a:r>
              <a:rPr b="0" i="0" lang="en" sz="1200" u="none" cap="none" strike="noStrike">
                <a:solidFill>
                  <a:srgbClr val="000000"/>
                </a:solidFill>
                <a:highlight>
                  <a:srgbClr val="FFFFFF"/>
                </a:highlight>
                <a:latin typeface="Source Code Pro"/>
                <a:ea typeface="Source Code Pro"/>
                <a:cs typeface="Source Code Pro"/>
                <a:sym typeface="Source Code Pro"/>
              </a:rPr>
              <a:t>;</a:t>
            </a:r>
          </a:p>
          <a:p>
            <a:pPr indent="-304800" lvl="1" marL="914400" marR="0" rtl="0" algn="l">
              <a:lnSpc>
                <a:spcPct val="100000"/>
              </a:lnSpc>
              <a:spcBef>
                <a:spcPts val="0"/>
              </a:spcBef>
              <a:spcAft>
                <a:spcPts val="0"/>
              </a:spcAft>
              <a:buClr>
                <a:schemeClr val="dk2"/>
              </a:buClr>
              <a:buSzPct val="25000"/>
              <a:buFont typeface="Consolas"/>
              <a:buNone/>
            </a:pPr>
            <a:r>
              <a:t/>
            </a:r>
            <a:endParaRPr sz="1200">
              <a:solidFill>
                <a:srgbClr val="000000"/>
              </a:solidFill>
              <a:highlight>
                <a:srgbClr val="FFFFFF"/>
              </a:highlight>
              <a:latin typeface="Source Code Pro"/>
              <a:ea typeface="Source Code Pro"/>
              <a:cs typeface="Source Code Pro"/>
              <a:sym typeface="Source Code Pro"/>
            </a:endParaRPr>
          </a:p>
          <a:p>
            <a:pPr indent="-304800" lvl="1" marL="914400" marR="0" rtl="0" algn="l">
              <a:lnSpc>
                <a:spcPct val="100000"/>
              </a:lnSpc>
              <a:spcBef>
                <a:spcPts val="0"/>
              </a:spcBef>
              <a:spcAft>
                <a:spcPts val="0"/>
              </a:spcAft>
              <a:buClr>
                <a:schemeClr val="dk2"/>
              </a:buClr>
              <a:buSzPct val="25000"/>
              <a:buFont typeface="Consolas"/>
              <a:buNone/>
            </a:pPr>
            <a:r>
              <a:rPr b="0" i="0" lang="en" sz="1200" u="none" cap="none" strike="noStrike">
                <a:solidFill>
                  <a:srgbClr val="0000CD"/>
                </a:solidFill>
                <a:highlight>
                  <a:srgbClr val="FFFFFF"/>
                </a:highlight>
                <a:latin typeface="Source Code Pro"/>
                <a:ea typeface="Source Code Pro"/>
                <a:cs typeface="Source Code Pro"/>
                <a:sym typeface="Source Code Pro"/>
              </a:rPr>
              <a:t>var</a:t>
            </a:r>
            <a:r>
              <a:rPr b="0" i="0" lang="en" sz="1200" u="none" cap="none" strike="noStrike">
                <a:solidFill>
                  <a:srgbClr val="000000"/>
                </a:solidFill>
                <a:highlight>
                  <a:srgbClr val="FFFFFF"/>
                </a:highlight>
                <a:latin typeface="Source Code Pro"/>
                <a:ea typeface="Source Code Pro"/>
                <a:cs typeface="Source Code Pro"/>
                <a:sym typeface="Source Code Pro"/>
              </a:rPr>
              <a:t> element = document.getElementById(</a:t>
            </a:r>
            <a:r>
              <a:rPr b="0" i="0" lang="en" sz="1200" u="none" cap="none" strike="noStrike">
                <a:solidFill>
                  <a:srgbClr val="A52A2A"/>
                </a:solidFill>
                <a:highlight>
                  <a:srgbClr val="FFFFFF"/>
                </a:highlight>
                <a:latin typeface="Source Code Pro"/>
                <a:ea typeface="Source Code Pro"/>
                <a:cs typeface="Source Code Pro"/>
                <a:sym typeface="Source Code Pro"/>
              </a:rPr>
              <a:t>"my</a:t>
            </a:r>
            <a:r>
              <a:rPr lang="en" sz="1200">
                <a:solidFill>
                  <a:srgbClr val="A52A2A"/>
                </a:solidFill>
                <a:highlight>
                  <a:srgbClr val="FFFFFF"/>
                </a:highlight>
                <a:latin typeface="Source Code Pro"/>
                <a:ea typeface="Source Code Pro"/>
                <a:cs typeface="Source Code Pro"/>
                <a:sym typeface="Source Code Pro"/>
              </a:rPr>
              <a:t>-h</a:t>
            </a:r>
            <a:r>
              <a:rPr b="0" i="0" lang="en" sz="1200" u="none" cap="none" strike="noStrike">
                <a:solidFill>
                  <a:srgbClr val="A52A2A"/>
                </a:solidFill>
                <a:highlight>
                  <a:srgbClr val="FFFFFF"/>
                </a:highlight>
                <a:latin typeface="Source Code Pro"/>
                <a:ea typeface="Source Code Pro"/>
                <a:cs typeface="Source Code Pro"/>
                <a:sym typeface="Source Code Pro"/>
              </a:rPr>
              <a:t>eader"</a:t>
            </a:r>
            <a:r>
              <a:rPr b="0" i="0" lang="en" sz="1200" u="none" cap="none" strike="noStrike">
                <a:solidFill>
                  <a:srgbClr val="000000"/>
                </a:solidFill>
                <a:highlight>
                  <a:srgbClr val="FFFFFF"/>
                </a:highlight>
                <a:latin typeface="Source Code Pro"/>
                <a:ea typeface="Source Code Pro"/>
                <a:cs typeface="Source Code Pro"/>
                <a:sym typeface="Source Code Pro"/>
              </a:rPr>
              <a:t>);</a:t>
            </a:r>
          </a:p>
          <a:p>
            <a:pPr indent="-304800" lvl="1" marL="914400" marR="0" rtl="0" algn="l">
              <a:lnSpc>
                <a:spcPct val="100000"/>
              </a:lnSpc>
              <a:spcBef>
                <a:spcPts val="0"/>
              </a:spcBef>
              <a:spcAft>
                <a:spcPts val="0"/>
              </a:spcAft>
              <a:buClr>
                <a:schemeClr val="dk2"/>
              </a:buClr>
              <a:buSzPct val="25000"/>
              <a:buFont typeface="Consolas"/>
              <a:buNone/>
            </a:pPr>
            <a:r>
              <a:rPr b="0" i="0" lang="en" sz="1200" u="none" cap="none" strike="noStrike">
                <a:solidFill>
                  <a:srgbClr val="000000"/>
                </a:solidFill>
                <a:highlight>
                  <a:srgbClr val="FFFFFF"/>
                </a:highlight>
                <a:latin typeface="Source Code Pro"/>
                <a:ea typeface="Source Code Pro"/>
                <a:cs typeface="Source Code Pro"/>
                <a:sym typeface="Source Code Pro"/>
              </a:rPr>
              <a:t>element.innerHTML = </a:t>
            </a:r>
            <a:r>
              <a:rPr b="0" i="0" lang="en" sz="1200" u="none" cap="none" strike="noStrike">
                <a:solidFill>
                  <a:srgbClr val="A52A2A"/>
                </a:solidFill>
                <a:highlight>
                  <a:srgbClr val="FFFFFF"/>
                </a:highlight>
                <a:latin typeface="Source Code Pro"/>
                <a:ea typeface="Source Code Pro"/>
                <a:cs typeface="Source Code Pro"/>
                <a:sym typeface="Source Code Pro"/>
              </a:rPr>
              <a:t>"New Header"</a:t>
            </a:r>
            <a:r>
              <a:rPr b="0" i="0" lang="en" sz="1200" u="none" cap="none" strike="noStrike">
                <a:solidFill>
                  <a:srgbClr val="000000"/>
                </a:solidFill>
                <a:highlight>
                  <a:srgbClr val="FFFFFF"/>
                </a:highlight>
                <a:latin typeface="Source Code Pro"/>
                <a:ea typeface="Source Code Pro"/>
                <a:cs typeface="Source Code Pro"/>
                <a:sym typeface="Source Code Pro"/>
              </a:rPr>
              <a:t>;</a:t>
            </a:r>
          </a:p>
          <a:p>
            <a:pPr indent="-317500" lvl="0" marL="457200" marR="0" rtl="0" algn="l">
              <a:lnSpc>
                <a:spcPct val="100000"/>
              </a:lnSpc>
              <a:spcBef>
                <a:spcPts val="1600"/>
              </a:spcBef>
              <a:spcAft>
                <a:spcPts val="0"/>
              </a:spcAft>
              <a:buClr>
                <a:schemeClr val="dk2"/>
              </a:buClr>
              <a:buSzPct val="25000"/>
              <a:buFont typeface="Source Code Pro"/>
              <a:buNone/>
            </a:pPr>
            <a:r>
              <a:rPr b="0" i="0" lang="en" u="none" cap="none" strike="noStrike">
                <a:solidFill>
                  <a:schemeClr val="dk2"/>
                </a:solidFill>
                <a:highlight>
                  <a:srgbClr val="FFFFFF"/>
                </a:highlight>
              </a:rPr>
              <a:t>Change the value of an attribute</a:t>
            </a:r>
          </a:p>
          <a:p>
            <a:pPr indent="-304800" lvl="1" marL="914400" marR="0" rtl="0" algn="l">
              <a:lnSpc>
                <a:spcPct val="100000"/>
              </a:lnSpc>
              <a:spcBef>
                <a:spcPts val="1600"/>
              </a:spcBef>
              <a:spcAft>
                <a:spcPts val="0"/>
              </a:spcAft>
              <a:buClr>
                <a:schemeClr val="dk2"/>
              </a:buClr>
              <a:buSzPct val="25000"/>
              <a:buFont typeface="Consolas"/>
              <a:buNone/>
            </a:pPr>
            <a:r>
              <a:rPr b="0" i="0" lang="en" sz="1200" u="none" cap="none" strike="noStrike">
                <a:solidFill>
                  <a:srgbClr val="000000"/>
                </a:solidFill>
                <a:highlight>
                  <a:srgbClr val="FFFFFF"/>
                </a:highlight>
                <a:latin typeface="Source Code Pro"/>
                <a:ea typeface="Source Code Pro"/>
                <a:cs typeface="Source Code Pro"/>
                <a:sym typeface="Source Code Pro"/>
              </a:rPr>
              <a:t>document.getElementById(</a:t>
            </a:r>
            <a:r>
              <a:rPr b="0" i="0" lang="en" sz="1200" u="none" cap="none" strike="noStrike">
                <a:solidFill>
                  <a:srgbClr val="A52A2A"/>
                </a:solidFill>
                <a:highlight>
                  <a:srgbClr val="FFFFFF"/>
                </a:highlight>
                <a:latin typeface="Source Code Pro"/>
                <a:ea typeface="Source Code Pro"/>
                <a:cs typeface="Source Code Pro"/>
                <a:sym typeface="Source Code Pro"/>
              </a:rPr>
              <a:t>"my</a:t>
            </a:r>
            <a:r>
              <a:rPr lang="en" sz="1200">
                <a:solidFill>
                  <a:srgbClr val="A52A2A"/>
                </a:solidFill>
                <a:highlight>
                  <a:srgbClr val="FFFFFF"/>
                </a:highlight>
                <a:latin typeface="Source Code Pro"/>
                <a:ea typeface="Source Code Pro"/>
                <a:cs typeface="Source Code Pro"/>
                <a:sym typeface="Source Code Pro"/>
              </a:rPr>
              <a:t>-i</a:t>
            </a:r>
            <a:r>
              <a:rPr b="0" i="0" lang="en" sz="1200" u="none" cap="none" strike="noStrike">
                <a:solidFill>
                  <a:srgbClr val="A52A2A"/>
                </a:solidFill>
                <a:highlight>
                  <a:srgbClr val="FFFFFF"/>
                </a:highlight>
                <a:latin typeface="Source Code Pro"/>
                <a:ea typeface="Source Code Pro"/>
                <a:cs typeface="Source Code Pro"/>
                <a:sym typeface="Source Code Pro"/>
              </a:rPr>
              <a:t>mage"</a:t>
            </a:r>
            <a:r>
              <a:rPr b="0" i="0" lang="en" sz="1200" u="none" cap="none" strike="noStrike">
                <a:solidFill>
                  <a:srgbClr val="000000"/>
                </a:solidFill>
                <a:highlight>
                  <a:srgbClr val="FFFFFF"/>
                </a:highlight>
                <a:latin typeface="Source Code Pro"/>
                <a:ea typeface="Source Code Pro"/>
                <a:cs typeface="Source Code Pro"/>
                <a:sym typeface="Source Code Pro"/>
              </a:rPr>
              <a:t>).src = </a:t>
            </a:r>
            <a:r>
              <a:rPr b="0" i="0" lang="en" sz="1200" u="none" cap="none" strike="noStrike">
                <a:solidFill>
                  <a:srgbClr val="A52A2A"/>
                </a:solidFill>
                <a:highlight>
                  <a:srgbClr val="FFFFFF"/>
                </a:highlight>
                <a:latin typeface="Source Code Pro"/>
                <a:ea typeface="Source Code Pro"/>
                <a:cs typeface="Source Code Pro"/>
                <a:sym typeface="Source Code Pro"/>
              </a:rPr>
              <a:t>"landscape.jpg"</a:t>
            </a:r>
            <a:r>
              <a:rPr b="0" i="0" lang="en" sz="1200" u="none" cap="none" strike="noStrike">
                <a:solidFill>
                  <a:srgbClr val="000000"/>
                </a:solidFill>
                <a:highlight>
                  <a:srgbClr val="FFFFFF"/>
                </a:highlight>
                <a:latin typeface="Source Code Pro"/>
                <a:ea typeface="Source Code Pro"/>
                <a:cs typeface="Source Code Pro"/>
                <a:sym typeface="Source Code Pro"/>
              </a:rPr>
              <a: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707400"/>
          </a:xfrm>
          <a:prstGeom prst="rect">
            <a:avLst/>
          </a:prstGeom>
          <a:noFill/>
          <a:ln>
            <a:noFill/>
          </a:ln>
        </p:spPr>
        <p:txBody>
          <a:bodyPr anchorCtr="0" anchor="t" bIns="91425" lIns="91425" rIns="91425" tIns="91425">
            <a:noAutofit/>
          </a:bodyPr>
          <a:lstStyle/>
          <a:p>
            <a:pPr lvl="0" rtl="0">
              <a:spcBef>
                <a:spcPts val="0"/>
              </a:spcBef>
              <a:buClr>
                <a:srgbClr val="000000"/>
              </a:buClr>
              <a:buSzPct val="26190"/>
              <a:buFont typeface="Arial"/>
              <a:buNone/>
            </a:pPr>
            <a:r>
              <a:rPr lang="en"/>
              <a:t>Working with HTML elements</a:t>
            </a:r>
          </a:p>
        </p:txBody>
      </p:sp>
      <p:sp>
        <p:nvSpPr>
          <p:cNvPr id="104" name="Shape 104"/>
          <p:cNvSpPr txBox="1"/>
          <p:nvPr>
            <p:ph idx="1" type="body"/>
          </p:nvPr>
        </p:nvSpPr>
        <p:spPr>
          <a:xfrm>
            <a:off x="311700" y="1266325"/>
            <a:ext cx="8520600" cy="3302700"/>
          </a:xfrm>
          <a:prstGeom prst="rect">
            <a:avLst/>
          </a:prstGeom>
          <a:noFill/>
          <a:ln>
            <a:noFill/>
          </a:ln>
        </p:spPr>
        <p:txBody>
          <a:bodyPr anchorCtr="0" anchor="t" bIns="91425" lIns="91425" rIns="91425" tIns="91425">
            <a:noAutofit/>
          </a:bodyPr>
          <a:lstStyle/>
          <a:p>
            <a:pPr indent="-317500" lvl="0" marL="457200" marR="0" rtl="0" algn="l">
              <a:lnSpc>
                <a:spcPct val="100000"/>
              </a:lnSpc>
              <a:spcBef>
                <a:spcPts val="0"/>
              </a:spcBef>
              <a:spcAft>
                <a:spcPts val="0"/>
              </a:spcAft>
              <a:buClr>
                <a:schemeClr val="dk2"/>
              </a:buClr>
              <a:buSzPct val="25000"/>
              <a:buFont typeface="Source Code Pro"/>
              <a:buNone/>
            </a:pPr>
            <a:r>
              <a:rPr b="0" i="0" lang="en" u="none" cap="none" strike="noStrike">
                <a:solidFill>
                  <a:schemeClr val="dk2"/>
                </a:solidFill>
              </a:rPr>
              <a:t>Change the style of an HTML element</a:t>
            </a:r>
          </a:p>
          <a:p>
            <a:pPr indent="-317500" lvl="1" marL="914400" marR="0" rtl="0" algn="l">
              <a:lnSpc>
                <a:spcPct val="100000"/>
              </a:lnSpc>
              <a:spcBef>
                <a:spcPts val="1600"/>
              </a:spcBef>
              <a:spcAft>
                <a:spcPts val="0"/>
              </a:spcAft>
              <a:buClr>
                <a:schemeClr val="dk2"/>
              </a:buClr>
              <a:buSzPct val="25000"/>
              <a:buFont typeface="Source Code Pro"/>
              <a:buNone/>
            </a:pPr>
            <a:r>
              <a:rPr b="0" i="0" lang="en" sz="1200" u="none" cap="none" strike="noStrike">
                <a:solidFill>
                  <a:srgbClr val="000000"/>
                </a:solidFill>
                <a:highlight>
                  <a:srgbClr val="FFFFFF"/>
                </a:highlight>
                <a:latin typeface="Source Code Pro"/>
                <a:ea typeface="Source Code Pro"/>
                <a:cs typeface="Source Code Pro"/>
                <a:sym typeface="Source Code Pro"/>
              </a:rPr>
              <a:t>document.getElementById(</a:t>
            </a:r>
            <a:r>
              <a:rPr b="0" i="0" lang="en" sz="1200" u="none" cap="none" strike="noStrike">
                <a:solidFill>
                  <a:srgbClr val="A52A2A"/>
                </a:solidFill>
                <a:highlight>
                  <a:srgbClr val="FFFFFF"/>
                </a:highlight>
                <a:latin typeface="Source Code Pro"/>
                <a:ea typeface="Source Code Pro"/>
                <a:cs typeface="Source Code Pro"/>
                <a:sym typeface="Source Code Pro"/>
              </a:rPr>
              <a:t>"p2"</a:t>
            </a:r>
            <a:r>
              <a:rPr b="0" i="0" lang="en" sz="1200" u="none" cap="none" strike="noStrike">
                <a:solidFill>
                  <a:srgbClr val="000000"/>
                </a:solidFill>
                <a:highlight>
                  <a:srgbClr val="FFFFFF"/>
                </a:highlight>
                <a:latin typeface="Source Code Pro"/>
                <a:ea typeface="Source Code Pro"/>
                <a:cs typeface="Source Code Pro"/>
                <a:sym typeface="Source Code Pro"/>
              </a:rPr>
              <a:t>).style.color = </a:t>
            </a:r>
            <a:r>
              <a:rPr b="0" i="0" lang="en" sz="1200" u="none" cap="none" strike="noStrike">
                <a:solidFill>
                  <a:srgbClr val="A52A2A"/>
                </a:solidFill>
                <a:highlight>
                  <a:srgbClr val="FFFFFF"/>
                </a:highlight>
                <a:latin typeface="Source Code Pro"/>
                <a:ea typeface="Source Code Pro"/>
                <a:cs typeface="Source Code Pro"/>
                <a:sym typeface="Source Code Pro"/>
              </a:rPr>
              <a:t>"blue"</a:t>
            </a:r>
            <a:r>
              <a:rPr b="0" i="0" lang="en" sz="1200" u="none" cap="none" strike="noStrike">
                <a:solidFill>
                  <a:srgbClr val="000000"/>
                </a:solidFill>
                <a:highlight>
                  <a:srgbClr val="FFFFFF"/>
                </a:highlight>
                <a:latin typeface="Source Code Pro"/>
                <a:ea typeface="Source Code Pro"/>
                <a:cs typeface="Source Code Pro"/>
                <a:sym typeface="Source Code Pro"/>
              </a:rPr>
              <a:t>;</a:t>
            </a:r>
          </a:p>
          <a:p>
            <a:pPr indent="0" lvl="0" marL="0" marR="0" rtl="0" algn="l">
              <a:lnSpc>
                <a:spcPct val="100000"/>
              </a:lnSpc>
              <a:spcBef>
                <a:spcPts val="0"/>
              </a:spcBef>
              <a:spcAft>
                <a:spcPts val="0"/>
              </a:spcAft>
              <a:buClr>
                <a:schemeClr val="dk2"/>
              </a:buClr>
              <a:buSzPct val="25000"/>
              <a:buFont typeface="Source Code Pro"/>
              <a:buNone/>
            </a:pPr>
            <a:r>
              <a:t/>
            </a:r>
            <a:endParaRPr sz="1200">
              <a:latin typeface="Source Code Pro"/>
              <a:ea typeface="Source Code Pro"/>
              <a:cs typeface="Source Code Pro"/>
              <a:sym typeface="Source Code Pro"/>
            </a:endParaRPr>
          </a:p>
          <a:p>
            <a:pPr indent="-317500" lvl="0" marL="457200" rtl="0">
              <a:lnSpc>
                <a:spcPct val="100000"/>
              </a:lnSpc>
              <a:spcBef>
                <a:spcPts val="1600"/>
              </a:spcBef>
              <a:spcAft>
                <a:spcPts val="0"/>
              </a:spcAft>
              <a:buClr>
                <a:schemeClr val="dk2"/>
              </a:buClr>
              <a:buSzPct val="25000"/>
              <a:buFont typeface="Source Code Pro"/>
              <a:buNone/>
            </a:pPr>
            <a:r>
              <a:rPr lang="en"/>
              <a:t>Create a new HTML element</a:t>
            </a:r>
          </a:p>
          <a:p>
            <a:pPr indent="-387350" lvl="0" marL="914400" rtl="0">
              <a:lnSpc>
                <a:spcPct val="100000"/>
              </a:lnSpc>
              <a:spcBef>
                <a:spcPts val="0"/>
              </a:spcBef>
              <a:spcAft>
                <a:spcPts val="0"/>
              </a:spcAft>
              <a:buClr>
                <a:srgbClr val="000000"/>
              </a:buClr>
              <a:buSzPct val="91666"/>
              <a:buFont typeface="Arial"/>
              <a:buNone/>
            </a:pPr>
            <a:r>
              <a:t/>
            </a:r>
            <a:endParaRPr sz="1200">
              <a:solidFill>
                <a:srgbClr val="0000CD"/>
              </a:solidFill>
              <a:highlight>
                <a:srgbClr val="FFFFFF"/>
              </a:highlight>
              <a:latin typeface="Consolas"/>
              <a:ea typeface="Consolas"/>
              <a:cs typeface="Consolas"/>
              <a:sym typeface="Consolas"/>
            </a:endParaRPr>
          </a:p>
          <a:p>
            <a:pPr indent="-69850" lvl="0" marL="0" rtl="0">
              <a:lnSpc>
                <a:spcPct val="100000"/>
              </a:lnSpc>
              <a:spcBef>
                <a:spcPts val="0"/>
              </a:spcBef>
              <a:spcAft>
                <a:spcPts val="0"/>
              </a:spcAft>
              <a:buClr>
                <a:srgbClr val="000000"/>
              </a:buClr>
              <a:buSzPct val="91666"/>
              <a:buFont typeface="Arial"/>
              <a:buNone/>
            </a:pPr>
            <a:r>
              <a:rPr lang="en" sz="1200">
                <a:solidFill>
                  <a:srgbClr val="0000CD"/>
                </a:solidFill>
                <a:highlight>
                  <a:srgbClr val="FFFFFF"/>
                </a:highlight>
                <a:latin typeface="Source Code Pro"/>
                <a:ea typeface="Source Code Pro"/>
                <a:cs typeface="Source Code Pro"/>
                <a:sym typeface="Source Code Pro"/>
              </a:rPr>
              <a:t>    var</a:t>
            </a:r>
            <a:r>
              <a:rPr lang="en" sz="1200">
                <a:solidFill>
                  <a:srgbClr val="000000"/>
                </a:solidFill>
                <a:highlight>
                  <a:srgbClr val="FFFFFF"/>
                </a:highlight>
                <a:latin typeface="Source Code Pro"/>
                <a:ea typeface="Source Code Pro"/>
                <a:cs typeface="Source Code Pro"/>
                <a:sym typeface="Source Code Pro"/>
              </a:rPr>
              <a:t> para = document.createElement(</a:t>
            </a:r>
            <a:r>
              <a:rPr lang="en" sz="1200">
                <a:solidFill>
                  <a:srgbClr val="A52A2A"/>
                </a:solidFill>
                <a:highlight>
                  <a:srgbClr val="FFFFFF"/>
                </a:highlight>
                <a:latin typeface="Source Code Pro"/>
                <a:ea typeface="Source Code Pro"/>
                <a:cs typeface="Source Code Pro"/>
                <a:sym typeface="Source Code Pro"/>
              </a:rPr>
              <a:t>"p"</a:t>
            </a: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999999"/>
                </a:solidFill>
                <a:highlight>
                  <a:srgbClr val="FFFFFF"/>
                </a:highlight>
                <a:latin typeface="Source Code Pro"/>
                <a:ea typeface="Source Code Pro"/>
                <a:cs typeface="Source Code Pro"/>
                <a:sym typeface="Source Code Pro"/>
              </a:rPr>
              <a:t>// Create a &lt;p&gt; element</a:t>
            </a:r>
          </a:p>
          <a:p>
            <a:pPr indent="-69850" lvl="0" marL="0" rtl="0">
              <a:lnSpc>
                <a:spcPct val="100000"/>
              </a:lnSpc>
              <a:spcBef>
                <a:spcPts val="0"/>
              </a:spcBef>
              <a:spcAft>
                <a:spcPts val="0"/>
              </a:spcAft>
              <a:buClr>
                <a:srgbClr val="000000"/>
              </a:buClr>
              <a:buSzPct val="91666"/>
              <a:buFont typeface="Arial"/>
              <a:buNone/>
            </a:pPr>
            <a:r>
              <a:rPr lang="en" sz="1200">
                <a:solidFill>
                  <a:srgbClr val="0000CD"/>
                </a:solidFill>
                <a:highlight>
                  <a:srgbClr val="FFFFFF"/>
                </a:highlight>
                <a:latin typeface="Source Code Pro"/>
                <a:ea typeface="Source Code Pro"/>
                <a:cs typeface="Source Code Pro"/>
                <a:sym typeface="Source Code Pro"/>
              </a:rPr>
              <a:t>    var</a:t>
            </a:r>
            <a:r>
              <a:rPr lang="en" sz="1200">
                <a:solidFill>
                  <a:srgbClr val="000000"/>
                </a:solidFill>
                <a:highlight>
                  <a:srgbClr val="FFFFFF"/>
                </a:highlight>
                <a:latin typeface="Source Code Pro"/>
                <a:ea typeface="Source Code Pro"/>
                <a:cs typeface="Source Code Pro"/>
                <a:sym typeface="Source Code Pro"/>
              </a:rPr>
              <a:t> t = document.createTextNode(</a:t>
            </a:r>
            <a:r>
              <a:rPr lang="en" sz="1200">
                <a:solidFill>
                  <a:srgbClr val="A52A2A"/>
                </a:solidFill>
                <a:highlight>
                  <a:srgbClr val="FFFFFF"/>
                </a:highlight>
                <a:latin typeface="Source Code Pro"/>
                <a:ea typeface="Source Code Pro"/>
                <a:cs typeface="Source Code Pro"/>
                <a:sym typeface="Source Code Pro"/>
              </a:rPr>
              <a:t>"This is a paragraph."</a:t>
            </a:r>
            <a:r>
              <a:rPr lang="en" sz="1200">
                <a:solidFill>
                  <a:srgbClr val="000000"/>
                </a:solidFill>
                <a:highlight>
                  <a:srgbClr val="FFFFFF"/>
                </a:highlight>
                <a:latin typeface="Source Code Pro"/>
                <a:ea typeface="Source Code Pro"/>
                <a:cs typeface="Source Code Pro"/>
                <a:sym typeface="Source Code Pro"/>
              </a:rPr>
              <a:t>);      </a:t>
            </a:r>
            <a:r>
              <a:rPr lang="en" sz="1200">
                <a:solidFill>
                  <a:srgbClr val="999999"/>
                </a:solidFill>
                <a:highlight>
                  <a:srgbClr val="FFFFFF"/>
                </a:highlight>
                <a:latin typeface="Source Code Pro"/>
                <a:ea typeface="Source Code Pro"/>
                <a:cs typeface="Source Code Pro"/>
                <a:sym typeface="Source Code Pro"/>
              </a:rPr>
              <a:t>// Create a text node</a:t>
            </a:r>
          </a:p>
          <a:p>
            <a:pPr indent="0" lvl="1" marL="0" rtl="0">
              <a:lnSpc>
                <a:spcPct val="100000"/>
              </a:lnSpc>
              <a:spcBef>
                <a:spcPts val="0"/>
              </a:spcBef>
              <a:spcAft>
                <a:spcPts val="0"/>
              </a:spcAft>
              <a:buClr>
                <a:schemeClr val="dk2"/>
              </a:buClr>
              <a:buSzPct val="25000"/>
              <a:buFont typeface="Source Code Pro"/>
              <a:buNone/>
            </a:pPr>
            <a:r>
              <a:rPr lang="en" sz="1200">
                <a:solidFill>
                  <a:srgbClr val="000000"/>
                </a:solidFill>
                <a:highlight>
                  <a:srgbClr val="FFFFFF"/>
                </a:highlight>
                <a:latin typeface="Source Code Pro"/>
                <a:ea typeface="Source Code Pro"/>
                <a:cs typeface="Source Code Pro"/>
                <a:sym typeface="Source Code Pro"/>
              </a:rPr>
              <a:t>    para.appendChild(t);                                          </a:t>
            </a:r>
            <a:r>
              <a:rPr lang="en" sz="1200">
                <a:solidFill>
                  <a:srgbClr val="999999"/>
                </a:solidFill>
                <a:highlight>
                  <a:srgbClr val="FFFFFF"/>
                </a:highlight>
                <a:latin typeface="Source Code Pro"/>
                <a:ea typeface="Source Code Pro"/>
                <a:cs typeface="Source Code Pro"/>
                <a:sym typeface="Source Code Pro"/>
              </a:rPr>
              <a:t>// Append the text to &lt;p&gt;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But wait!</a:t>
            </a:r>
          </a:p>
        </p:txBody>
      </p:sp>
      <p:sp>
        <p:nvSpPr>
          <p:cNvPr id="110" name="Shape 110"/>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Unless specified as </a:t>
            </a:r>
            <a:r>
              <a:rPr lang="en"/>
              <a:t>asynchronous</a:t>
            </a:r>
            <a:r>
              <a:rPr lang="en"/>
              <a:t>, the document loads in order from top to bottom. File includes are usually in the document </a:t>
            </a:r>
            <a:r>
              <a:rPr lang="en">
                <a:latin typeface="Source Code Pro"/>
                <a:ea typeface="Source Code Pro"/>
                <a:cs typeface="Source Code Pro"/>
                <a:sym typeface="Source Code Pro"/>
              </a:rPr>
              <a:t>head</a:t>
            </a:r>
            <a:r>
              <a:rPr lang="en"/>
              <a:t>, so your JavaScript will run before the HTML is ready and selectors in the JavaScript would try to grab non-existent elements. To prevent this, you can pass all your code as a function to an event listener listening for the DOM to be loaded:</a:t>
            </a:r>
          </a:p>
          <a:p>
            <a:pPr lvl="0" rtl="0">
              <a:spcBef>
                <a:spcPts val="0"/>
              </a:spcBef>
              <a:spcAft>
                <a:spcPts val="1100"/>
              </a:spcAft>
              <a:buNone/>
            </a:pPr>
            <a:r>
              <a:rPr lang="en">
                <a:solidFill>
                  <a:srgbClr val="303336"/>
                </a:solidFill>
                <a:latin typeface="Consolas"/>
                <a:ea typeface="Consolas"/>
                <a:cs typeface="Consolas"/>
                <a:sym typeface="Consolas"/>
              </a:rPr>
              <a:t>document.addEventListener(</a:t>
            </a:r>
            <a:r>
              <a:rPr lang="en">
                <a:solidFill>
                  <a:srgbClr val="7D2727"/>
                </a:solidFill>
                <a:latin typeface="Consolas"/>
                <a:ea typeface="Consolas"/>
                <a:cs typeface="Consolas"/>
                <a:sym typeface="Consolas"/>
              </a:rPr>
              <a:t>"DOMContentLoaded"</a:t>
            </a:r>
            <a:r>
              <a:rPr lang="en">
                <a:solidFill>
                  <a:srgbClr val="303336"/>
                </a:solidFill>
                <a:latin typeface="Consolas"/>
                <a:ea typeface="Consolas"/>
                <a:cs typeface="Consolas"/>
                <a:sym typeface="Consolas"/>
              </a:rPr>
              <a:t>, </a:t>
            </a:r>
            <a:r>
              <a:rPr lang="en">
                <a:solidFill>
                  <a:srgbClr val="101094"/>
                </a:solidFill>
                <a:latin typeface="Consolas"/>
                <a:ea typeface="Consolas"/>
                <a:cs typeface="Consolas"/>
                <a:sym typeface="Consolas"/>
              </a:rPr>
              <a:t>function</a:t>
            </a:r>
            <a:r>
              <a:rPr lang="en">
                <a:solidFill>
                  <a:srgbClr val="303336"/>
                </a:solidFill>
                <a:latin typeface="Consolas"/>
                <a:ea typeface="Consolas"/>
                <a:cs typeface="Consolas"/>
                <a:sym typeface="Consolas"/>
              </a:rPr>
              <a:t>(</a:t>
            </a:r>
            <a:r>
              <a:rPr lang="en">
                <a:solidFill>
                  <a:srgbClr val="101094"/>
                </a:solidFill>
                <a:latin typeface="Consolas"/>
                <a:ea typeface="Consolas"/>
                <a:cs typeface="Consolas"/>
                <a:sym typeface="Consolas"/>
              </a:rPr>
              <a:t>event</a:t>
            </a:r>
            <a:r>
              <a:rPr lang="en">
                <a:solidFill>
                  <a:srgbClr val="303336"/>
                </a:solidFill>
                <a:latin typeface="Consolas"/>
                <a:ea typeface="Consolas"/>
                <a:cs typeface="Consolas"/>
                <a:sym typeface="Consolas"/>
              </a:rPr>
              <a:t>) {</a:t>
            </a:r>
          </a:p>
          <a:p>
            <a:pPr lvl="0" rtl="0">
              <a:spcBef>
                <a:spcPts val="0"/>
              </a:spcBef>
              <a:spcAft>
                <a:spcPts val="1100"/>
              </a:spcAft>
              <a:buNone/>
            </a:pPr>
            <a:r>
              <a:rPr lang="en">
                <a:solidFill>
                  <a:srgbClr val="303336"/>
                </a:solidFill>
                <a:latin typeface="Consolas"/>
                <a:ea typeface="Consolas"/>
                <a:cs typeface="Consolas"/>
                <a:sym typeface="Consolas"/>
              </a:rPr>
              <a:t>  </a:t>
            </a:r>
            <a:r>
              <a:rPr lang="en">
                <a:solidFill>
                  <a:srgbClr val="858C93"/>
                </a:solidFill>
                <a:latin typeface="Consolas"/>
                <a:ea typeface="Consolas"/>
                <a:cs typeface="Consolas"/>
                <a:sym typeface="Consolas"/>
              </a:rPr>
              <a:t>// Your JavaScript code</a:t>
            </a:r>
          </a:p>
          <a:p>
            <a:pPr lvl="0" rtl="0">
              <a:spcBef>
                <a:spcPts val="0"/>
              </a:spcBef>
              <a:spcAft>
                <a:spcPts val="1100"/>
              </a:spcAft>
              <a:buNone/>
            </a:pPr>
            <a:r>
              <a:rPr lang="en">
                <a:solidFill>
                  <a:srgbClr val="303336"/>
                </a:solidFill>
                <a:latin typeface="Consolas"/>
                <a:ea typeface="Consolas"/>
                <a:cs typeface="Consolas"/>
                <a:sym typeface="Consolas"/>
              </a:rPr>
              <a:t>});</a:t>
            </a:r>
          </a:p>
          <a:p>
            <a:pPr lvl="0" rtl="0">
              <a:spcBef>
                <a:spcPts val="0"/>
              </a:spcBef>
              <a:buNone/>
            </a:pPr>
            <a:r>
              <a:rPr lang="en"/>
              <a:t>There are better practices to address this issue that we’ll be covering later on.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814800"/>
            <a:ext cx="8571300" cy="942000"/>
          </a:xfrm>
          <a:prstGeom prst="rect">
            <a:avLst/>
          </a:prstGeom>
        </p:spPr>
        <p:txBody>
          <a:bodyPr anchorCtr="0" anchor="ctr" bIns="91425" lIns="91425" rIns="91425" tIns="91425">
            <a:noAutofit/>
          </a:bodyPr>
          <a:lstStyle/>
          <a:p>
            <a:pPr lvl="0" rtl="0">
              <a:spcBef>
                <a:spcPts val="0"/>
              </a:spcBef>
              <a:buNone/>
            </a:pPr>
            <a:r>
              <a:rPr lang="en"/>
              <a:t>That’s it for Javascript with HTML</a:t>
            </a:r>
          </a:p>
        </p:txBody>
      </p:sp>
      <p:sp>
        <p:nvSpPr>
          <p:cNvPr id="116" name="Shape 116"/>
          <p:cNvSpPr txBox="1"/>
          <p:nvPr>
            <p:ph idx="4294967295" type="body"/>
          </p:nvPr>
        </p:nvSpPr>
        <p:spPr>
          <a:xfrm>
            <a:off x="311700" y="1266325"/>
            <a:ext cx="8520600" cy="3302700"/>
          </a:xfrm>
          <a:prstGeom prst="rect">
            <a:avLst/>
          </a:prstGeom>
        </p:spPr>
        <p:txBody>
          <a:bodyPr anchorCtr="0" anchor="ctr" bIns="91425" lIns="91425" rIns="91425" tIns="91425">
            <a:noAutofit/>
          </a:bodyPr>
          <a:lstStyle/>
          <a:p>
            <a:pPr lvl="0" rtl="0" algn="ctr">
              <a:spcBef>
                <a:spcPts val="0"/>
              </a:spcBef>
              <a:spcAft>
                <a:spcPts val="0"/>
              </a:spcAft>
              <a:buNone/>
            </a:pPr>
            <a:r>
              <a:rPr lang="en">
                <a:solidFill>
                  <a:srgbClr val="FFFFFF"/>
                </a:solidFill>
              </a:rPr>
              <a:t>Any questions?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