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Source Code Pro"/>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60DB79A-1CE0-429E-8F8F-801384B46121}">
  <a:tblStyle styleId="{960DB79A-1CE0-429E-8F8F-801384B4612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html/html_form_input_types.asp"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Source: https://www.w3schools.com/js/js_json_syntax.asp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denotes an object; in essence, an entity. It’s not an object in the sense of a Java object; there’s no class definition or instantiation or anything.</a:t>
            </a:r>
          </a:p>
          <a:p>
            <a:pPr lvl="0">
              <a:spcBef>
                <a:spcPts val="0"/>
              </a:spcBef>
              <a:buNone/>
            </a:pPr>
            <a:r>
              <a:rPr lang="en"/>
              <a:t>Don’t these JSON objects look familiar? They’re just like Javascript objects (note Javascript OBJECT Notation)</a:t>
            </a:r>
          </a:p>
          <a:p>
            <a:pPr lvl="0">
              <a:spcBef>
                <a:spcPts val="0"/>
              </a:spcBef>
              <a:buNone/>
            </a:pPr>
            <a:r>
              <a:rPr lang="en"/>
              <a:t>You can use/access them just the same way.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Answer: chocolate syrup</a:t>
            </a:r>
          </a:p>
          <a:p>
            <a:pPr lvl="0">
              <a:spcBef>
                <a:spcPts val="0"/>
              </a:spcBef>
              <a:buNone/>
            </a:pPr>
            <a:r>
              <a:t/>
            </a:r>
            <a:endParaRPr/>
          </a:p>
          <a:p>
            <a:pPr lvl="0">
              <a:spcBef>
                <a:spcPts val="0"/>
              </a:spcBef>
              <a:buNone/>
            </a:pPr>
            <a:r>
              <a:rPr lang="en"/>
              <a:t>Indentation doesn’t matter, but it makes it easier to 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Image from </a:t>
            </a:r>
            <a:r>
              <a:rPr lang="en" u="sng">
                <a:solidFill>
                  <a:schemeClr val="hlink"/>
                </a:solidFill>
                <a:hlinkClick r:id="rId2"/>
              </a:rPr>
              <a:t>https://www.w3schools.com/html/html_form_input_types.asp</a:t>
            </a:r>
          </a:p>
          <a:p>
            <a:pPr lvl="0">
              <a:spcBef>
                <a:spcPts val="0"/>
              </a:spcBef>
              <a:buNone/>
            </a:pPr>
            <a:r>
              <a:t/>
            </a:r>
            <a:endParaRPr/>
          </a:p>
          <a:p>
            <a:pPr lvl="0">
              <a:spcBef>
                <a:spcPts val="0"/>
              </a:spcBef>
              <a:buNone/>
            </a:pPr>
            <a:r>
              <a:rPr lang="en"/>
              <a:t>Note that you shouldn’t rely on only this for input validation! There are ways to circumvent these checks, but it’s a good way to catch non-malicious bad input. Also note that not all of these attributes apply to every type of input.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action attribute defines the action to be performed when the form is submitted.</a:t>
            </a:r>
            <a:br>
              <a:rPr lang="en"/>
            </a:br>
            <a:r>
              <a:rPr lang="en"/>
              <a:t>Here, since it’s an endpoint (i.e., a URL), the form data is sent to that endpoint on the server when the user clicks on the submit button.</a:t>
            </a:r>
          </a:p>
          <a:p>
            <a:pPr lvl="0">
              <a:spcBef>
                <a:spcPts val="0"/>
              </a:spcBef>
              <a:buNone/>
            </a:pPr>
            <a:r>
              <a:t/>
            </a:r>
            <a:endParaRPr/>
          </a:p>
          <a:p>
            <a:pPr lvl="0">
              <a:spcBef>
                <a:spcPts val="0"/>
              </a:spcBef>
              <a:buNone/>
            </a:pPr>
            <a:r>
              <a:rPr lang="en"/>
              <a:t>The method attribute defines which HTTP method to use.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Example from here: http://stackoverflow.com/questions/5384712/capture-a-form-submit-in-javascript</a:t>
            </a:r>
          </a:p>
          <a:p>
            <a:pPr lvl="0">
              <a:spcBef>
                <a:spcPts val="0"/>
              </a:spcBef>
              <a:buNone/>
            </a:pPr>
            <a:r>
              <a:t/>
            </a:r>
            <a:endParaRPr/>
          </a:p>
          <a:p>
            <a:pPr lvl="0">
              <a:spcBef>
                <a:spcPts val="0"/>
              </a:spcBef>
              <a:buNone/>
            </a:pPr>
            <a:r>
              <a:rPr lang="en"/>
              <a:t>We’ve attached an event listener on the submit button. </a:t>
            </a:r>
          </a:p>
          <a:p>
            <a:pPr lvl="0">
              <a:spcBef>
                <a:spcPts val="0"/>
              </a:spcBef>
              <a:buNone/>
            </a:pPr>
            <a:r>
              <a:rPr lang="en"/>
              <a:t>Now, when the user clicks on the submit button, it calls the processForm function that we’ve defined. </a:t>
            </a:r>
          </a:p>
          <a:p>
            <a:pPr lvl="0">
              <a:spcBef>
                <a:spcPts val="0"/>
              </a:spcBef>
              <a:buNone/>
            </a:pPr>
            <a:r>
              <a:rPr lang="en"/>
              <a:t>Inside that function, we can do whatever we want -- of course, it would be a good idea to make sure the form data still gets submitted. How? We’ll cover that in tomorrow’s lecture.</a:t>
            </a:r>
          </a:p>
          <a:p>
            <a:pPr lvl="0">
              <a:spcBef>
                <a:spcPts val="0"/>
              </a:spcBef>
              <a:buNone/>
            </a:pPr>
            <a:r>
              <a:rPr lang="en"/>
              <a:t>Note that we end the processForm function with “return false” to prevent it from doing the default behavior, which in this case because it’s a form submission, it would refresh the page. The default behavior will be different for different events.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html/html_forms.asp" TargetMode="External"/><Relationship Id="rId4" Type="http://schemas.openxmlformats.org/officeDocument/2006/relationships/hyperlink" Target="https://www.w3schools.com/js/js_validation.asp" TargetMode="External"/><Relationship Id="rId5" Type="http://schemas.openxmlformats.org/officeDocument/2006/relationships/hyperlink" Target="https://www.w3schools.com/js/js_json_intro.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JavaScript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Forms and JSON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That’s it for basic forms!</a:t>
            </a:r>
          </a:p>
        </p:txBody>
      </p:sp>
      <p:sp>
        <p:nvSpPr>
          <p:cNvPr id="130" name="Shape 130"/>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algn="ctr">
              <a:spcBef>
                <a:spcPts val="0"/>
              </a:spcBef>
              <a:buNone/>
            </a:pPr>
            <a:r>
              <a:rPr lang="en">
                <a:solidFill>
                  <a:srgbClr val="FFFFFF"/>
                </a:solidFill>
              </a:rPr>
              <a:t>Any questions?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JSON</a:t>
            </a: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spcAft>
                <a:spcPts val="1000"/>
              </a:spcAft>
            </a:pPr>
            <a:r>
              <a:rPr lang="en"/>
              <a:t>Stands for JavaScript Object Notation</a:t>
            </a:r>
          </a:p>
          <a:p>
            <a:pPr indent="-228600" lvl="0" marL="457200">
              <a:spcBef>
                <a:spcPts val="0"/>
              </a:spcBef>
              <a:spcAft>
                <a:spcPts val="1000"/>
              </a:spcAft>
            </a:pPr>
            <a:r>
              <a:rPr lang="en"/>
              <a:t>I</a:t>
            </a:r>
            <a:r>
              <a:rPr lang="en"/>
              <a:t>s a syntax for storing and exchanging data</a:t>
            </a:r>
          </a:p>
          <a:p>
            <a:pPr indent="-228600" lvl="0" marL="457200">
              <a:spcBef>
                <a:spcPts val="0"/>
              </a:spcBef>
              <a:spcAft>
                <a:spcPts val="1000"/>
              </a:spcAft>
            </a:pPr>
            <a:r>
              <a:rPr lang="en"/>
              <a:t>Follows these rules:</a:t>
            </a:r>
          </a:p>
          <a:p>
            <a:pPr indent="-317500" lvl="1" marL="914400" rtl="0">
              <a:spcBef>
                <a:spcPts val="0"/>
              </a:spcBef>
              <a:spcAft>
                <a:spcPts val="0"/>
              </a:spcAft>
              <a:buSzPct val="100000"/>
            </a:pPr>
            <a:r>
              <a:rPr lang="en" sz="1400">
                <a:highlight>
                  <a:srgbClr val="FFFFFF"/>
                </a:highlight>
              </a:rPr>
              <a:t>Data is in name/value pairs</a:t>
            </a:r>
          </a:p>
          <a:p>
            <a:pPr indent="-317500" lvl="1" marL="914400" rtl="0">
              <a:spcBef>
                <a:spcPts val="0"/>
              </a:spcBef>
              <a:spcAft>
                <a:spcPts val="0"/>
              </a:spcAft>
              <a:buSzPct val="100000"/>
            </a:pPr>
            <a:r>
              <a:rPr lang="en" sz="1400">
                <a:highlight>
                  <a:srgbClr val="FFFFFF"/>
                </a:highlight>
              </a:rPr>
              <a:t>Data is separated by commas</a:t>
            </a:r>
          </a:p>
          <a:p>
            <a:pPr indent="-317500" lvl="1" marL="914400" rtl="0">
              <a:spcBef>
                <a:spcPts val="0"/>
              </a:spcBef>
              <a:spcAft>
                <a:spcPts val="0"/>
              </a:spcAft>
              <a:buSzPct val="100000"/>
            </a:pPr>
            <a:r>
              <a:rPr lang="en" sz="1400">
                <a:highlight>
                  <a:srgbClr val="FFFFFF"/>
                </a:highlight>
              </a:rPr>
              <a:t>Curly braces hold objects</a:t>
            </a:r>
          </a:p>
          <a:p>
            <a:pPr indent="-317500" lvl="1" marL="914400" rtl="0">
              <a:spcBef>
                <a:spcPts val="0"/>
              </a:spcBef>
              <a:spcAft>
                <a:spcPts val="0"/>
              </a:spcAft>
              <a:buSzPct val="100000"/>
            </a:pPr>
            <a:r>
              <a:rPr lang="en" sz="1400">
                <a:highlight>
                  <a:srgbClr val="FFFFFF"/>
                </a:highlight>
              </a:rPr>
              <a:t>Square brackets hold arrays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Let’s see an example</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buAutoNum type="arabicPeriod"/>
            </a:pPr>
            <a:r>
              <a:rPr lang="en"/>
              <a:t>{“name”: “Jane Doe”}</a:t>
            </a:r>
          </a:p>
          <a:p>
            <a:pPr indent="-228600" lvl="0" marL="457200">
              <a:spcBef>
                <a:spcPts val="0"/>
              </a:spcBef>
              <a:buAutoNum type="arabicPeriod"/>
            </a:pPr>
            <a:r>
              <a:rPr lang="en"/>
              <a:t>{“name”: “Jane Doe”, “skills”: [“archery”, “ballet”]}</a:t>
            </a:r>
          </a:p>
          <a:p>
            <a:pPr indent="-228600" lvl="0" marL="457200">
              <a:spcBef>
                <a:spcPts val="0"/>
              </a:spcBef>
              <a:buAutoNum type="arabicPeriod"/>
            </a:pPr>
            <a:r>
              <a:rPr lang="en"/>
              <a:t>{“name”: “Jane Doe”, “skills”: [{“name”: “archery”}, {“name”: “ballet”}]}</a:t>
            </a:r>
          </a:p>
          <a:p>
            <a:pPr lvl="0">
              <a:spcBef>
                <a:spcPts val="0"/>
              </a:spcBef>
              <a:buNone/>
            </a:pPr>
            <a:r>
              <a:rPr lang="en"/>
              <a:t>To construct, you can just write it as is:</a:t>
            </a:r>
            <a:br>
              <a:rPr lang="en"/>
            </a:br>
            <a:r>
              <a:rPr lang="en" sz="1400"/>
              <a:t>	</a:t>
            </a:r>
            <a:r>
              <a:rPr lang="en" sz="1400">
                <a:solidFill>
                  <a:srgbClr val="000000"/>
                </a:solidFill>
                <a:latin typeface="Source Code Pro"/>
                <a:ea typeface="Source Code Pro"/>
                <a:cs typeface="Source Code Pro"/>
                <a:sym typeface="Source Code Pro"/>
              </a:rPr>
              <a:t>var temp = {“name”: myName};</a:t>
            </a:r>
            <a:r>
              <a:rPr lang="en" sz="1400">
                <a:latin typeface="Source Code Pro"/>
                <a:ea typeface="Source Code Pro"/>
                <a:cs typeface="Source Code Pro"/>
                <a:sym typeface="Source Code Pro"/>
              </a:rPr>
              <a:t>	</a:t>
            </a:r>
            <a:r>
              <a:rPr lang="en" sz="1400">
                <a:solidFill>
                  <a:srgbClr val="999999"/>
                </a:solidFill>
                <a:latin typeface="Source Code Pro"/>
                <a:ea typeface="Source Code Pro"/>
                <a:cs typeface="Source Code Pro"/>
                <a:sym typeface="Source Code Pro"/>
              </a:rPr>
              <a:t>// where myName is a variable</a:t>
            </a:r>
            <a:br>
              <a:rPr lang="en">
                <a:solidFill>
                  <a:schemeClr val="lt2"/>
                </a:solidFill>
                <a:latin typeface="Source Code Pro"/>
                <a:ea typeface="Source Code Pro"/>
                <a:cs typeface="Source Code Pro"/>
                <a:sym typeface="Source Code Pro"/>
              </a:rPr>
            </a:br>
            <a:r>
              <a:rPr lang="en"/>
              <a:t>Or you can construct it by setting key/values:</a:t>
            </a:r>
            <a:br>
              <a:rPr lang="en"/>
            </a:br>
            <a:r>
              <a:rPr lang="en" sz="1400"/>
              <a:t>	</a:t>
            </a:r>
            <a:r>
              <a:rPr lang="en" sz="1400">
                <a:solidFill>
                  <a:srgbClr val="000000"/>
                </a:solidFill>
                <a:latin typeface="Source Code Pro"/>
                <a:ea typeface="Source Code Pro"/>
                <a:cs typeface="Source Code Pro"/>
                <a:sym typeface="Source Code Pro"/>
              </a:rPr>
              <a:t>var temp =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temp[“name”] = myName;</a:t>
            </a:r>
            <a:r>
              <a:rPr lang="en" sz="1400">
                <a:latin typeface="Source Code Pro"/>
                <a:ea typeface="Source Code Pro"/>
                <a:cs typeface="Source Code Pro"/>
                <a:sym typeface="Source Code Pro"/>
              </a:rPr>
              <a:t>		</a:t>
            </a:r>
            <a:r>
              <a:rPr lang="en" sz="1400">
                <a:solidFill>
                  <a:srgbClr val="999999"/>
                </a:solidFill>
                <a:latin typeface="Source Code Pro"/>
                <a:ea typeface="Source Code Pro"/>
                <a:cs typeface="Source Code Pro"/>
                <a:sym typeface="Source Code Pro"/>
              </a:rPr>
              <a:t>// where myName is a variable</a:t>
            </a:r>
          </a:p>
          <a:p>
            <a:pPr lvl="0">
              <a:spcBef>
                <a:spcPts val="0"/>
              </a:spcBef>
              <a:buNone/>
            </a:pPr>
            <a:r>
              <a:rPr lang="en"/>
              <a:t>You can nest { } and [ ] as many times as you like! ...Although it’s not a great idea to do it too many times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Pop quiz</a:t>
            </a:r>
          </a:p>
        </p:txBody>
      </p:sp>
      <p:sp>
        <p:nvSpPr>
          <p:cNvPr id="148" name="Shape 14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Who can tell me what console.log will print out?</a:t>
            </a:r>
          </a:p>
          <a:p>
            <a:pPr lvl="0" rtl="0">
              <a:spcBef>
                <a:spcPts val="0"/>
              </a:spcBef>
              <a:buNone/>
            </a:pPr>
            <a:r>
              <a:rPr lang="en" sz="1400">
                <a:solidFill>
                  <a:srgbClr val="000000"/>
                </a:solidFill>
                <a:latin typeface="Source Code Pro"/>
                <a:ea typeface="Source Code Pro"/>
                <a:cs typeface="Source Code Pro"/>
                <a:sym typeface="Source Code Pro"/>
              </a:rPr>
              <a:t>var data =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“order”: “ice cream”,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“toppings”: [“sprinkles”, “toffee bits”, “chocolate syrup”],</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“flavor”: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“name”: “matcha green tea”,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“numScoops”: 1</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console.log(data[“toppings”][2]);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That’s it for JSON!</a:t>
            </a:r>
          </a:p>
        </p:txBody>
      </p:sp>
      <p:sp>
        <p:nvSpPr>
          <p:cNvPr id="154" name="Shape 154"/>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rtl="0" algn="ctr">
              <a:spcBef>
                <a:spcPts val="0"/>
              </a:spcBef>
              <a:buNone/>
            </a:pPr>
            <a:r>
              <a:rPr lang="en">
                <a:solidFill>
                  <a:srgbClr val="FFFFFF"/>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Reference</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https://www.w3schools.com/html/html_forms.asp</a:t>
            </a:r>
          </a:p>
          <a:p>
            <a:pPr lvl="0">
              <a:spcBef>
                <a:spcPts val="0"/>
              </a:spcBef>
              <a:buNone/>
            </a:pPr>
            <a:r>
              <a:rPr lang="en" u="sng">
                <a:solidFill>
                  <a:schemeClr val="hlink"/>
                </a:solidFill>
                <a:hlinkClick r:id="rId4"/>
              </a:rPr>
              <a:t>https://www.w3schools.com/js/js_validation.asp</a:t>
            </a:r>
          </a:p>
          <a:p>
            <a:pPr lvl="0">
              <a:spcBef>
                <a:spcPts val="0"/>
              </a:spcBef>
              <a:buNone/>
            </a:pPr>
            <a:r>
              <a:rPr lang="en" u="sng">
                <a:solidFill>
                  <a:schemeClr val="hlink"/>
                </a:solidFill>
                <a:hlinkClick r:id="rId5"/>
              </a:rPr>
              <a:t>https://www.w3schools.com/js/js_json_intro.asp</a:t>
            </a: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Forms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lnSpc>
                <a:spcPct val="115000"/>
              </a:lnSpc>
              <a:spcBef>
                <a:spcPts val="0"/>
              </a:spcBef>
              <a:spcAft>
                <a:spcPts val="1000"/>
              </a:spcAft>
            </a:pPr>
            <a:r>
              <a:rPr lang="en"/>
              <a:t>Forms are a way to allow for user input, and then for gathering that input and sending it from the client to the server (i.e., from your browser to the machine where the code lives)</a:t>
            </a:r>
          </a:p>
          <a:p>
            <a:pPr indent="-228600" lvl="0" marL="457200">
              <a:lnSpc>
                <a:spcPct val="115000"/>
              </a:lnSpc>
              <a:spcBef>
                <a:spcPts val="0"/>
              </a:spcBef>
              <a:spcAft>
                <a:spcPts val="1000"/>
              </a:spcAft>
            </a:pPr>
            <a:r>
              <a:rPr lang="en"/>
              <a:t>A form is simply another HTML tag: &lt;form&gt;&lt;/form&gt;. Nothing scary!</a:t>
            </a:r>
          </a:p>
          <a:p>
            <a:pPr indent="-228600" lvl="0" marL="457200">
              <a:spcBef>
                <a:spcPts val="0"/>
              </a:spcBef>
              <a:spcAft>
                <a:spcPts val="1000"/>
              </a:spcAft>
            </a:pPr>
            <a:r>
              <a:rPr lang="en"/>
              <a:t>It has some unique attributes, such as configuring where the form submits to.</a:t>
            </a:r>
          </a:p>
          <a:p>
            <a:pPr indent="-228600" lvl="0" marL="457200">
              <a:spcBef>
                <a:spcPts val="0"/>
              </a:spcBef>
            </a:pPr>
            <a:r>
              <a:rPr lang="en"/>
              <a:t>Forms don’t always have to look like a boring form! A search box could be a form. A status post on Facebook could be a form.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1266175"/>
            <a:ext cx="3999900" cy="3302700"/>
          </a:xfrm>
          <a:prstGeom prst="rect">
            <a:avLst/>
          </a:prstGeom>
        </p:spPr>
        <p:txBody>
          <a:bodyPr anchorCtr="0" anchor="t" bIns="91425" lIns="91425" rIns="91425" tIns="91425">
            <a:noAutofit/>
          </a:bodyPr>
          <a:lstStyle/>
          <a:p>
            <a:pPr lvl="0" rtl="0">
              <a:lnSpc>
                <a:spcPct val="150000"/>
              </a:lnSpc>
              <a:spcBef>
                <a:spcPts val="0"/>
              </a:spcBef>
              <a:buNone/>
            </a:pPr>
            <a:r>
              <a:rPr lang="en" sz="1200"/>
              <a:t>Here’s a form!</a:t>
            </a:r>
          </a:p>
          <a:p>
            <a:pPr lvl="0" rtl="0">
              <a:lnSpc>
                <a:spcPct val="150000"/>
              </a:lnSpc>
              <a:spcBef>
                <a:spcPts val="0"/>
              </a:spcBef>
              <a:buNone/>
            </a:pPr>
            <a:r>
              <a:rPr lang="en" sz="1200"/>
              <a:t>&lt;form&gt;</a:t>
            </a:r>
            <a:br>
              <a:rPr lang="en" sz="1200"/>
            </a:br>
            <a:r>
              <a:rPr lang="en" sz="1200"/>
              <a:t>&lt;/form&gt;</a:t>
            </a:r>
          </a:p>
        </p:txBody>
      </p:sp>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Let’s see an example</a:t>
            </a:r>
          </a:p>
        </p:txBody>
      </p:sp>
      <p:sp>
        <p:nvSpPr>
          <p:cNvPr id="80" name="Shape 80"/>
          <p:cNvSpPr txBox="1"/>
          <p:nvPr>
            <p:ph idx="1" type="body"/>
          </p:nvPr>
        </p:nvSpPr>
        <p:spPr>
          <a:xfrm>
            <a:off x="4832400" y="1266175"/>
            <a:ext cx="3999900" cy="3302700"/>
          </a:xfrm>
          <a:prstGeom prst="rect">
            <a:avLst/>
          </a:prstGeom>
        </p:spPr>
        <p:txBody>
          <a:bodyPr anchorCtr="0" anchor="t" bIns="91425" lIns="91425" rIns="91425" tIns="91425">
            <a:noAutofit/>
          </a:bodyPr>
          <a:lstStyle/>
          <a:p>
            <a:pPr lvl="0" rtl="0">
              <a:lnSpc>
                <a:spcPct val="150000"/>
              </a:lnSpc>
              <a:spcBef>
                <a:spcPts val="0"/>
              </a:spcBef>
              <a:buNone/>
            </a:pPr>
            <a:r>
              <a:rPr lang="en" sz="1200"/>
              <a:t>Here’s a form!</a:t>
            </a:r>
          </a:p>
        </p:txBody>
      </p:sp>
      <p:sp>
        <p:nvSpPr>
          <p:cNvPr id="81" name="Shape 81"/>
          <p:cNvSpPr txBox="1"/>
          <p:nvPr/>
        </p:nvSpPr>
        <p:spPr>
          <a:xfrm>
            <a:off x="470400" y="3602825"/>
            <a:ext cx="8361900" cy="12243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dk2"/>
                </a:solidFill>
                <a:latin typeface="Open Sans"/>
                <a:ea typeface="Open Sans"/>
                <a:cs typeface="Open Sans"/>
                <a:sym typeface="Open Sans"/>
              </a:rPr>
              <a:t>Huh?</a:t>
            </a:r>
            <a:br>
              <a:rPr lang="en" sz="1800">
                <a:solidFill>
                  <a:schemeClr val="dk2"/>
                </a:solidFill>
                <a:latin typeface="Open Sans"/>
                <a:ea typeface="Open Sans"/>
                <a:cs typeface="Open Sans"/>
                <a:sym typeface="Open Sans"/>
              </a:rPr>
            </a:br>
          </a:p>
          <a:p>
            <a:pPr lvl="0">
              <a:spcBef>
                <a:spcPts val="0"/>
              </a:spcBef>
              <a:buNone/>
            </a:pPr>
            <a:r>
              <a:rPr lang="en" sz="1800">
                <a:solidFill>
                  <a:schemeClr val="dk2"/>
                </a:solidFill>
                <a:latin typeface="Open Sans"/>
                <a:ea typeface="Open Sans"/>
                <a:cs typeface="Open Sans"/>
                <a:sym typeface="Open Sans"/>
              </a:rPr>
              <a:t>The &lt;form&gt; tag by itself doesn’t render anything visible! Without &lt;input&gt; elements, a form is meaningless.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Form input</a:t>
            </a:r>
          </a:p>
        </p:txBody>
      </p:sp>
      <p:sp>
        <p:nvSpPr>
          <p:cNvPr id="87" name="Shape 8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
              <a:t>There are many types of input a form can have. Some popular ones include:</a:t>
            </a:r>
          </a:p>
        </p:txBody>
      </p:sp>
      <p:graphicFrame>
        <p:nvGraphicFramePr>
          <p:cNvPr id="88" name="Shape 88"/>
          <p:cNvGraphicFramePr/>
          <p:nvPr/>
        </p:nvGraphicFramePr>
        <p:xfrm>
          <a:off x="311700" y="1946175"/>
          <a:ext cx="3000000" cy="3000000"/>
        </p:xfrm>
        <a:graphic>
          <a:graphicData uri="http://schemas.openxmlformats.org/drawingml/2006/table">
            <a:tbl>
              <a:tblPr>
                <a:noFill/>
                <a:tableStyleId>{960DB79A-1CE0-429E-8F8F-801384B46121}</a:tableStyleId>
              </a:tblPr>
              <a:tblGrid>
                <a:gridCol w="2242550"/>
                <a:gridCol w="3404350"/>
                <a:gridCol w="2823450"/>
              </a:tblGrid>
              <a:tr h="621000">
                <a:tc>
                  <a:txBody>
                    <a:bodyPr>
                      <a:noAutofit/>
                    </a:bodyPr>
                    <a:lstStyle/>
                    <a:p>
                      <a:pPr lvl="0">
                        <a:spcBef>
                          <a:spcPts val="0"/>
                        </a:spcBef>
                        <a:buNone/>
                      </a:pPr>
                      <a:r>
                        <a:rPr lang="en">
                          <a:solidFill>
                            <a:schemeClr val="dk2"/>
                          </a:solidFill>
                          <a:latin typeface="Open Sans"/>
                          <a:ea typeface="Open Sans"/>
                          <a:cs typeface="Open Sans"/>
                          <a:sym typeface="Open Sans"/>
                        </a:rPr>
                        <a:t>Text input</a:t>
                      </a:r>
                    </a:p>
                  </a:txBody>
                  <a:tcPr marT="91425" marB="91425" marR="91425" marL="91425"/>
                </a:tc>
                <a:tc>
                  <a:txBody>
                    <a:bodyPr>
                      <a:noAutofit/>
                    </a:bodyPr>
                    <a:lstStyle/>
                    <a:p>
                      <a:pPr lvl="0">
                        <a:spcBef>
                          <a:spcPts val="0"/>
                        </a:spcBef>
                        <a:buNone/>
                      </a:pPr>
                      <a:r>
                        <a:rPr lang="en" sz="1000">
                          <a:solidFill>
                            <a:schemeClr val="dk2"/>
                          </a:solidFill>
                          <a:latin typeface="Open Sans"/>
                          <a:ea typeface="Open Sans"/>
                          <a:cs typeface="Open Sans"/>
                          <a:sym typeface="Open Sans"/>
                        </a:rPr>
                        <a:t> Name: &lt;input type="text" name="name"&gt;</a:t>
                      </a:r>
                    </a:p>
                  </a:txBody>
                  <a:tcPr marT="91425" marB="91425" marR="91425" marL="91425"/>
                </a:tc>
                <a:tc>
                  <a:txBody>
                    <a:bodyPr>
                      <a:noAutofit/>
                    </a:bodyPr>
                    <a:lstStyle/>
                    <a:p>
                      <a:pPr lvl="0">
                        <a:spcBef>
                          <a:spcPts val="0"/>
                        </a:spcBef>
                        <a:buNone/>
                      </a:pPr>
                      <a:r>
                        <a:t/>
                      </a:r>
                      <a:endParaRPr/>
                    </a:p>
                  </a:txBody>
                  <a:tcPr marT="91425" marB="91425" marR="91425" marL="91425"/>
                </a:tc>
              </a:tr>
              <a:tr h="551950">
                <a:tc>
                  <a:txBody>
                    <a:bodyPr>
                      <a:noAutofit/>
                    </a:bodyPr>
                    <a:lstStyle/>
                    <a:p>
                      <a:pPr lvl="0">
                        <a:spcBef>
                          <a:spcPts val="0"/>
                        </a:spcBef>
                        <a:buNone/>
                      </a:pPr>
                      <a:r>
                        <a:rPr lang="en">
                          <a:solidFill>
                            <a:schemeClr val="dk2"/>
                          </a:solidFill>
                          <a:latin typeface="Open Sans"/>
                          <a:ea typeface="Open Sans"/>
                          <a:cs typeface="Open Sans"/>
                          <a:sym typeface="Open Sans"/>
                        </a:rPr>
                        <a:t>Radio buttons</a:t>
                      </a:r>
                    </a:p>
                  </a:txBody>
                  <a:tcPr marT="91425" marB="91425" marR="91425" marL="91425"/>
                </a:tc>
                <a:tc>
                  <a:txBody>
                    <a:bodyPr>
                      <a:noAutofit/>
                    </a:bodyPr>
                    <a:lstStyle/>
                    <a:p>
                      <a:pPr lvl="0">
                        <a:spcBef>
                          <a:spcPts val="0"/>
                        </a:spcBef>
                        <a:buNone/>
                      </a:pPr>
                      <a:r>
                        <a:rPr lang="en" sz="1000">
                          <a:solidFill>
                            <a:schemeClr val="dk2"/>
                          </a:solidFill>
                          <a:latin typeface="Open Sans"/>
                          <a:ea typeface="Open Sans"/>
                          <a:cs typeface="Open Sans"/>
                          <a:sym typeface="Open Sans"/>
                        </a:rPr>
                        <a:t>&lt;input type="radio" name="gender" value="male"&gt;Male</a:t>
                      </a:r>
                    </a:p>
                    <a:p>
                      <a:pPr lvl="0">
                        <a:spcBef>
                          <a:spcPts val="0"/>
                        </a:spcBef>
                        <a:buNone/>
                      </a:pPr>
                      <a:r>
                        <a:rPr lang="en" sz="1000">
                          <a:solidFill>
                            <a:schemeClr val="dk2"/>
                          </a:solidFill>
                          <a:latin typeface="Open Sans"/>
                          <a:ea typeface="Open Sans"/>
                          <a:cs typeface="Open Sans"/>
                          <a:sym typeface="Open Sans"/>
                        </a:rPr>
                        <a:t> &lt;input type="radio" name="gender" value="female" checked&gt;Female</a:t>
                      </a:r>
                    </a:p>
                  </a:txBody>
                  <a:tcPr marT="91425" marB="91425" marR="91425" marL="91425"/>
                </a:tc>
                <a:tc>
                  <a:txBody>
                    <a:bodyPr>
                      <a:noAutofit/>
                    </a:bodyPr>
                    <a:lstStyle/>
                    <a:p>
                      <a:pPr lvl="0">
                        <a:spcBef>
                          <a:spcPts val="0"/>
                        </a:spcBef>
                        <a:buNone/>
                      </a:pPr>
                      <a:r>
                        <a:t/>
                      </a:r>
                      <a:endParaRPr/>
                    </a:p>
                  </a:txBody>
                  <a:tcPr marT="91425" marB="91425" marR="91425" marL="91425"/>
                </a:tc>
              </a:tr>
              <a:tr h="546650">
                <a:tc>
                  <a:txBody>
                    <a:bodyPr>
                      <a:noAutofit/>
                    </a:bodyPr>
                    <a:lstStyle/>
                    <a:p>
                      <a:pPr lvl="0">
                        <a:spcBef>
                          <a:spcPts val="0"/>
                        </a:spcBef>
                        <a:buNone/>
                      </a:pPr>
                      <a:r>
                        <a:rPr lang="en">
                          <a:solidFill>
                            <a:schemeClr val="dk2"/>
                          </a:solidFill>
                          <a:latin typeface="Open Sans"/>
                          <a:ea typeface="Open Sans"/>
                          <a:cs typeface="Open Sans"/>
                          <a:sym typeface="Open Sans"/>
                        </a:rPr>
                        <a:t>Select/Drop-down</a:t>
                      </a:r>
                    </a:p>
                  </a:txBody>
                  <a:tcPr marT="91425" marB="91425" marR="91425" marL="91425"/>
                </a:tc>
                <a:tc>
                  <a:txBody>
                    <a:bodyPr>
                      <a:noAutofit/>
                    </a:bodyPr>
                    <a:lstStyle/>
                    <a:p>
                      <a:pPr lvl="0">
                        <a:spcBef>
                          <a:spcPts val="0"/>
                        </a:spcBef>
                        <a:buNone/>
                      </a:pPr>
                      <a:r>
                        <a:rPr lang="en" sz="1000">
                          <a:solidFill>
                            <a:schemeClr val="dk2"/>
                          </a:solidFill>
                          <a:latin typeface="Open Sans"/>
                          <a:ea typeface="Open Sans"/>
                          <a:cs typeface="Open Sans"/>
                          <a:sym typeface="Open Sans"/>
                        </a:rPr>
                        <a:t>&lt;select name="grade"&gt;</a:t>
                      </a:r>
                    </a:p>
                    <a:p>
                      <a:pPr lvl="0">
                        <a:spcBef>
                          <a:spcPts val="0"/>
                        </a:spcBef>
                        <a:buNone/>
                      </a:pPr>
                      <a:r>
                        <a:rPr lang="en" sz="1000">
                          <a:solidFill>
                            <a:schemeClr val="dk2"/>
                          </a:solidFill>
                          <a:latin typeface="Open Sans"/>
                          <a:ea typeface="Open Sans"/>
                          <a:cs typeface="Open Sans"/>
                          <a:sym typeface="Open Sans"/>
                        </a:rPr>
                        <a:t>    &lt;option value="freshmen"&gt;Freshmen&lt;/option&gt;</a:t>
                      </a:r>
                    </a:p>
                    <a:p>
                      <a:pPr lvl="0">
                        <a:spcBef>
                          <a:spcPts val="0"/>
                        </a:spcBef>
                        <a:buNone/>
                      </a:pPr>
                      <a:r>
                        <a:rPr lang="en" sz="1000">
                          <a:solidFill>
                            <a:schemeClr val="dk2"/>
                          </a:solidFill>
                          <a:latin typeface="Open Sans"/>
                          <a:ea typeface="Open Sans"/>
                          <a:cs typeface="Open Sans"/>
                          <a:sym typeface="Open Sans"/>
                        </a:rPr>
                        <a:t>    &lt;option value="sophomore"&gt;Sophomore&lt;/option&gt;</a:t>
                      </a:r>
                    </a:p>
                    <a:p>
                      <a:pPr lvl="0">
                        <a:spcBef>
                          <a:spcPts val="0"/>
                        </a:spcBef>
                        <a:buNone/>
                      </a:pPr>
                      <a:r>
                        <a:rPr lang="en" sz="1000">
                          <a:solidFill>
                            <a:schemeClr val="dk2"/>
                          </a:solidFill>
                          <a:latin typeface="Open Sans"/>
                          <a:ea typeface="Open Sans"/>
                          <a:cs typeface="Open Sans"/>
                          <a:sym typeface="Open Sans"/>
                        </a:rPr>
                        <a:t>    &lt;option value="junior" selected&gt;Junior&lt;/option&gt;</a:t>
                      </a:r>
                    </a:p>
                    <a:p>
                      <a:pPr lvl="0">
                        <a:spcBef>
                          <a:spcPts val="0"/>
                        </a:spcBef>
                        <a:buNone/>
                      </a:pPr>
                      <a:r>
                        <a:rPr lang="en" sz="1000">
                          <a:solidFill>
                            <a:schemeClr val="dk2"/>
                          </a:solidFill>
                          <a:latin typeface="Open Sans"/>
                          <a:ea typeface="Open Sans"/>
                          <a:cs typeface="Open Sans"/>
                          <a:sym typeface="Open Sans"/>
                        </a:rPr>
                        <a:t>    &lt;option value="senior"&gt;Senior&lt;/option&gt;</a:t>
                      </a:r>
                    </a:p>
                    <a:p>
                      <a:pPr lvl="0">
                        <a:spcBef>
                          <a:spcPts val="0"/>
                        </a:spcBef>
                        <a:buNone/>
                      </a:pPr>
                      <a:r>
                        <a:rPr lang="en" sz="1000">
                          <a:solidFill>
                            <a:schemeClr val="dk2"/>
                          </a:solidFill>
                          <a:latin typeface="Open Sans"/>
                          <a:ea typeface="Open Sans"/>
                          <a:cs typeface="Open Sans"/>
                          <a:sym typeface="Open Sans"/>
                        </a:rPr>
                        <a:t>&lt;/select&gt;</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pic>
        <p:nvPicPr>
          <p:cNvPr descr="Screen Shot 2017-03-06 at 8.06.05 PM.png" id="89" name="Shape 89"/>
          <p:cNvPicPr preferRelativeResize="0"/>
          <p:nvPr/>
        </p:nvPicPr>
        <p:blipFill>
          <a:blip r:embed="rId3">
            <a:alphaModFix/>
          </a:blip>
          <a:stretch>
            <a:fillRect/>
          </a:stretch>
        </p:blipFill>
        <p:spPr>
          <a:xfrm>
            <a:off x="6379999" y="2154375"/>
            <a:ext cx="1937049" cy="310750"/>
          </a:xfrm>
          <a:prstGeom prst="rect">
            <a:avLst/>
          </a:prstGeom>
          <a:noFill/>
          <a:ln>
            <a:noFill/>
          </a:ln>
        </p:spPr>
      </p:pic>
      <p:pic>
        <p:nvPicPr>
          <p:cNvPr descr="Screen Shot 2017-03-06 at 8.09.17 PM.png" id="90" name="Shape 90"/>
          <p:cNvPicPr preferRelativeResize="0"/>
          <p:nvPr/>
        </p:nvPicPr>
        <p:blipFill>
          <a:blip r:embed="rId4">
            <a:alphaModFix/>
          </a:blip>
          <a:stretch>
            <a:fillRect/>
          </a:stretch>
        </p:blipFill>
        <p:spPr>
          <a:xfrm>
            <a:off x="6609149" y="2939775"/>
            <a:ext cx="1478750" cy="310749"/>
          </a:xfrm>
          <a:prstGeom prst="rect">
            <a:avLst/>
          </a:prstGeom>
          <a:noFill/>
          <a:ln>
            <a:noFill/>
          </a:ln>
        </p:spPr>
      </p:pic>
      <p:pic>
        <p:nvPicPr>
          <p:cNvPr descr="Screen Shot 2017-03-06 at 8.14.55 PM.png" id="91" name="Shape 91"/>
          <p:cNvPicPr preferRelativeResize="0"/>
          <p:nvPr/>
        </p:nvPicPr>
        <p:blipFill>
          <a:blip r:embed="rId5">
            <a:alphaModFix/>
          </a:blip>
          <a:stretch>
            <a:fillRect/>
          </a:stretch>
        </p:blipFill>
        <p:spPr>
          <a:xfrm>
            <a:off x="6115050" y="4014387"/>
            <a:ext cx="1056550" cy="310750"/>
          </a:xfrm>
          <a:prstGeom prst="rect">
            <a:avLst/>
          </a:prstGeom>
          <a:noFill/>
          <a:ln>
            <a:noFill/>
          </a:ln>
        </p:spPr>
      </p:pic>
      <p:pic>
        <p:nvPicPr>
          <p:cNvPr descr="Screen Shot 2017-03-06 at 8.15.06 PM.png" id="92" name="Shape 92"/>
          <p:cNvPicPr preferRelativeResize="0"/>
          <p:nvPr/>
        </p:nvPicPr>
        <p:blipFill>
          <a:blip r:embed="rId6">
            <a:alphaModFix/>
          </a:blip>
          <a:stretch>
            <a:fillRect/>
          </a:stretch>
        </p:blipFill>
        <p:spPr>
          <a:xfrm>
            <a:off x="7332500" y="3653250"/>
            <a:ext cx="1363175" cy="103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Input restrictions</a:t>
            </a:r>
          </a:p>
        </p:txBody>
      </p:sp>
      <p:pic>
        <p:nvPicPr>
          <p:cNvPr descr="Screen Shot 2017-03-06 at 8.28.32 PM.png" id="98" name="Shape 98"/>
          <p:cNvPicPr preferRelativeResize="0"/>
          <p:nvPr/>
        </p:nvPicPr>
        <p:blipFill>
          <a:blip r:embed="rId3">
            <a:alphaModFix/>
          </a:blip>
          <a:stretch>
            <a:fillRect/>
          </a:stretch>
        </p:blipFill>
        <p:spPr>
          <a:xfrm>
            <a:off x="311700" y="1152425"/>
            <a:ext cx="8354297" cy="3766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body"/>
          </p:nvPr>
        </p:nvSpPr>
        <p:spPr>
          <a:xfrm>
            <a:off x="311700" y="1266175"/>
            <a:ext cx="4520700" cy="3302700"/>
          </a:xfrm>
          <a:prstGeom prst="rect">
            <a:avLst/>
          </a:prstGeom>
        </p:spPr>
        <p:txBody>
          <a:bodyPr anchorCtr="0" anchor="t" bIns="91425" lIns="91425" rIns="91425" tIns="91425">
            <a:noAutofit/>
          </a:bodyPr>
          <a:lstStyle/>
          <a:p>
            <a:pPr lvl="0">
              <a:lnSpc>
                <a:spcPct val="100000"/>
              </a:lnSpc>
              <a:spcBef>
                <a:spcPts val="0"/>
              </a:spcBef>
              <a:buNone/>
            </a:pPr>
            <a:r>
              <a:rPr lang="en" sz="1200">
                <a:solidFill>
                  <a:srgbClr val="0000FF"/>
                </a:solidFill>
                <a:latin typeface="Source Code Pro"/>
                <a:ea typeface="Source Code Pro"/>
                <a:cs typeface="Source Code Pro"/>
                <a:sym typeface="Source Code Pro"/>
              </a:rPr>
              <a:t>&lt;form </a:t>
            </a:r>
            <a:r>
              <a:rPr b="1" lang="en" sz="1200">
                <a:solidFill>
                  <a:srgbClr val="0000FF"/>
                </a:solidFill>
                <a:latin typeface="Source Code Pro"/>
                <a:ea typeface="Source Code Pro"/>
                <a:cs typeface="Source Code Pro"/>
                <a:sym typeface="Source Code Pro"/>
              </a:rPr>
              <a:t>action="/login" method="post</a:t>
            </a:r>
            <a:r>
              <a:rPr lang="en" sz="1200">
                <a:solidFill>
                  <a:srgbClr val="0000FF"/>
                </a:solidFill>
                <a:latin typeface="Source Code Pro"/>
                <a:ea typeface="Source Code Pro"/>
                <a:cs typeface="Source Code Pro"/>
                <a:sym typeface="Source Code Pro"/>
              </a:rPr>
              <a: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&lt;fieldset&gt;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&lt;label&gt;Username: &lt;/label&gt;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type="text" name="username"&gt;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&lt;label&gt;Password: &lt;/label&gt;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type="password" name="pswd"/&gt;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type="checkbox" name="rm" checked&gt;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&lt;label&gt; Remember me&lt;/label&gt;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type="submit" value="Submit"&gt;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&lt;/div&gt;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&lt;/fieldset&gt;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&lt;/form&gt;</a:t>
            </a:r>
          </a:p>
        </p:txBody>
      </p:sp>
      <p:sp>
        <p:nvSpPr>
          <p:cNvPr id="104" name="Shape 10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Let’s see another example</a:t>
            </a:r>
          </a:p>
        </p:txBody>
      </p:sp>
      <p:pic>
        <p:nvPicPr>
          <p:cNvPr descr="Screen Shot 2017-03-06 at 8.56.03 PM.png" id="105" name="Shape 105"/>
          <p:cNvPicPr preferRelativeResize="0"/>
          <p:nvPr/>
        </p:nvPicPr>
        <p:blipFill>
          <a:blip r:embed="rId3">
            <a:alphaModFix/>
          </a:blip>
          <a:stretch>
            <a:fillRect/>
          </a:stretch>
        </p:blipFill>
        <p:spPr>
          <a:xfrm>
            <a:off x="4832400" y="1266175"/>
            <a:ext cx="4006800" cy="23641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Where does JavaScript come in?</a:t>
            </a:r>
          </a:p>
        </p:txBody>
      </p:sp>
      <p:sp>
        <p:nvSpPr>
          <p:cNvPr id="111" name="Shape 11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Sometimes, you might not want the form to be </a:t>
            </a:r>
            <a:r>
              <a:rPr lang="en"/>
              <a:t>submitted</a:t>
            </a:r>
            <a:r>
              <a:rPr lang="en"/>
              <a:t> to the server immediately. Instead, you might want to use JavaScript to capture the submission and perform other actions before submitting the data to the server.</a:t>
            </a:r>
          </a:p>
          <a:p>
            <a:pPr lvl="0">
              <a:spcBef>
                <a:spcPts val="0"/>
              </a:spcBef>
              <a:buNone/>
            </a:pPr>
            <a:r>
              <a:rPr lang="en"/>
              <a:t>Why might you want to do this?</a:t>
            </a:r>
          </a:p>
          <a:p>
            <a:pPr indent="-317500" lvl="0" marL="457200" rtl="0">
              <a:spcBef>
                <a:spcPts val="0"/>
              </a:spcBef>
              <a:spcAft>
                <a:spcPts val="0"/>
              </a:spcAft>
              <a:buSzPct val="100000"/>
            </a:pPr>
            <a:r>
              <a:rPr lang="en" sz="1400"/>
              <a:t>Better user experience; using the form action will refresh the page when the form is submitted</a:t>
            </a:r>
          </a:p>
          <a:p>
            <a:pPr indent="-317500" lvl="0" marL="457200" rtl="0">
              <a:spcBef>
                <a:spcPts val="0"/>
              </a:spcBef>
              <a:spcAft>
                <a:spcPts val="0"/>
              </a:spcAft>
              <a:buSzPct val="100000"/>
            </a:pPr>
            <a:r>
              <a:rPr lang="en" sz="1400"/>
              <a:t>Better form validation experience; besides the preferred HTML5 form validation, with JavaScript, you can call attention to errors in more interesting ways</a:t>
            </a:r>
          </a:p>
          <a:p>
            <a:pPr indent="-317500" lvl="0" marL="457200">
              <a:spcBef>
                <a:spcPts val="0"/>
              </a:spcBef>
              <a:spcAft>
                <a:spcPts val="0"/>
              </a:spcAft>
              <a:buSzPct val="100000"/>
            </a:pPr>
            <a:r>
              <a:rPr lang="en" sz="1400"/>
              <a:t>Maybe you need to clean up or format the data a certain way before submitting it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How do we do that?</a:t>
            </a:r>
          </a:p>
        </p:txBody>
      </p:sp>
      <p:sp>
        <p:nvSpPr>
          <p:cNvPr id="117" name="Shape 117"/>
          <p:cNvSpPr txBox="1"/>
          <p:nvPr>
            <p:ph idx="1" type="body"/>
          </p:nvPr>
        </p:nvSpPr>
        <p:spPr>
          <a:xfrm>
            <a:off x="311700" y="1266175"/>
            <a:ext cx="3999900" cy="3302700"/>
          </a:xfrm>
          <a:prstGeom prst="rect">
            <a:avLst/>
          </a:prstGeom>
        </p:spPr>
        <p:txBody>
          <a:bodyPr anchorCtr="0" anchor="t" bIns="91425" lIns="91425" rIns="91425" tIns="91425">
            <a:noAutofit/>
          </a:bodyPr>
          <a:lstStyle/>
          <a:p>
            <a:pPr lvl="0">
              <a:spcBef>
                <a:spcPts val="0"/>
              </a:spcBef>
              <a:buNone/>
            </a:pPr>
            <a:r>
              <a:rPr b="1" lang="en"/>
              <a:t>HTML</a:t>
            </a:r>
          </a:p>
          <a:p>
            <a:pPr indent="0" lvl="0" marL="0" rtl="0">
              <a:spcBef>
                <a:spcPts val="0"/>
              </a:spcBef>
              <a:spcAft>
                <a:spcPts val="0"/>
              </a:spcAft>
              <a:buNone/>
            </a:pPr>
            <a:r>
              <a:rPr lang="en" sz="1200">
                <a:solidFill>
                  <a:srgbClr val="0000FF"/>
                </a:solidFill>
                <a:latin typeface="Source Code Pro"/>
                <a:ea typeface="Source Code Pro"/>
                <a:cs typeface="Source Code Pro"/>
                <a:sym typeface="Source Code Pro"/>
              </a:rPr>
              <a:t>&lt;form id="my-form"&gt;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&lt;fieldset&gt;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type="text" name="input"/&gt;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    &lt;input type="submit" value="Submit"/&gt;</a:t>
            </a:r>
          </a:p>
          <a:p>
            <a:pPr indent="0" lvl="0" marL="0" rtl="0">
              <a:spcBef>
                <a:spcPts val="0"/>
              </a:spcBef>
              <a:spcAft>
                <a:spcPts val="0"/>
              </a:spcAft>
              <a:buNone/>
            </a:pPr>
            <a:r>
              <a:rPr lang="en" sz="1200">
                <a:solidFill>
                  <a:srgbClr val="0000FF"/>
                </a:solidFill>
                <a:latin typeface="Source Code Pro"/>
                <a:ea typeface="Source Code Pro"/>
                <a:cs typeface="Source Code Pro"/>
                <a:sym typeface="Source Code Pro"/>
              </a:rPr>
              <a:t>  &lt;/fieldset&gt;</a:t>
            </a:r>
            <a:br>
              <a:rPr lang="en" sz="1200">
                <a:solidFill>
                  <a:srgbClr val="0000FF"/>
                </a:solidFill>
                <a:latin typeface="Source Code Pro"/>
                <a:ea typeface="Source Code Pro"/>
                <a:cs typeface="Source Code Pro"/>
                <a:sym typeface="Source Code Pro"/>
              </a:rPr>
            </a:br>
            <a:r>
              <a:rPr lang="en" sz="1200">
                <a:solidFill>
                  <a:srgbClr val="0000FF"/>
                </a:solidFill>
                <a:latin typeface="Source Code Pro"/>
                <a:ea typeface="Source Code Pro"/>
                <a:cs typeface="Source Code Pro"/>
                <a:sym typeface="Source Code Pro"/>
              </a:rPr>
              <a:t>&lt;/form&gt;</a:t>
            </a:r>
          </a:p>
        </p:txBody>
      </p:sp>
      <p:sp>
        <p:nvSpPr>
          <p:cNvPr id="118" name="Shape 118"/>
          <p:cNvSpPr txBox="1"/>
          <p:nvPr>
            <p:ph idx="2" type="body"/>
          </p:nvPr>
        </p:nvSpPr>
        <p:spPr>
          <a:xfrm>
            <a:off x="4027300" y="1266175"/>
            <a:ext cx="4805100" cy="3302700"/>
          </a:xfrm>
          <a:prstGeom prst="rect">
            <a:avLst/>
          </a:prstGeom>
        </p:spPr>
        <p:txBody>
          <a:bodyPr anchorCtr="0" anchor="t" bIns="91425" lIns="91425" rIns="91425" tIns="91425">
            <a:noAutofit/>
          </a:bodyPr>
          <a:lstStyle/>
          <a:p>
            <a:pPr lvl="0">
              <a:spcBef>
                <a:spcPts val="0"/>
              </a:spcBef>
              <a:buNone/>
            </a:pPr>
            <a:r>
              <a:rPr b="1" lang="en"/>
              <a:t>JavaScript</a:t>
            </a:r>
          </a:p>
          <a:p>
            <a:pPr lvl="0">
              <a:lnSpc>
                <a:spcPct val="100000"/>
              </a:lnSpc>
              <a:spcBef>
                <a:spcPts val="0"/>
              </a:spcBef>
              <a:spcAft>
                <a:spcPts val="0"/>
              </a:spcAft>
              <a:buNone/>
            </a:pPr>
            <a:r>
              <a:rPr lang="en" sz="1100">
                <a:solidFill>
                  <a:srgbClr val="000000"/>
                </a:solidFill>
                <a:latin typeface="Source Code Pro"/>
                <a:ea typeface="Source Code Pro"/>
                <a:cs typeface="Source Code Pro"/>
                <a:sym typeface="Source Code Pro"/>
              </a:rPr>
              <a:t>window.onload = function()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function processForm(e)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if (e.preventDefault) e.preventDefault();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var data = document.getElementById("input").value;</a:t>
            </a:r>
            <a:br>
              <a:rPr lang="en" sz="1100">
                <a:solidFill>
                  <a:srgbClr val="000000"/>
                </a:solidFill>
                <a:latin typeface="Source Code Pro"/>
                <a:ea typeface="Source Code Pro"/>
                <a:cs typeface="Source Code Pro"/>
                <a:sym typeface="Source Code Pro"/>
              </a:rPr>
            </a:b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do what you want with the data and submit */</a:t>
            </a:r>
            <a:br>
              <a:rPr lang="en" sz="1100">
                <a:solidFill>
                  <a:srgbClr val="999999"/>
                </a:solidFill>
                <a:latin typeface="Source Code Pro"/>
                <a:ea typeface="Source Code Pro"/>
                <a:cs typeface="Source Code Pro"/>
                <a:sym typeface="Source Code Pro"/>
              </a:rPr>
            </a:br>
            <a:br>
              <a:rPr lang="en" sz="1100">
                <a:solidFill>
                  <a:srgbClr val="999999"/>
                </a:solidFill>
                <a:latin typeface="Source Code Pro"/>
                <a:ea typeface="Source Code Pro"/>
                <a:cs typeface="Source Code Pro"/>
                <a:sym typeface="Source Code Pro"/>
              </a:rPr>
            </a:br>
            <a:r>
              <a:rPr lang="en" sz="1100">
                <a:solidFill>
                  <a:srgbClr val="999999"/>
                </a:solidFill>
                <a:latin typeface="Source Code Pro"/>
                <a:ea typeface="Source Code Pro"/>
                <a:cs typeface="Source Code Pro"/>
                <a:sym typeface="Source Code Pro"/>
              </a:rPr>
              <a:t>    // return false to prevent default form behavior</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return false;</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br>
              <a:rPr lang="en" sz="1100">
                <a:solidFill>
                  <a:srgbClr val="000000"/>
                </a:solidFill>
                <a:latin typeface="Source Code Pro"/>
                <a:ea typeface="Source Code Pro"/>
                <a:cs typeface="Source Code Pro"/>
                <a:sym typeface="Source Code Pro"/>
              </a:rPr>
            </a:b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var form = document.getElementById(“my-form”);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form.addEventListener("submit", processForm);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Let’s zoom in on form submission</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spcAft>
                <a:spcPts val="1000"/>
              </a:spcAft>
            </a:pPr>
            <a:r>
              <a:rPr lang="en"/>
              <a:t>In tomorrow’s lecture, we’re going to learn how to submit form data to the server in JavaScript using AJAX.</a:t>
            </a:r>
          </a:p>
          <a:p>
            <a:pPr indent="-228600" lvl="0" marL="457200">
              <a:spcBef>
                <a:spcPts val="0"/>
              </a:spcBef>
              <a:spcAft>
                <a:spcPts val="1000"/>
              </a:spcAft>
            </a:pPr>
            <a:r>
              <a:rPr lang="en"/>
              <a:t>The data that we send over -- and that we receive back from the server -- can be formatted in several different ways. The two most popular formats are JSON and XML. We’ll be using JSON in this bootcamp.</a:t>
            </a:r>
          </a:p>
          <a:p>
            <a:pPr indent="-228600" lvl="0" marL="457200">
              <a:spcBef>
                <a:spcPts val="0"/>
              </a:spcBef>
              <a:spcAft>
                <a:spcPts val="1000"/>
              </a:spcAft>
            </a:pPr>
            <a:r>
              <a:rPr lang="en"/>
              <a:t>Why do we need data formats? Imagine giving someone a paragraph of text, with no punctuation. It’s going to be very difficult to parse.</a:t>
            </a:r>
          </a:p>
          <a:p>
            <a:pPr indent="-228600" lvl="0" marL="457200" rtl="0">
              <a:spcBef>
                <a:spcPts val="0"/>
              </a:spcBef>
              <a:spcAft>
                <a:spcPts val="1000"/>
              </a:spcAft>
            </a:pPr>
            <a:r>
              <a:rPr lang="en"/>
              <a:t>Data formats standardize how to parse data.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