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Source Code Pro"/>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B9772BE-AF49-49A6-BC06-1BAAF9C4A202}">
  <a:tblStyle styleId="{2B9772BE-AF49-49A6-BC06-1BAAF9C4A20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Brackets params [ ] mean it’s optional</a:t>
            </a:r>
          </a:p>
          <a:p>
            <a:pPr lvl="0" rtl="0">
              <a:spcBef>
                <a:spcPts val="0"/>
              </a:spcBef>
              <a:buNone/>
            </a:pPr>
            <a:r>
              <a:rPr lang="en"/>
              <a:t>Url is like the endpoint you would have in form action</a:t>
            </a:r>
          </a:p>
          <a:p>
            <a:pPr lvl="0" rtl="0">
              <a:spcBef>
                <a:spcPts val="0"/>
              </a:spcBef>
              <a:buNone/>
            </a:pPr>
            <a:r>
              <a:rPr lang="en"/>
              <a:t>A callback function is the function that is called once the request finishes and returns.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“always” callback is useful because sometimes there will be an intermediate state that gets introduced by the logic which needs to be cleaned up after the AJAX request regardless of whether it succeeded or failed.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000"/>
              </a:spcAft>
              <a:buClr>
                <a:srgbClr val="000000"/>
              </a:buClr>
              <a:buSzPct val="100000"/>
              <a:buFont typeface="Arial"/>
            </a:pPr>
            <a:r>
              <a:rPr lang="en" sz="1000"/>
              <a:t>If a website has a bunch of different components that take varying amounts of time to load, you can just load the main piece and let the other components load separately. This way, the user feels like the page loaded more quickly than if we were to wait until everything was ready to load the page. (Ever seen a page that had spinners in a few places that filled in later?)</a:t>
            </a:r>
          </a:p>
          <a:p>
            <a:pPr indent="-292100" lvl="0" marL="457200" rtl="0">
              <a:lnSpc>
                <a:spcPct val="115000"/>
              </a:lnSpc>
              <a:spcBef>
                <a:spcPts val="0"/>
              </a:spcBef>
              <a:spcAft>
                <a:spcPts val="1000"/>
              </a:spcAft>
              <a:buClr>
                <a:srgbClr val="000000"/>
              </a:buClr>
              <a:buSzPct val="100000"/>
              <a:buFont typeface="Arial"/>
            </a:pPr>
            <a:r>
              <a:rPr lang="en" sz="1000"/>
              <a:t>Infinite scroll in news feeds (where the page automatically loads more content once you’re near the bottom of the page) is also done using AJAX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Source: https://www.w3schools.com/jquery/jquery_syntax.asp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second way (often called the CDN version) is better since the file may already be cached in the user’s browser as other sites they’ve visited may have used this file as well. That means the page will potentially load faster than if you had downloaded the file and linked to your local version.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Asynchronous means that the process happens independently; in other words, the next process can start without waiting for the current process to finish.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Sourced from W3Schools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w3schools.com/jquery/" TargetMode="External"/><Relationship Id="rId4" Type="http://schemas.openxmlformats.org/officeDocument/2006/relationships/hyperlink" Target="http://jquery.com/" TargetMode="External"/><Relationship Id="rId5" Type="http://schemas.openxmlformats.org/officeDocument/2006/relationships/hyperlink" Target="https://www.w3schools.com/jquery/jquery_ajax_intro.asp" TargetMode="External"/><Relationship Id="rId6" Type="http://schemas.openxmlformats.org/officeDocument/2006/relationships/hyperlink" Target="https://api.jquery.com/jQuery.get/" TargetMode="External"/><Relationship Id="rId7" Type="http://schemas.openxmlformats.org/officeDocument/2006/relationships/hyperlink" Target="https://api.jquery.com/jQuery.po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JavaScript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jQuery and AJAX</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Let’s see an example: jQuery</a:t>
            </a:r>
          </a:p>
        </p:txBody>
      </p:sp>
      <p:sp>
        <p:nvSpPr>
          <p:cNvPr id="121" name="Shape 121"/>
          <p:cNvSpPr txBox="1"/>
          <p:nvPr>
            <p:ph idx="1" type="body"/>
          </p:nvPr>
        </p:nvSpPr>
        <p:spPr>
          <a:xfrm>
            <a:off x="311700" y="1266175"/>
            <a:ext cx="3999900" cy="3302700"/>
          </a:xfrm>
          <a:prstGeom prst="rect">
            <a:avLst/>
          </a:prstGeom>
        </p:spPr>
        <p:txBody>
          <a:bodyPr anchorCtr="0" anchor="t" bIns="91425" lIns="91425" rIns="91425" tIns="91425">
            <a:noAutofit/>
          </a:bodyPr>
          <a:lstStyle/>
          <a:p>
            <a:pPr lvl="0" rtl="0">
              <a:spcBef>
                <a:spcPts val="0"/>
              </a:spcBef>
              <a:buNone/>
            </a:pPr>
            <a:r>
              <a:rPr lang="en" sz="1100">
                <a:solidFill>
                  <a:srgbClr val="000000"/>
                </a:solidFill>
                <a:latin typeface="Source Code Pro"/>
                <a:ea typeface="Source Code Pro"/>
                <a:cs typeface="Source Code Pro"/>
                <a:sym typeface="Source Code Pro"/>
              </a:rPr>
              <a:t>$.post("/submitForm",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{“username”: “nicole”, “age”: 25},</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function(data, status)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console.log(data + " status: " + status);</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“json”</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br>
              <a:rPr lang="en" sz="1200"/>
            </a:br>
            <a:r>
              <a:rPr lang="en" sz="1200"/>
              <a:t>             Or, equivalently but more clearly:</a:t>
            </a:r>
            <a:br>
              <a:rPr lang="en" sz="1200"/>
            </a:br>
            <a:r>
              <a:rPr lang="en" sz="1100">
                <a:solidFill>
                  <a:srgbClr val="000000"/>
                </a:solidFill>
                <a:latin typeface="Source Code Pro"/>
                <a:ea typeface="Source Code Pro"/>
                <a:cs typeface="Source Code Pro"/>
                <a:sym typeface="Source Code Pro"/>
              </a:rPr>
              <a:t>$.ajax({</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type: "POST",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url: “/submitForm”,</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data: {“username”: “nicole”, “age”: 25},</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success: function(data, status)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console.log(data + " status: " + status);</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dataType: “json”</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p>
          <a:p>
            <a:pPr lvl="0" rtl="0">
              <a:spcBef>
                <a:spcPts val="0"/>
              </a:spcBef>
              <a:buNone/>
            </a:pPr>
            <a:r>
              <a:t/>
            </a:r>
            <a:endParaRPr sz="1200"/>
          </a:p>
        </p:txBody>
      </p:sp>
      <p:sp>
        <p:nvSpPr>
          <p:cNvPr id="122" name="Shape 122"/>
          <p:cNvSpPr txBox="1"/>
          <p:nvPr>
            <p:ph idx="2" type="body"/>
          </p:nvPr>
        </p:nvSpPr>
        <p:spPr>
          <a:xfrm>
            <a:off x="4395350" y="1266175"/>
            <a:ext cx="4584300" cy="3302700"/>
          </a:xfrm>
          <a:prstGeom prst="rect">
            <a:avLst/>
          </a:prstGeom>
        </p:spPr>
        <p:txBody>
          <a:bodyPr anchorCtr="0" anchor="t" bIns="91425" lIns="91425" rIns="91425" tIns="91425">
            <a:noAutofit/>
          </a:bodyPr>
          <a:lstStyle/>
          <a:p>
            <a:pPr lvl="0" rtl="0">
              <a:spcBef>
                <a:spcPts val="0"/>
              </a:spcBef>
              <a:buNone/>
            </a:pPr>
            <a:r>
              <a:rPr lang="en" sz="1100">
                <a:solidFill>
                  <a:srgbClr val="000000"/>
                </a:solidFill>
                <a:latin typeface="Source Code Pro"/>
                <a:ea typeface="Source Code Pro"/>
                <a:cs typeface="Source Code Pro"/>
                <a:sym typeface="Source Code Pro"/>
              </a:rPr>
              <a:t>$.post(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url</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endpoint on server to submit data to</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[data]</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data to pass over</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[success]</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callback function</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[dataType]</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type of data expected back</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br>
              <a:rPr lang="en" sz="1100">
                <a:solidFill>
                  <a:srgbClr val="000000"/>
                </a:solidFill>
                <a:latin typeface="Source Code Pro"/>
                <a:ea typeface="Source Code Pro"/>
                <a:cs typeface="Source Code Pro"/>
                <a:sym typeface="Source Code Pro"/>
              </a:rPr>
            </a:br>
            <a:br>
              <a:rPr lang="en" sz="1200"/>
            </a:br>
            <a:r>
              <a:rPr lang="en" sz="1200"/>
              <a:t>                   Or, equivalently but more clearly:</a:t>
            </a:r>
            <a:br>
              <a:rPr lang="en" sz="1200"/>
            </a:br>
            <a:br>
              <a:rPr lang="en" sz="1200"/>
            </a:br>
            <a:r>
              <a:rPr lang="en" sz="1100">
                <a:solidFill>
                  <a:srgbClr val="000000"/>
                </a:solidFill>
                <a:latin typeface="Source Code Pro"/>
                <a:ea typeface="Source Code Pro"/>
                <a:cs typeface="Source Code Pro"/>
                <a:sym typeface="Source Code Pro"/>
              </a:rPr>
              <a:t>$.ajax({</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type: </a:t>
            </a:r>
            <a:r>
              <a:rPr i="1" lang="en" sz="1100">
                <a:solidFill>
                  <a:srgbClr val="000000"/>
                </a:solidFill>
                <a:latin typeface="Source Code Pro"/>
                <a:ea typeface="Source Code Pro"/>
                <a:cs typeface="Source Code Pro"/>
                <a:sym typeface="Source Code Pro"/>
              </a:rPr>
              <a:t>type</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HTTP method, e.g., GET or POST</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url: </a:t>
            </a:r>
            <a:r>
              <a:rPr i="1" lang="en" sz="1100">
                <a:solidFill>
                  <a:srgbClr val="000000"/>
                </a:solidFill>
                <a:latin typeface="Source Code Pro"/>
                <a:ea typeface="Source Code Pro"/>
                <a:cs typeface="Source Code Pro"/>
                <a:sym typeface="Source Code Pro"/>
              </a:rPr>
              <a:t>url</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endpoint on server to submit to</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data: </a:t>
            </a:r>
            <a:r>
              <a:rPr i="1" lang="en" sz="1100">
                <a:solidFill>
                  <a:srgbClr val="000000"/>
                </a:solidFill>
                <a:latin typeface="Source Code Pro"/>
                <a:ea typeface="Source Code Pro"/>
                <a:cs typeface="Source Code Pro"/>
                <a:sym typeface="Source Code Pro"/>
              </a:rPr>
              <a:t>data]</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data to pass over</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success: </a:t>
            </a:r>
            <a:r>
              <a:rPr i="1" lang="en" sz="1100">
                <a:solidFill>
                  <a:srgbClr val="000000"/>
                </a:solidFill>
                <a:latin typeface="Source Code Pro"/>
                <a:ea typeface="Source Code Pro"/>
                <a:cs typeface="Source Code Pro"/>
                <a:sym typeface="Source Code Pro"/>
              </a:rPr>
              <a:t>success]</a:t>
            </a:r>
            <a:r>
              <a:rPr lang="en" sz="1100">
                <a:solidFill>
                  <a:srgbClr val="000000"/>
                </a:solidFill>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callback function</a:t>
            </a:r>
            <a:br>
              <a:rPr lang="en" sz="1100">
                <a:solidFill>
                  <a:srgbClr val="000000"/>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  </a:t>
            </a:r>
            <a:r>
              <a:rPr i="1" lang="en" sz="1100">
                <a:solidFill>
                  <a:srgbClr val="000000"/>
                </a:solidFill>
                <a:latin typeface="Source Code Pro"/>
                <a:ea typeface="Source Code Pro"/>
                <a:cs typeface="Source Code Pro"/>
                <a:sym typeface="Source Code Pro"/>
              </a:rPr>
              <a:t>[</a:t>
            </a:r>
            <a:r>
              <a:rPr lang="en" sz="1100">
                <a:solidFill>
                  <a:srgbClr val="000000"/>
                </a:solidFill>
                <a:latin typeface="Source Code Pro"/>
                <a:ea typeface="Source Code Pro"/>
                <a:cs typeface="Source Code Pro"/>
                <a:sym typeface="Source Code Pro"/>
              </a:rPr>
              <a:t>dataType: </a:t>
            </a:r>
            <a:r>
              <a:rPr i="1" lang="en" sz="1100">
                <a:solidFill>
                  <a:srgbClr val="000000"/>
                </a:solidFill>
                <a:latin typeface="Source Code Pro"/>
                <a:ea typeface="Source Code Pro"/>
                <a:cs typeface="Source Code Pro"/>
                <a:sym typeface="Source Code Pro"/>
              </a:rPr>
              <a:t>dataType] </a:t>
            </a:r>
            <a:r>
              <a:rPr lang="en" sz="1100">
                <a:solidFill>
                  <a:srgbClr val="999999"/>
                </a:solidFill>
                <a:latin typeface="Source Code Pro"/>
                <a:ea typeface="Source Code Pro"/>
                <a:cs typeface="Source Code Pro"/>
                <a:sym typeface="Source Code Pro"/>
              </a:rPr>
              <a:t>// type of data expected back</a:t>
            </a:r>
            <a:br>
              <a:rPr lang="en" sz="1100">
                <a:solidFill>
                  <a:srgbClr val="999999"/>
                </a:solidFill>
                <a:latin typeface="Source Code Pro"/>
                <a:ea typeface="Source Code Pro"/>
                <a:cs typeface="Source Code Pro"/>
                <a:sym typeface="Source Code Pro"/>
              </a:rPr>
            </a:br>
            <a:r>
              <a:rPr lang="en" sz="1100">
                <a:solidFill>
                  <a:srgbClr val="000000"/>
                </a:solidFill>
                <a:latin typeface="Source Code Pro"/>
                <a:ea typeface="Source Code Pro"/>
                <a:cs typeface="Source Code Pro"/>
                <a:sym typeface="Source Code Pro"/>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Error handling</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AJAX requests may not always succeed, so in addition to the success callback, you can (and should) also define a failure callback</a:t>
            </a:r>
          </a:p>
          <a:p>
            <a:pPr lvl="0">
              <a:spcBef>
                <a:spcPts val="0"/>
              </a:spcBef>
              <a:buNone/>
            </a:pPr>
            <a:r>
              <a:rPr lang="en" sz="1400">
                <a:solidFill>
                  <a:srgbClr val="000000"/>
                </a:solidFill>
                <a:latin typeface="Source Code Pro"/>
                <a:ea typeface="Source Code Pro"/>
                <a:cs typeface="Source Code Pro"/>
                <a:sym typeface="Source Code Pro"/>
              </a:rPr>
              <a:t>var data = $.get("/getSomeData", function()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console.log("this will be logged if the request succeeded");</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.fail(function()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console.log("this will be logged if the request failed");</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More error handling</a:t>
            </a:r>
          </a:p>
        </p:txBody>
      </p:sp>
      <p:sp>
        <p:nvSpPr>
          <p:cNvPr id="134" name="Shape 13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You can also define a callback that gets called no matter if the request succeeded or failed</a:t>
            </a:r>
          </a:p>
          <a:p>
            <a:pPr lvl="0">
              <a:spcBef>
                <a:spcPts val="0"/>
              </a:spcBef>
              <a:buNone/>
            </a:pPr>
            <a:r>
              <a:rPr lang="en" sz="1400">
                <a:solidFill>
                  <a:srgbClr val="000000"/>
                </a:solidFill>
                <a:latin typeface="Source Code Pro"/>
                <a:ea typeface="Source Code Pro"/>
                <a:cs typeface="Source Code Pro"/>
                <a:sym typeface="Source Code Pro"/>
              </a:rPr>
              <a:t>var data = $.get("/getSomeData", function()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console.log("this will be logged if the request succeeded");</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.fail(function()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console.log("this will be logged if the request failed");</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.always(function() {</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    console.log("this will be logged regardless of whether the request succeeded or failed");</a:t>
            </a:r>
            <a:br>
              <a:rPr lang="en" sz="1400">
                <a:solidFill>
                  <a:srgbClr val="000000"/>
                </a:solidFill>
                <a:latin typeface="Source Code Pro"/>
                <a:ea typeface="Source Code Pro"/>
                <a:cs typeface="Source Code Pro"/>
                <a:sym typeface="Source Code Pro"/>
              </a:rPr>
            </a:br>
            <a:r>
              <a:rPr lang="en" sz="1400">
                <a:solidFill>
                  <a:srgbClr val="000000"/>
                </a:solidFill>
                <a:latin typeface="Source Code Pro"/>
                <a:ea typeface="Source Code Pro"/>
                <a:cs typeface="Source Code Pro"/>
                <a:sym typeface="Source Code Pro"/>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More use cases</a:t>
            </a: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What else might we use AJAX for?</a:t>
            </a:r>
          </a:p>
          <a:p>
            <a:pPr indent="-228600" lvl="0" marL="457200" rtl="0">
              <a:spcBef>
                <a:spcPts val="0"/>
              </a:spcBef>
              <a:spcAft>
                <a:spcPts val="1000"/>
              </a:spcAft>
            </a:pPr>
            <a:r>
              <a:rPr lang="en"/>
              <a:t>A website that has a bunch of different components that take varying amounts of time to load</a:t>
            </a:r>
          </a:p>
          <a:p>
            <a:pPr indent="-228600" lvl="0" marL="457200" rtl="0">
              <a:spcBef>
                <a:spcPts val="0"/>
              </a:spcBef>
              <a:spcAft>
                <a:spcPts val="1000"/>
              </a:spcAft>
            </a:pPr>
            <a:r>
              <a:rPr lang="en"/>
              <a:t>Infinite scroll in news feeds (where the page automatically loads more content once you’re near the bottom of the page)</a:t>
            </a:r>
          </a:p>
          <a:p>
            <a:pPr indent="-228600" lvl="0" marL="457200" rtl="0">
              <a:spcBef>
                <a:spcPts val="0"/>
              </a:spcBef>
              <a:spcAft>
                <a:spcPts val="1000"/>
              </a:spcAft>
            </a:pPr>
            <a:r>
              <a:rPr lang="en"/>
              <a:t>Autocomplete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That’s it for AJAX!</a:t>
            </a:r>
          </a:p>
        </p:txBody>
      </p:sp>
      <p:sp>
        <p:nvSpPr>
          <p:cNvPr id="146" name="Shape 146"/>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algn="ctr">
              <a:spcBef>
                <a:spcPts val="0"/>
              </a:spcBef>
              <a:buNone/>
            </a:pPr>
            <a:r>
              <a:rPr lang="en">
                <a:solidFill>
                  <a:srgbClr val="FFFFFF"/>
                </a:solidFill>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Reference</a:t>
            </a:r>
          </a:p>
        </p:txBody>
      </p:sp>
      <p:sp>
        <p:nvSpPr>
          <p:cNvPr id="152" name="Shape 15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https://www.w3schools.com/jquery/</a:t>
            </a:r>
          </a:p>
          <a:p>
            <a:pPr lvl="0">
              <a:spcBef>
                <a:spcPts val="0"/>
              </a:spcBef>
              <a:buNone/>
            </a:pPr>
            <a:r>
              <a:rPr lang="en" u="sng">
                <a:solidFill>
                  <a:schemeClr val="hlink"/>
                </a:solidFill>
                <a:hlinkClick r:id="rId4"/>
              </a:rPr>
              <a:t>http://jquery.com/</a:t>
            </a:r>
          </a:p>
          <a:p>
            <a:pPr lvl="0">
              <a:spcBef>
                <a:spcPts val="0"/>
              </a:spcBef>
              <a:buNone/>
            </a:pPr>
            <a:r>
              <a:rPr lang="en" u="sng">
                <a:solidFill>
                  <a:schemeClr val="hlink"/>
                </a:solidFill>
                <a:hlinkClick r:id="rId5"/>
              </a:rPr>
              <a:t>https://www.w3schools.com/jquery/jquery_ajax_intro.asp</a:t>
            </a:r>
          </a:p>
          <a:p>
            <a:pPr lvl="0">
              <a:spcBef>
                <a:spcPts val="0"/>
              </a:spcBef>
              <a:buNone/>
            </a:pPr>
            <a:r>
              <a:rPr lang="en" u="sng">
                <a:solidFill>
                  <a:schemeClr val="hlink"/>
                </a:solidFill>
                <a:hlinkClick r:id="rId6"/>
              </a:rPr>
              <a:t>https://api.jquery.com/jQuery.get/</a:t>
            </a:r>
          </a:p>
          <a:p>
            <a:pPr lvl="0">
              <a:spcBef>
                <a:spcPts val="0"/>
              </a:spcBef>
              <a:buNone/>
            </a:pPr>
            <a:r>
              <a:rPr lang="en" u="sng">
                <a:solidFill>
                  <a:schemeClr val="hlink"/>
                </a:solidFill>
                <a:hlinkClick r:id="rId7"/>
              </a:rPr>
              <a:t>https://api.jquery.com/jQuery.post/</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jQuery</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spcAft>
                <a:spcPts val="1000"/>
              </a:spcAft>
            </a:pPr>
            <a:r>
              <a:rPr lang="en"/>
              <a:t>Is a DOM manipulation library that makes writing JavaScript a lot easier</a:t>
            </a:r>
          </a:p>
          <a:p>
            <a:pPr indent="-228600" lvl="0" marL="457200">
              <a:spcBef>
                <a:spcPts val="0"/>
              </a:spcBef>
              <a:spcAft>
                <a:spcPts val="1000"/>
              </a:spcAft>
            </a:pPr>
            <a:r>
              <a:rPr lang="en"/>
              <a:t>For example:</a:t>
            </a:r>
          </a:p>
          <a:p>
            <a:pPr indent="457200" lvl="0">
              <a:spcBef>
                <a:spcPts val="0"/>
              </a:spcBef>
              <a:spcAft>
                <a:spcPts val="1000"/>
              </a:spcAft>
              <a:buNone/>
            </a:pPr>
            <a:r>
              <a:rPr lang="en" sz="1400">
                <a:solidFill>
                  <a:srgbClr val="000000"/>
                </a:solidFill>
                <a:latin typeface="Source Code Pro"/>
                <a:ea typeface="Source Code Pro"/>
                <a:cs typeface="Source Code Pro"/>
                <a:sym typeface="Source Code Pro"/>
              </a:rPr>
              <a:t>v</a:t>
            </a:r>
            <a:r>
              <a:rPr lang="en" sz="1400">
                <a:solidFill>
                  <a:srgbClr val="000000"/>
                </a:solidFill>
                <a:latin typeface="Source Code Pro"/>
                <a:ea typeface="Source Code Pro"/>
                <a:cs typeface="Source Code Pro"/>
                <a:sym typeface="Source Code Pro"/>
              </a:rPr>
              <a:t>ar el = document.getElementById(“input”)</a:t>
            </a:r>
            <a:r>
              <a:rPr lang="en" sz="1400">
                <a:latin typeface="Source Code Pro"/>
                <a:ea typeface="Source Code Pro"/>
                <a:cs typeface="Source Code Pro"/>
                <a:sym typeface="Source Code Pro"/>
              </a:rPr>
              <a:t>	</a:t>
            </a:r>
            <a:r>
              <a:rPr lang="en" sz="1400">
                <a:solidFill>
                  <a:srgbClr val="999999"/>
                </a:solidFill>
                <a:latin typeface="Source Code Pro"/>
                <a:ea typeface="Source Code Pro"/>
                <a:cs typeface="Source Code Pro"/>
                <a:sym typeface="Source Code Pro"/>
              </a:rPr>
              <a:t>// using plain JavaScript</a:t>
            </a:r>
          </a:p>
          <a:p>
            <a:pPr indent="457200" lvl="0" marL="1371600">
              <a:spcBef>
                <a:spcPts val="0"/>
              </a:spcBef>
              <a:spcAft>
                <a:spcPts val="1000"/>
              </a:spcAft>
              <a:buNone/>
            </a:pPr>
            <a:r>
              <a:rPr lang="en"/>
              <a:t>versus</a:t>
            </a:r>
          </a:p>
          <a:p>
            <a:pPr indent="457200" lvl="0">
              <a:spcBef>
                <a:spcPts val="0"/>
              </a:spcBef>
              <a:spcAft>
                <a:spcPts val="1000"/>
              </a:spcAft>
              <a:buNone/>
            </a:pPr>
            <a:r>
              <a:rPr lang="en" sz="1400">
                <a:solidFill>
                  <a:srgbClr val="000000"/>
                </a:solidFill>
                <a:latin typeface="Source Code Pro"/>
                <a:ea typeface="Source Code Pro"/>
                <a:cs typeface="Source Code Pro"/>
                <a:sym typeface="Source Code Pro"/>
              </a:rPr>
              <a:t>var el = $(“#input”)	</a:t>
            </a:r>
            <a:r>
              <a:rPr lang="en" sz="1400"/>
              <a:t>	</a:t>
            </a:r>
            <a:r>
              <a:rPr lang="en" sz="1400">
                <a:solidFill>
                  <a:srgbClr val="999999"/>
                </a:solidFill>
              </a:rPr>
              <a:t>// using JQuery</a:t>
            </a:r>
          </a:p>
          <a:p>
            <a:pPr lvl="0">
              <a:spcBef>
                <a:spcPts val="0"/>
              </a:spcBef>
              <a:buNone/>
            </a:pPr>
            <a:r>
              <a:t/>
            </a:r>
            <a:endParaRPr/>
          </a:p>
          <a:p>
            <a:pPr lvl="0">
              <a:spcBef>
                <a:spcPts val="0"/>
              </a:spcBef>
              <a:buNone/>
            </a:pPr>
            <a:r>
              <a:rPr lang="en"/>
              <a:t>Much more succinct!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jQuery basics</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t>Basic syntax is: </a:t>
            </a:r>
            <a:r>
              <a:rPr lang="en">
                <a:solidFill>
                  <a:srgbClr val="000000"/>
                </a:solidFill>
                <a:latin typeface="Source Code Pro"/>
                <a:ea typeface="Source Code Pro"/>
                <a:cs typeface="Source Code Pro"/>
                <a:sym typeface="Source Code Pro"/>
              </a:rPr>
              <a:t>$(</a:t>
            </a:r>
            <a:r>
              <a:rPr i="1" lang="en">
                <a:solidFill>
                  <a:srgbClr val="000000"/>
                </a:solidFill>
                <a:latin typeface="Source Code Pro"/>
                <a:ea typeface="Source Code Pro"/>
                <a:cs typeface="Source Code Pro"/>
                <a:sym typeface="Source Code Pro"/>
              </a:rPr>
              <a:t>selector</a:t>
            </a:r>
            <a:r>
              <a:rPr lang="en">
                <a:solidFill>
                  <a:srgbClr val="000000"/>
                </a:solidFill>
                <a:latin typeface="Source Code Pro"/>
                <a:ea typeface="Source Code Pro"/>
                <a:cs typeface="Source Code Pro"/>
                <a:sym typeface="Source Code Pro"/>
              </a:rPr>
              <a:t>).</a:t>
            </a:r>
            <a:r>
              <a:rPr i="1" lang="en">
                <a:solidFill>
                  <a:srgbClr val="000000"/>
                </a:solidFill>
                <a:latin typeface="Source Code Pro"/>
                <a:ea typeface="Source Code Pro"/>
                <a:cs typeface="Source Code Pro"/>
                <a:sym typeface="Source Code Pro"/>
              </a:rPr>
              <a:t>action</a:t>
            </a:r>
            <a:r>
              <a:rPr lang="en">
                <a:solidFill>
                  <a:srgbClr val="000000"/>
                </a:solidFill>
                <a:latin typeface="Source Code Pro"/>
                <a:ea typeface="Source Code Pro"/>
                <a:cs typeface="Source Code Pro"/>
                <a:sym typeface="Source Code Pro"/>
              </a:rPr>
              <a:t>()</a:t>
            </a:r>
          </a:p>
          <a:p>
            <a:pPr indent="-317500" lvl="0" marL="457200" rtl="0">
              <a:spcBef>
                <a:spcPts val="0"/>
              </a:spcBef>
              <a:buSzPct val="100000"/>
            </a:pPr>
            <a:r>
              <a:rPr lang="en" sz="1400"/>
              <a:t>A $ symbol to define/access jQuery</a:t>
            </a:r>
          </a:p>
          <a:p>
            <a:pPr indent="-317500" lvl="0" marL="457200" rtl="0">
              <a:spcBef>
                <a:spcPts val="0"/>
              </a:spcBef>
              <a:buSzPct val="100000"/>
            </a:pPr>
            <a:r>
              <a:rPr lang="en" sz="1400"/>
              <a:t>A CSS selector to capture specific HTML element(s)</a:t>
            </a:r>
          </a:p>
          <a:p>
            <a:pPr indent="-317500" lvl="0" marL="457200" rtl="0">
              <a:spcBef>
                <a:spcPts val="0"/>
              </a:spcBef>
              <a:buSzPct val="100000"/>
            </a:pPr>
            <a:r>
              <a:rPr lang="en" sz="1400"/>
              <a:t>A jQuery action to be performed on the element(s)</a:t>
            </a:r>
          </a:p>
          <a:p>
            <a:pPr lvl="0" rtl="0">
              <a:spcBef>
                <a:spcPts val="0"/>
              </a:spcBef>
              <a:buNone/>
            </a:pPr>
            <a:r>
              <a:rPr lang="en"/>
              <a:t>Examples:</a:t>
            </a:r>
          </a:p>
          <a:p>
            <a:pPr indent="-317500" lvl="0" marL="457200">
              <a:spcBef>
                <a:spcPts val="0"/>
              </a:spcBef>
              <a:spcAft>
                <a:spcPts val="0"/>
              </a:spcAft>
              <a:buClr>
                <a:srgbClr val="000000"/>
              </a:buClr>
              <a:buSzPct val="100000"/>
              <a:buFont typeface="Source Code Pro"/>
            </a:pPr>
            <a:r>
              <a:rPr lang="en" sz="1400">
                <a:solidFill>
                  <a:srgbClr val="000000"/>
                </a:solidFill>
                <a:latin typeface="Source Code Pro"/>
                <a:ea typeface="Source Code Pro"/>
                <a:cs typeface="Source Code Pro"/>
                <a:sym typeface="Source Code Pro"/>
              </a:rPr>
              <a:t>$("div").hide() 		</a:t>
            </a:r>
            <a:r>
              <a:rPr lang="en" sz="1400">
                <a:solidFill>
                  <a:srgbClr val="999999"/>
                </a:solidFill>
                <a:latin typeface="Source Code Pro"/>
                <a:ea typeface="Source Code Pro"/>
                <a:cs typeface="Source Code Pro"/>
                <a:sym typeface="Source Code Pro"/>
              </a:rPr>
              <a:t>// hides all &lt;div&gt; elements</a:t>
            </a:r>
          </a:p>
          <a:p>
            <a:pPr indent="-317500" lvl="0" marL="457200">
              <a:spcBef>
                <a:spcPts val="0"/>
              </a:spcBef>
              <a:spcAft>
                <a:spcPts val="0"/>
              </a:spcAft>
              <a:buClr>
                <a:srgbClr val="000000"/>
              </a:buClr>
              <a:buSzPct val="100000"/>
              <a:buFont typeface="Source Code Pro"/>
            </a:pPr>
            <a:r>
              <a:rPr lang="en" sz="1400">
                <a:solidFill>
                  <a:srgbClr val="000000"/>
                </a:solidFill>
                <a:latin typeface="Source Code Pro"/>
                <a:ea typeface="Source Code Pro"/>
                <a:cs typeface="Source Code Pro"/>
                <a:sym typeface="Source Code Pro"/>
              </a:rPr>
              <a:t>$("p").hide() 		</a:t>
            </a:r>
            <a:r>
              <a:rPr lang="en" sz="1400">
                <a:solidFill>
                  <a:srgbClr val="999999"/>
                </a:solidFill>
                <a:latin typeface="Source Code Pro"/>
                <a:ea typeface="Source Code Pro"/>
                <a:cs typeface="Source Code Pro"/>
                <a:sym typeface="Source Code Pro"/>
              </a:rPr>
              <a:t>// hides all &lt;p&gt; elements</a:t>
            </a:r>
          </a:p>
          <a:p>
            <a:pPr indent="-317500" lvl="0" marL="457200">
              <a:spcBef>
                <a:spcPts val="0"/>
              </a:spcBef>
              <a:spcAft>
                <a:spcPts val="0"/>
              </a:spcAft>
              <a:buClr>
                <a:srgbClr val="000000"/>
              </a:buClr>
              <a:buSzPct val="100000"/>
              <a:buFont typeface="Source Code Pro"/>
            </a:pPr>
            <a:r>
              <a:rPr lang="en" sz="1400">
                <a:solidFill>
                  <a:srgbClr val="000000"/>
                </a:solidFill>
                <a:latin typeface="Source Code Pro"/>
                <a:ea typeface="Source Code Pro"/>
                <a:cs typeface="Source Code Pro"/>
                <a:sym typeface="Source Code Pro"/>
              </a:rPr>
              <a:t>$(".test").hide() 	</a:t>
            </a:r>
            <a:r>
              <a:rPr lang="en" sz="1400">
                <a:solidFill>
                  <a:srgbClr val="999999"/>
                </a:solidFill>
                <a:latin typeface="Source Code Pro"/>
                <a:ea typeface="Source Code Pro"/>
                <a:cs typeface="Source Code Pro"/>
                <a:sym typeface="Source Code Pro"/>
              </a:rPr>
              <a:t>// hides all elements with class "test"</a:t>
            </a:r>
          </a:p>
          <a:p>
            <a:pPr indent="-317500" lvl="0" marL="457200">
              <a:spcBef>
                <a:spcPts val="0"/>
              </a:spcBef>
              <a:spcAft>
                <a:spcPts val="0"/>
              </a:spcAft>
              <a:buClr>
                <a:srgbClr val="000000"/>
              </a:buClr>
              <a:buSzPct val="100000"/>
              <a:buFont typeface="Source Code Pro"/>
            </a:pPr>
            <a:r>
              <a:rPr lang="en" sz="1400">
                <a:solidFill>
                  <a:srgbClr val="000000"/>
                </a:solidFill>
                <a:latin typeface="Source Code Pro"/>
                <a:ea typeface="Source Code Pro"/>
                <a:cs typeface="Source Code Pro"/>
                <a:sym typeface="Source Code Pro"/>
              </a:rPr>
              <a:t>$("#test").hide() 	</a:t>
            </a:r>
            <a:r>
              <a:rPr lang="en" sz="1400">
                <a:solidFill>
                  <a:srgbClr val="999999"/>
                </a:solidFill>
                <a:latin typeface="Source Code Pro"/>
                <a:ea typeface="Source Code Pro"/>
                <a:cs typeface="Source Code Pro"/>
                <a:sym typeface="Source Code Pro"/>
              </a:rPr>
              <a:t>// hides the element with id "test"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Translating JavaScript to jQuery</a:t>
            </a:r>
          </a:p>
        </p:txBody>
      </p:sp>
      <p:graphicFrame>
        <p:nvGraphicFramePr>
          <p:cNvPr id="85" name="Shape 85"/>
          <p:cNvGraphicFramePr/>
          <p:nvPr/>
        </p:nvGraphicFramePr>
        <p:xfrm>
          <a:off x="311700" y="1152425"/>
          <a:ext cx="3000000" cy="3000000"/>
        </p:xfrm>
        <a:graphic>
          <a:graphicData uri="http://schemas.openxmlformats.org/drawingml/2006/table">
            <a:tbl>
              <a:tblPr>
                <a:noFill/>
                <a:tableStyleId>{2B9772BE-AF49-49A6-BC06-1BAAF9C4A202}</a:tableStyleId>
              </a:tblPr>
              <a:tblGrid>
                <a:gridCol w="1545400"/>
                <a:gridCol w="4266250"/>
                <a:gridCol w="2762350"/>
              </a:tblGrid>
              <a:tr h="368000">
                <a:tc>
                  <a:txBody>
                    <a:bodyPr>
                      <a:noAutofit/>
                    </a:bodyPr>
                    <a:lstStyle/>
                    <a:p>
                      <a:pPr lvl="0">
                        <a:spcBef>
                          <a:spcPts val="0"/>
                        </a:spcBef>
                        <a:buNone/>
                      </a:pPr>
                      <a:r>
                        <a:rPr b="1" lang="en">
                          <a:solidFill>
                            <a:schemeClr val="dk2"/>
                          </a:solidFill>
                        </a:rPr>
                        <a:t>Action</a:t>
                      </a:r>
                    </a:p>
                  </a:txBody>
                  <a:tcPr marT="91425" marB="91425" marR="91425" marL="91425"/>
                </a:tc>
                <a:tc>
                  <a:txBody>
                    <a:bodyPr>
                      <a:noAutofit/>
                    </a:bodyPr>
                    <a:lstStyle/>
                    <a:p>
                      <a:pPr lvl="0">
                        <a:spcBef>
                          <a:spcPts val="0"/>
                        </a:spcBef>
                        <a:buNone/>
                      </a:pPr>
                      <a:r>
                        <a:rPr b="1" lang="en">
                          <a:solidFill>
                            <a:schemeClr val="dk2"/>
                          </a:solidFill>
                        </a:rPr>
                        <a:t>JavaScript</a:t>
                      </a:r>
                    </a:p>
                  </a:txBody>
                  <a:tcPr marT="91425" marB="91425" marR="91425" marL="91425"/>
                </a:tc>
                <a:tc>
                  <a:txBody>
                    <a:bodyPr>
                      <a:noAutofit/>
                    </a:bodyPr>
                    <a:lstStyle/>
                    <a:p>
                      <a:pPr lvl="0">
                        <a:spcBef>
                          <a:spcPts val="0"/>
                        </a:spcBef>
                        <a:buNone/>
                      </a:pPr>
                      <a:r>
                        <a:rPr b="1" lang="en">
                          <a:solidFill>
                            <a:schemeClr val="dk2"/>
                          </a:solidFill>
                        </a:rPr>
                        <a:t>jQuery</a:t>
                      </a:r>
                    </a:p>
                  </a:txBody>
                  <a:tcPr marT="91425" marB="91425" marR="91425" marL="91425"/>
                </a:tc>
              </a:tr>
              <a:tr h="860725">
                <a:tc>
                  <a:txBody>
                    <a:bodyPr>
                      <a:noAutofit/>
                    </a:bodyPr>
                    <a:lstStyle/>
                    <a:p>
                      <a:pPr lvl="0">
                        <a:spcBef>
                          <a:spcPts val="0"/>
                        </a:spcBef>
                        <a:buNone/>
                      </a:pPr>
                      <a:r>
                        <a:rPr lang="en">
                          <a:solidFill>
                            <a:schemeClr val="dk2"/>
                          </a:solidFill>
                        </a:rPr>
                        <a:t>Click listener</a:t>
                      </a:r>
                    </a:p>
                  </a:txBody>
                  <a:tcPr marT="91425" marB="91425" marR="91425" marL="91425"/>
                </a:tc>
                <a:tc>
                  <a:txBody>
                    <a:bodyPr>
                      <a:noAutofit/>
                    </a:bodyPr>
                    <a:lstStyle/>
                    <a:p>
                      <a:pPr lvl="0" rtl="0">
                        <a:lnSpc>
                          <a:spcPct val="115000"/>
                        </a:lnSpc>
                        <a:spcBef>
                          <a:spcPts val="0"/>
                        </a:spcBef>
                        <a:buNone/>
                      </a:pPr>
                      <a:r>
                        <a:rPr lang="en" sz="1100">
                          <a:latin typeface="Source Code Pro"/>
                          <a:ea typeface="Source Code Pro"/>
                          <a:cs typeface="Source Code Pro"/>
                          <a:sym typeface="Source Code Pro"/>
                        </a:rPr>
                        <a:t>var btn = document.getElementById(“my-btn”);</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btn.addEventListener("click", function() {</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do stuff</a:t>
                      </a:r>
                    </a:p>
                    <a:p>
                      <a:pPr lvl="0">
                        <a:lnSpc>
                          <a:spcPct val="115000"/>
                        </a:lnSpc>
                        <a:spcBef>
                          <a:spcPts val="0"/>
                        </a:spcBef>
                        <a:buNone/>
                      </a:pPr>
                      <a:r>
                        <a:rPr lang="en" sz="1100">
                          <a:latin typeface="Source Code Pro"/>
                          <a:ea typeface="Source Code Pro"/>
                          <a:cs typeface="Source Code Pro"/>
                          <a:sym typeface="Source Code Pro"/>
                        </a:rPr>
                        <a:t>});</a:t>
                      </a:r>
                    </a:p>
                  </a:txBody>
                  <a:tcPr marT="91425" marB="91425" marR="91425" marL="91425"/>
                </a:tc>
                <a:tc>
                  <a:txBody>
                    <a:bodyPr>
                      <a:noAutofit/>
                    </a:bodyPr>
                    <a:lstStyle/>
                    <a:p>
                      <a:pPr indent="0" lvl="0" marL="0" rtl="0">
                        <a:lnSpc>
                          <a:spcPct val="115000"/>
                        </a:lnSpc>
                        <a:spcBef>
                          <a:spcPts val="0"/>
                        </a:spcBef>
                        <a:spcAft>
                          <a:spcPts val="1600"/>
                        </a:spcAft>
                        <a:buNone/>
                      </a:pPr>
                      <a:r>
                        <a:rPr lang="en" sz="1100">
                          <a:latin typeface="Source Code Pro"/>
                          <a:ea typeface="Source Code Pro"/>
                          <a:cs typeface="Source Code Pro"/>
                          <a:sym typeface="Source Code Pro"/>
                        </a:rPr>
                        <a:t>var btn = $("#my-btn");</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btn.click(function() {</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    </a:t>
                      </a:r>
                      <a:r>
                        <a:rPr lang="en" sz="1100">
                          <a:solidFill>
                            <a:srgbClr val="999999"/>
                          </a:solidFill>
                          <a:latin typeface="Source Code Pro"/>
                          <a:ea typeface="Source Code Pro"/>
                          <a:cs typeface="Source Code Pro"/>
                          <a:sym typeface="Source Code Pro"/>
                        </a:rPr>
                        <a:t>// do stuff</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a:t>
                      </a:r>
                    </a:p>
                  </a:txBody>
                  <a:tcPr marT="91425" marB="91425" marR="91425" marL="91425"/>
                </a:tc>
              </a:tr>
              <a:tr h="313000">
                <a:tc>
                  <a:txBody>
                    <a:bodyPr>
                      <a:noAutofit/>
                    </a:bodyPr>
                    <a:lstStyle/>
                    <a:p>
                      <a:pPr lvl="0">
                        <a:spcBef>
                          <a:spcPts val="0"/>
                        </a:spcBef>
                        <a:buNone/>
                      </a:pPr>
                      <a:r>
                        <a:rPr lang="en">
                          <a:solidFill>
                            <a:schemeClr val="dk2"/>
                          </a:solidFill>
                        </a:rPr>
                        <a:t>Reading values</a:t>
                      </a:r>
                    </a:p>
                  </a:txBody>
                  <a:tcPr marT="91425" marB="91425" marR="91425" marL="91425"/>
                </a:tc>
                <a:tc>
                  <a:txBody>
                    <a:bodyPr>
                      <a:noAutofit/>
                    </a:bodyPr>
                    <a:lstStyle/>
                    <a:p>
                      <a:pPr lvl="0">
                        <a:spcBef>
                          <a:spcPts val="0"/>
                        </a:spcBef>
                        <a:buNone/>
                      </a:pPr>
                      <a:r>
                        <a:rPr lang="en" sz="1100">
                          <a:latin typeface="Source Code Pro"/>
                          <a:ea typeface="Source Code Pro"/>
                          <a:cs typeface="Source Code Pro"/>
                          <a:sym typeface="Source Code Pro"/>
                        </a:rPr>
                        <a:t>document.getElementById("input").value;</a:t>
                      </a:r>
                    </a:p>
                  </a:txBody>
                  <a:tcPr marT="91425" marB="91425" marR="91425" marL="91425"/>
                </a:tc>
                <a:tc>
                  <a:txBody>
                    <a:bodyPr>
                      <a:noAutofit/>
                    </a:bodyPr>
                    <a:lstStyle/>
                    <a:p>
                      <a:pPr indent="0" lvl="0" marL="0" rtl="0">
                        <a:lnSpc>
                          <a:spcPct val="115000"/>
                        </a:lnSpc>
                        <a:spcBef>
                          <a:spcPts val="0"/>
                        </a:spcBef>
                        <a:spcAft>
                          <a:spcPts val="1600"/>
                        </a:spcAft>
                        <a:buNone/>
                      </a:pPr>
                      <a:r>
                        <a:rPr lang="en" sz="1100">
                          <a:latin typeface="Source Code Pro"/>
                          <a:ea typeface="Source Code Pro"/>
                          <a:cs typeface="Source Code Pro"/>
                          <a:sym typeface="Source Code Pro"/>
                        </a:rPr>
                        <a:t>$("#input").val();</a:t>
                      </a:r>
                    </a:p>
                  </a:txBody>
                  <a:tcPr marT="91425" marB="91425" marR="91425" marL="91425"/>
                </a:tc>
              </a:tr>
              <a:tr h="957600">
                <a:tc>
                  <a:txBody>
                    <a:bodyPr>
                      <a:noAutofit/>
                    </a:bodyPr>
                    <a:lstStyle/>
                    <a:p>
                      <a:pPr lvl="0">
                        <a:spcBef>
                          <a:spcPts val="0"/>
                        </a:spcBef>
                        <a:buNone/>
                      </a:pPr>
                      <a:r>
                        <a:rPr lang="en">
                          <a:solidFill>
                            <a:schemeClr val="dk2"/>
                          </a:solidFill>
                        </a:rPr>
                        <a:t>Setting content</a:t>
                      </a:r>
                    </a:p>
                  </a:txBody>
                  <a:tcPr marT="91425" marB="91425" marR="91425" marL="91425"/>
                </a:tc>
                <a:tc>
                  <a:txBody>
                    <a:bodyPr>
                      <a:noAutofit/>
                    </a:bodyPr>
                    <a:lstStyle/>
                    <a:p>
                      <a:pPr lvl="0" rtl="0">
                        <a:lnSpc>
                          <a:spcPct val="115000"/>
                        </a:lnSpc>
                        <a:spcBef>
                          <a:spcPts val="0"/>
                        </a:spcBef>
                        <a:buNone/>
                      </a:pPr>
                      <a:r>
                        <a:rPr lang="en" sz="1100">
                          <a:latin typeface="Source Code Pro"/>
                          <a:ea typeface="Source Code Pro"/>
                          <a:cs typeface="Source Code Pro"/>
                          <a:sym typeface="Source Code Pro"/>
                        </a:rPr>
                        <a:t>document.getElementById(“el1”).innerText = “Hi!”</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document.getElementById(“el2”).innerHTML = “&lt;b&gt;Hi!&lt;/b&gt;”</a:t>
                      </a:r>
                    </a:p>
                    <a:p>
                      <a:pPr lvl="0">
                        <a:lnSpc>
                          <a:spcPct val="115000"/>
                        </a:lnSpc>
                        <a:spcBef>
                          <a:spcPts val="0"/>
                        </a:spcBef>
                        <a:buNone/>
                      </a:pPr>
                      <a:r>
                        <a:rPr lang="en" sz="1100">
                          <a:latin typeface="Source Code Pro"/>
                          <a:ea typeface="Source Code Pro"/>
                          <a:cs typeface="Source Code Pro"/>
                          <a:sym typeface="Source Code Pro"/>
                        </a:rPr>
                        <a:t>document.getElementById(“el3”).value = “Hi”;</a:t>
                      </a:r>
                    </a:p>
                  </a:txBody>
                  <a:tcPr marT="91425" marB="91425" marR="91425" marL="91425"/>
                </a:tc>
                <a:tc>
                  <a:txBody>
                    <a:bodyPr>
                      <a:noAutofit/>
                    </a:bodyPr>
                    <a:lstStyle/>
                    <a:p>
                      <a:pPr lvl="0">
                        <a:lnSpc>
                          <a:spcPct val="115000"/>
                        </a:lnSpc>
                        <a:spcBef>
                          <a:spcPts val="0"/>
                        </a:spcBef>
                        <a:buNone/>
                      </a:pPr>
                      <a:r>
                        <a:rPr lang="en" sz="1100">
                          <a:latin typeface="Source Code Pro"/>
                          <a:ea typeface="Source Code Pro"/>
                          <a:cs typeface="Source Code Pro"/>
                          <a:sym typeface="Source Code Pro"/>
                        </a:rPr>
                        <a:t>$("#el1").text("Hi!");</a:t>
                      </a:r>
                    </a:p>
                    <a:p>
                      <a:pPr lvl="0">
                        <a:lnSpc>
                          <a:spcPct val="115000"/>
                        </a:lnSpc>
                        <a:spcBef>
                          <a:spcPts val="0"/>
                        </a:spcBef>
                        <a:buNone/>
                      </a:pPr>
                      <a:r>
                        <a:rPr lang="en" sz="1100">
                          <a:latin typeface="Source Code Pro"/>
                          <a:ea typeface="Source Code Pro"/>
                          <a:cs typeface="Source Code Pro"/>
                          <a:sym typeface="Source Code Pro"/>
                        </a:rPr>
                        <a:t>$("#el2").html("&lt;b&gt;Hi!&lt;/b&gt;");</a:t>
                      </a:r>
                    </a:p>
                    <a:p>
                      <a:pPr lvl="0">
                        <a:lnSpc>
                          <a:spcPct val="115000"/>
                        </a:lnSpc>
                        <a:spcBef>
                          <a:spcPts val="0"/>
                        </a:spcBef>
                        <a:buNone/>
                      </a:pPr>
                      <a:r>
                        <a:rPr lang="en" sz="1100">
                          <a:latin typeface="Source Code Pro"/>
                          <a:ea typeface="Source Code Pro"/>
                          <a:cs typeface="Source Code Pro"/>
                          <a:sym typeface="Source Code Pro"/>
                        </a:rPr>
                        <a:t>$("#el3").val("Hi");</a:t>
                      </a:r>
                    </a:p>
                  </a:txBody>
                  <a:tcPr marT="91425" marB="91425" marR="91425" marL="91425"/>
                </a:tc>
              </a:tr>
              <a:tr h="674875">
                <a:tc>
                  <a:txBody>
                    <a:bodyPr>
                      <a:noAutofit/>
                    </a:bodyPr>
                    <a:lstStyle/>
                    <a:p>
                      <a:pPr lvl="0" rtl="0">
                        <a:spcBef>
                          <a:spcPts val="0"/>
                        </a:spcBef>
                        <a:buNone/>
                      </a:pPr>
                      <a:r>
                        <a:rPr lang="en">
                          <a:solidFill>
                            <a:schemeClr val="dk2"/>
                          </a:solidFill>
                        </a:rPr>
                        <a:t>Modifying CSS</a:t>
                      </a:r>
                    </a:p>
                  </a:txBody>
                  <a:tcPr marT="91425" marB="91425" marR="91425" marL="91425"/>
                </a:tc>
                <a:tc>
                  <a:txBody>
                    <a:bodyPr>
                      <a:noAutofit/>
                    </a:bodyPr>
                    <a:lstStyle/>
                    <a:p>
                      <a:pPr lvl="0" rtl="0">
                        <a:lnSpc>
                          <a:spcPct val="115000"/>
                        </a:lnSpc>
                        <a:spcBef>
                          <a:spcPts val="0"/>
                        </a:spcBef>
                        <a:buNone/>
                      </a:pPr>
                      <a:r>
                        <a:rPr lang="en" sz="1100">
                          <a:latin typeface="Source Code Pro"/>
                          <a:ea typeface="Source Code Pro"/>
                          <a:cs typeface="Source Code Pro"/>
                          <a:sym typeface="Source Code Pro"/>
                        </a:rPr>
                        <a:t>var el = document.getElementById(“el”);</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el.setAttribute(“color”, “blue”);</a:t>
                      </a:r>
                    </a:p>
                  </a:txBody>
                  <a:tcPr marT="91425" marB="91425" marR="91425" marL="91425"/>
                </a:tc>
                <a:tc>
                  <a:txBody>
                    <a:bodyPr>
                      <a:noAutofit/>
                    </a:bodyPr>
                    <a:lstStyle/>
                    <a:p>
                      <a:pPr lvl="0" rtl="0">
                        <a:spcBef>
                          <a:spcPts val="0"/>
                        </a:spcBef>
                        <a:buNone/>
                      </a:pPr>
                      <a:r>
                        <a:rPr lang="en" sz="1100">
                          <a:latin typeface="Source Code Pro"/>
                          <a:ea typeface="Source Code Pro"/>
                          <a:cs typeface="Source Code Pro"/>
                          <a:sym typeface="Source Code Pro"/>
                        </a:rPr>
                        <a:t>var el = $(#el);</a:t>
                      </a:r>
                      <a:br>
                        <a:rPr lang="en" sz="1100">
                          <a:latin typeface="Source Code Pro"/>
                          <a:ea typeface="Source Code Pro"/>
                          <a:cs typeface="Source Code Pro"/>
                          <a:sym typeface="Source Code Pro"/>
                        </a:rPr>
                      </a:br>
                      <a:r>
                        <a:rPr lang="en" sz="1100">
                          <a:latin typeface="Source Code Pro"/>
                          <a:ea typeface="Source Code Pro"/>
                          <a:cs typeface="Source Code Pro"/>
                          <a:sym typeface="Source Code Pro"/>
                        </a:rPr>
                        <a:t>el.css("color", "blue");</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To be clear</a:t>
            </a:r>
          </a:p>
        </p:txBody>
      </p:sp>
      <p:sp>
        <p:nvSpPr>
          <p:cNvPr id="91" name="Shape 91"/>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jQuery is a </a:t>
            </a:r>
            <a:r>
              <a:rPr i="1" lang="en"/>
              <a:t>library</a:t>
            </a:r>
            <a:r>
              <a:rPr lang="en"/>
              <a:t> on top of JavaScript, not a whole different language. It makes manipulating the DOM easier, but you still declare variables, use for-loops, etc. in the same way</a:t>
            </a:r>
          </a:p>
          <a:p>
            <a:pPr indent="-228600" lvl="0" marL="457200">
              <a:spcBef>
                <a:spcPts val="0"/>
              </a:spcBef>
              <a:spcAft>
                <a:spcPts val="1000"/>
              </a:spcAft>
            </a:pPr>
            <a:r>
              <a:rPr lang="en"/>
              <a:t>There are plenty of other JavaScript libraries and frameworks, jQuery is just one of the most popular ones because it’s easy to use and has great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How do we get jQuery?</a:t>
            </a:r>
          </a:p>
        </p:txBody>
      </p:sp>
      <p:sp>
        <p:nvSpPr>
          <p:cNvPr id="97" name="Shape 9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You can either:</a:t>
            </a:r>
          </a:p>
          <a:p>
            <a:pPr indent="-228600" lvl="0" marL="457200" rtl="0">
              <a:spcBef>
                <a:spcPts val="0"/>
              </a:spcBef>
              <a:spcAft>
                <a:spcPts val="0"/>
              </a:spcAft>
              <a:buAutoNum type="arabicPeriod"/>
            </a:pPr>
            <a:r>
              <a:rPr lang="en"/>
              <a:t>download it from jQuery’s website (it’ll be a .js file, nothing special) and include it in your HTML as you would include any JavaScript file</a:t>
            </a:r>
          </a:p>
          <a:p>
            <a:pPr lvl="0" rtl="0">
              <a:spcBef>
                <a:spcPts val="0"/>
              </a:spcBef>
              <a:spcAft>
                <a:spcPts val="0"/>
              </a:spcAft>
              <a:buNone/>
            </a:pPr>
            <a:r>
              <a:t/>
            </a:r>
            <a:endParaRPr/>
          </a:p>
          <a:p>
            <a:pPr indent="-228600" lvl="0" marL="457200" rtl="0">
              <a:spcBef>
                <a:spcPts val="0"/>
              </a:spcBef>
              <a:spcAft>
                <a:spcPts val="0"/>
              </a:spcAft>
              <a:buAutoNum type="arabicPeriod"/>
            </a:pPr>
            <a:r>
              <a:rPr lang="en"/>
              <a:t>include the version hosted in Google/Microsoft/somewhere else directly in your HTML file:</a:t>
            </a:r>
          </a:p>
          <a:p>
            <a:pPr indent="457200" lvl="0" rtl="0">
              <a:spcBef>
                <a:spcPts val="0"/>
              </a:spcBef>
              <a:spcAft>
                <a:spcPts val="0"/>
              </a:spcAft>
              <a:buNone/>
            </a:pPr>
            <a:r>
              <a:rPr lang="en" sz="1200">
                <a:solidFill>
                  <a:srgbClr val="000000"/>
                </a:solidFill>
                <a:latin typeface="Source Code Pro"/>
                <a:ea typeface="Source Code Pro"/>
                <a:cs typeface="Source Code Pro"/>
                <a:sym typeface="Source Code Pro"/>
              </a:rPr>
              <a:t>&lt;head&gt;</a:t>
            </a:r>
            <a:br>
              <a:rPr lang="en" sz="1200">
                <a:solidFill>
                  <a:srgbClr val="000000"/>
                </a:solidFill>
                <a:latin typeface="Source Code Pro"/>
                <a:ea typeface="Source Code Pro"/>
                <a:cs typeface="Source Code Pro"/>
                <a:sym typeface="Source Code Pro"/>
              </a:rPr>
            </a:br>
            <a:r>
              <a:rPr lang="en" sz="1200">
                <a:solidFill>
                  <a:srgbClr val="000000"/>
                </a:solidFill>
                <a:latin typeface="Source Code Pro"/>
                <a:ea typeface="Source Code Pro"/>
                <a:cs typeface="Source Code Pro"/>
                <a:sym typeface="Source Code Pro"/>
              </a:rPr>
              <a:t>	  &lt;script  src="https://ajax.googleapis.com/ajax/libs/jquery/3.1.1/jquery.min.js"&gt;&lt;/script&gt;</a:t>
            </a:r>
            <a:br>
              <a:rPr lang="en" sz="1200">
                <a:solidFill>
                  <a:srgbClr val="000000"/>
                </a:solidFill>
                <a:latin typeface="Source Code Pro"/>
                <a:ea typeface="Source Code Pro"/>
                <a:cs typeface="Source Code Pro"/>
                <a:sym typeface="Source Code Pro"/>
              </a:rPr>
            </a:br>
            <a:r>
              <a:rPr lang="en" sz="1200">
                <a:solidFill>
                  <a:srgbClr val="000000"/>
                </a:solidFill>
                <a:latin typeface="Source Code Pro"/>
                <a:ea typeface="Source Code Pro"/>
                <a:cs typeface="Source Code Pro"/>
                <a:sym typeface="Source Code Pro"/>
              </a:rPr>
              <a:t>	&lt;/head&gt;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That’s it for jQuery!</a:t>
            </a:r>
          </a:p>
        </p:txBody>
      </p:sp>
      <p:sp>
        <p:nvSpPr>
          <p:cNvPr id="103" name="Shape 103"/>
          <p:cNvSpPr txBox="1"/>
          <p:nvPr>
            <p:ph idx="4294967295" type="body"/>
          </p:nvPr>
        </p:nvSpPr>
        <p:spPr>
          <a:xfrm>
            <a:off x="311700" y="1266325"/>
            <a:ext cx="8520600" cy="3302700"/>
          </a:xfrm>
          <a:prstGeom prst="rect">
            <a:avLst/>
          </a:prstGeom>
          <a:ln>
            <a:noFill/>
          </a:ln>
        </p:spPr>
        <p:txBody>
          <a:bodyPr anchorCtr="0" anchor="ctr" bIns="91425" lIns="91425" rIns="91425" tIns="91425">
            <a:noAutofit/>
          </a:bodyPr>
          <a:lstStyle/>
          <a:p>
            <a:pPr lvl="0" algn="ctr">
              <a:spcBef>
                <a:spcPts val="0"/>
              </a:spcBef>
              <a:buNone/>
            </a:pPr>
            <a:r>
              <a:rPr lang="en">
                <a:solidFill>
                  <a:srgbClr val="FFFFFF"/>
                </a:solidFill>
              </a:rPr>
              <a:t>Any questions?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AJAX</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spcAft>
                <a:spcPts val="1000"/>
              </a:spcAft>
            </a:pPr>
            <a:r>
              <a:rPr lang="en"/>
              <a:t>Stands for Asynchronous JavaScript And XML</a:t>
            </a:r>
          </a:p>
          <a:p>
            <a:pPr indent="-228600" lvl="0" marL="457200">
              <a:spcBef>
                <a:spcPts val="0"/>
              </a:spcBef>
              <a:spcAft>
                <a:spcPts val="1000"/>
              </a:spcAft>
            </a:pPr>
            <a:r>
              <a:rPr lang="en"/>
              <a:t>Used for interacting with the server in the background, such as getting or sending data, without reloading the whole page</a:t>
            </a:r>
          </a:p>
          <a:p>
            <a:pPr indent="-228600" lvl="0" marL="457200">
              <a:spcBef>
                <a:spcPts val="0"/>
              </a:spcBef>
              <a:spcAft>
                <a:spcPts val="1000"/>
              </a:spcAft>
            </a:pPr>
            <a:r>
              <a:rPr lang="en"/>
              <a:t>jQuery makes this really easy!</a:t>
            </a:r>
          </a:p>
          <a:p>
            <a:pPr indent="-228600" lvl="0" marL="457200">
              <a:spcBef>
                <a:spcPts val="0"/>
              </a:spcBef>
              <a:spcAft>
                <a:spcPts val="1000"/>
              </a:spcAft>
            </a:pPr>
            <a:r>
              <a:rPr lang="en"/>
              <a:t>For example:</a:t>
            </a:r>
          </a:p>
          <a:p>
            <a:pPr indent="457200" lvl="0">
              <a:spcBef>
                <a:spcPts val="0"/>
              </a:spcBef>
              <a:buNone/>
            </a:pPr>
            <a:r>
              <a:rPr lang="en"/>
              <a:t>A Twitter feed fetches and displays new tweets automatically. The user is not clicking a button or link in order to trigger that action. So how is it done? AJAX!</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Let’s see an example: JavaScript</a:t>
            </a:r>
          </a:p>
        </p:txBody>
      </p:sp>
      <p:sp>
        <p:nvSpPr>
          <p:cNvPr id="115" name="Shape 115"/>
          <p:cNvSpPr txBox="1"/>
          <p:nvPr>
            <p:ph idx="1" type="body"/>
          </p:nvPr>
        </p:nvSpPr>
        <p:spPr>
          <a:xfrm>
            <a:off x="311700" y="126617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CD"/>
                </a:solidFill>
                <a:highlight>
                  <a:srgbClr val="FFFFFF"/>
                </a:highlight>
                <a:latin typeface="Consolas"/>
                <a:ea typeface="Consolas"/>
                <a:cs typeface="Consolas"/>
                <a:sym typeface="Consolas"/>
              </a:rPr>
              <a:t>var</a:t>
            </a:r>
            <a:r>
              <a:rPr lang="en" sz="1200">
                <a:solidFill>
                  <a:srgbClr val="000000"/>
                </a:solidFill>
                <a:highlight>
                  <a:srgbClr val="FFFFFF"/>
                </a:highlight>
                <a:latin typeface="Consolas"/>
                <a:ea typeface="Consolas"/>
                <a:cs typeface="Consolas"/>
                <a:sym typeface="Consolas"/>
              </a:rPr>
              <a:t> xhttp = </a:t>
            </a:r>
            <a:r>
              <a:rPr lang="en" sz="1200">
                <a:solidFill>
                  <a:srgbClr val="0000CD"/>
                </a:solidFill>
                <a:highlight>
                  <a:srgbClr val="FFFFFF"/>
                </a:highlight>
                <a:latin typeface="Consolas"/>
                <a:ea typeface="Consolas"/>
                <a:cs typeface="Consolas"/>
                <a:sym typeface="Consolas"/>
              </a:rPr>
              <a:t>new</a:t>
            </a:r>
            <a:r>
              <a:rPr lang="en" sz="1200">
                <a:solidFill>
                  <a:srgbClr val="000000"/>
                </a:solidFill>
                <a:highlight>
                  <a:srgbClr val="FFFFFF"/>
                </a:highlight>
                <a:latin typeface="Consolas"/>
                <a:ea typeface="Consolas"/>
                <a:cs typeface="Consolas"/>
                <a:sym typeface="Consolas"/>
              </a:rPr>
              <a:t> XMLHttpRequest(); </a:t>
            </a:r>
            <a:r>
              <a:rPr lang="en" sz="1100">
                <a:solidFill>
                  <a:srgbClr val="999999"/>
                </a:solidFill>
                <a:latin typeface="Source Code Pro"/>
                <a:ea typeface="Source Code Pro"/>
                <a:cs typeface="Source Code Pro"/>
                <a:sym typeface="Source Code Pro"/>
              </a:rPr>
              <a:t>// XMLHttpRequest object for requesting data from a web server</a:t>
            </a:r>
          </a:p>
          <a:p>
            <a:pPr lvl="0" rtl="0">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100">
                <a:solidFill>
                  <a:srgbClr val="999999"/>
                </a:solidFill>
                <a:latin typeface="Source Code Pro"/>
                <a:ea typeface="Source Code Pro"/>
                <a:cs typeface="Source Code Pro"/>
                <a:sym typeface="Source Code Pro"/>
              </a:rPr>
              <a:t>// Set event handler for when the request’s state changes</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xhttp.onreadystatechange = </a:t>
            </a:r>
            <a:r>
              <a:rPr lang="en" sz="1200">
                <a:solidFill>
                  <a:srgbClr val="0000CD"/>
                </a:solidFill>
                <a:highlight>
                  <a:srgbClr val="FFFFFF"/>
                </a:highlight>
                <a:latin typeface="Consolas"/>
                <a:ea typeface="Consolas"/>
                <a:cs typeface="Consolas"/>
                <a:sym typeface="Consolas"/>
              </a:rPr>
              <a:t>function</a:t>
            </a:r>
            <a:r>
              <a:rPr lang="en" sz="120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a:solidFill>
                  <a:srgbClr val="0000CD"/>
                </a:solidFill>
                <a:highlight>
                  <a:srgbClr val="FFFFFF"/>
                </a:highlight>
                <a:latin typeface="Consolas"/>
                <a:ea typeface="Consolas"/>
                <a:cs typeface="Consolas"/>
                <a:sym typeface="Consolas"/>
              </a:rPr>
              <a:t>  if</a:t>
            </a:r>
            <a:r>
              <a:rPr lang="en" sz="1200">
                <a:solidFill>
                  <a:srgbClr val="000000"/>
                </a:solidFill>
                <a:highlight>
                  <a:srgbClr val="FFFFFF"/>
                </a:highlight>
                <a:latin typeface="Consolas"/>
                <a:ea typeface="Consolas"/>
                <a:cs typeface="Consolas"/>
                <a:sym typeface="Consolas"/>
              </a:rPr>
              <a:t> (</a:t>
            </a:r>
            <a:r>
              <a:rPr lang="en" sz="1200">
                <a:solidFill>
                  <a:srgbClr val="0000CD"/>
                </a:solidFill>
                <a:highlight>
                  <a:srgbClr val="FFFFFF"/>
                </a:highlight>
                <a:latin typeface="Consolas"/>
                <a:ea typeface="Consolas"/>
                <a:cs typeface="Consolas"/>
                <a:sym typeface="Consolas"/>
              </a:rPr>
              <a:t>this</a:t>
            </a:r>
            <a:r>
              <a:rPr lang="en" sz="1200">
                <a:solidFill>
                  <a:srgbClr val="000000"/>
                </a:solidFill>
                <a:highlight>
                  <a:srgbClr val="FFFFFF"/>
                </a:highlight>
                <a:latin typeface="Consolas"/>
                <a:ea typeface="Consolas"/>
                <a:cs typeface="Consolas"/>
                <a:sym typeface="Consolas"/>
              </a:rPr>
              <a:t>.readyState == </a:t>
            </a:r>
            <a:r>
              <a:rPr lang="en" sz="1200">
                <a:solidFill>
                  <a:srgbClr val="FF0000"/>
                </a:solidFill>
                <a:highlight>
                  <a:srgbClr val="FFFFFF"/>
                </a:highlight>
                <a:latin typeface="Consolas"/>
                <a:ea typeface="Consolas"/>
                <a:cs typeface="Consolas"/>
                <a:sym typeface="Consolas"/>
              </a:rPr>
              <a:t>4</a:t>
            </a:r>
            <a:r>
              <a:rPr lang="en" sz="1200">
                <a:solidFill>
                  <a:srgbClr val="000000"/>
                </a:solidFill>
                <a:highlight>
                  <a:srgbClr val="FFFFFF"/>
                </a:highlight>
                <a:latin typeface="Consolas"/>
                <a:ea typeface="Consolas"/>
                <a:cs typeface="Consolas"/>
                <a:sym typeface="Consolas"/>
              </a:rPr>
              <a:t> &amp;&amp; </a:t>
            </a:r>
            <a:r>
              <a:rPr lang="en" sz="1200">
                <a:solidFill>
                  <a:srgbClr val="0000CD"/>
                </a:solidFill>
                <a:highlight>
                  <a:srgbClr val="FFFFFF"/>
                </a:highlight>
                <a:latin typeface="Consolas"/>
                <a:ea typeface="Consolas"/>
                <a:cs typeface="Consolas"/>
                <a:sym typeface="Consolas"/>
              </a:rPr>
              <a:t>this</a:t>
            </a:r>
            <a:r>
              <a:rPr lang="en" sz="1200">
                <a:solidFill>
                  <a:srgbClr val="000000"/>
                </a:solidFill>
                <a:highlight>
                  <a:srgbClr val="FFFFFF"/>
                </a:highlight>
                <a:latin typeface="Consolas"/>
                <a:ea typeface="Consolas"/>
                <a:cs typeface="Consolas"/>
                <a:sym typeface="Consolas"/>
              </a:rPr>
              <a:t>.status == </a:t>
            </a:r>
            <a:r>
              <a:rPr lang="en" sz="1200">
                <a:solidFill>
                  <a:srgbClr val="FF0000"/>
                </a:solidFill>
                <a:highlight>
                  <a:srgbClr val="FFFFFF"/>
                </a:highlight>
                <a:latin typeface="Consolas"/>
                <a:ea typeface="Consolas"/>
                <a:cs typeface="Consolas"/>
                <a:sym typeface="Consolas"/>
              </a:rPr>
              <a:t>200</a:t>
            </a:r>
            <a:r>
              <a:rPr lang="en" sz="1200">
                <a:solidFill>
                  <a:srgbClr val="000000"/>
                </a:solidFill>
                <a:highlight>
                  <a:srgbClr val="FFFFFF"/>
                </a:highlight>
                <a:latin typeface="Consolas"/>
                <a:ea typeface="Consolas"/>
                <a:cs typeface="Consolas"/>
                <a:sym typeface="Consolas"/>
              </a:rPr>
              <a:t>) { </a:t>
            </a:r>
            <a:r>
              <a:rPr lang="en" sz="1100">
                <a:solidFill>
                  <a:srgbClr val="999999"/>
                </a:solidFill>
                <a:latin typeface="Source Code Pro"/>
                <a:ea typeface="Source Code Pro"/>
                <a:cs typeface="Source Code Pro"/>
                <a:sym typeface="Source Code Pro"/>
              </a:rPr>
              <a:t>// Request is done and response is good</a:t>
            </a:r>
          </a:p>
          <a:p>
            <a:pPr indent="0" lvl="0" marL="0" rtl="0">
              <a:spcBef>
                <a:spcPts val="0"/>
              </a:spcBef>
              <a:spcAft>
                <a:spcPts val="0"/>
              </a:spcAft>
              <a:buNone/>
            </a:pPr>
            <a:r>
              <a:rPr lang="en" sz="1100">
                <a:solidFill>
                  <a:srgbClr val="999999"/>
                </a:solidFill>
                <a:latin typeface="Source Code Pro"/>
                <a:ea typeface="Source Code Pro"/>
                <a:cs typeface="Source Code Pro"/>
                <a:sym typeface="Source Code Pro"/>
              </a:rPr>
              <a:t>    // Display the response text on the page</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    document.getElementById(</a:t>
            </a:r>
            <a:r>
              <a:rPr lang="en" sz="1200">
                <a:solidFill>
                  <a:srgbClr val="A52A2A"/>
                </a:solidFill>
                <a:highlight>
                  <a:srgbClr val="FFFFFF"/>
                </a:highlight>
                <a:latin typeface="Consolas"/>
                <a:ea typeface="Consolas"/>
                <a:cs typeface="Consolas"/>
                <a:sym typeface="Consolas"/>
              </a:rPr>
              <a:t>"demo"</a:t>
            </a:r>
            <a:r>
              <a:rPr lang="en" sz="1200">
                <a:solidFill>
                  <a:srgbClr val="000000"/>
                </a:solidFill>
                <a:highlight>
                  <a:srgbClr val="FFFFFF"/>
                </a:highlight>
                <a:latin typeface="Consolas"/>
                <a:ea typeface="Consolas"/>
                <a:cs typeface="Consolas"/>
                <a:sym typeface="Consolas"/>
              </a:rPr>
              <a:t>).innerHTML = </a:t>
            </a:r>
            <a:r>
              <a:rPr lang="en" sz="1200">
                <a:solidFill>
                  <a:srgbClr val="0000CD"/>
                </a:solidFill>
                <a:highlight>
                  <a:srgbClr val="FFFFFF"/>
                </a:highlight>
                <a:latin typeface="Consolas"/>
                <a:ea typeface="Consolas"/>
                <a:cs typeface="Consolas"/>
                <a:sym typeface="Consolas"/>
              </a:rPr>
              <a:t>this</a:t>
            </a:r>
            <a:r>
              <a:rPr lang="en" sz="1200">
                <a:solidFill>
                  <a:srgbClr val="000000"/>
                </a:solidFill>
                <a:highlight>
                  <a:srgbClr val="FFFFFF"/>
                </a:highlight>
                <a:latin typeface="Consolas"/>
                <a:ea typeface="Consolas"/>
                <a:cs typeface="Consolas"/>
                <a:sym typeface="Consolas"/>
              </a:rPr>
              <a:t>.responseText;</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  }</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a:t>
            </a:r>
          </a:p>
          <a:p>
            <a:pPr lvl="0" rtl="0">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100">
                <a:solidFill>
                  <a:srgbClr val="999999"/>
                </a:solidFill>
                <a:latin typeface="Source Code Pro"/>
                <a:ea typeface="Source Code Pro"/>
                <a:cs typeface="Source Code Pro"/>
                <a:sym typeface="Source Code Pro"/>
              </a:rPr>
              <a:t>// Specify request: open(request type, url, asynchronous or not, optional user, optional password)</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xhttp.open(</a:t>
            </a:r>
            <a:r>
              <a:rPr lang="en" sz="1200">
                <a:solidFill>
                  <a:srgbClr val="A52A2A"/>
                </a:solidFill>
                <a:highlight>
                  <a:srgbClr val="FFFFFF"/>
                </a:highlight>
                <a:latin typeface="Consolas"/>
                <a:ea typeface="Consolas"/>
                <a:cs typeface="Consolas"/>
                <a:sym typeface="Consolas"/>
              </a:rPr>
              <a:t>"GET"</a:t>
            </a:r>
            <a:r>
              <a:rPr lang="en" sz="1200">
                <a:solidFill>
                  <a:srgbClr val="000000"/>
                </a:solidFill>
                <a:highlight>
                  <a:srgbClr val="FFFFFF"/>
                </a:highlight>
                <a:latin typeface="Consolas"/>
                <a:ea typeface="Consolas"/>
                <a:cs typeface="Consolas"/>
                <a:sym typeface="Consolas"/>
              </a:rPr>
              <a:t>, </a:t>
            </a:r>
            <a:r>
              <a:rPr lang="en" sz="1200">
                <a:solidFill>
                  <a:srgbClr val="A52A2A"/>
                </a:solidFill>
                <a:highlight>
                  <a:srgbClr val="FFFFFF"/>
                </a:highlight>
                <a:latin typeface="Consolas"/>
                <a:ea typeface="Consolas"/>
                <a:cs typeface="Consolas"/>
                <a:sym typeface="Consolas"/>
              </a:rPr>
              <a:t>"ajax_info.txt"</a:t>
            </a:r>
            <a:r>
              <a:rPr lang="en" sz="1200">
                <a:solidFill>
                  <a:srgbClr val="000000"/>
                </a:solidFill>
                <a:highlight>
                  <a:srgbClr val="FFFFFF"/>
                </a:highlight>
                <a:latin typeface="Consolas"/>
                <a:ea typeface="Consolas"/>
                <a:cs typeface="Consolas"/>
                <a:sym typeface="Consolas"/>
              </a:rPr>
              <a:t>, </a:t>
            </a:r>
            <a:r>
              <a:rPr lang="en" sz="1200">
                <a:solidFill>
                  <a:srgbClr val="0000CD"/>
                </a:solidFill>
                <a:highlight>
                  <a:srgbClr val="FFFFFF"/>
                </a:highlight>
                <a:latin typeface="Consolas"/>
                <a:ea typeface="Consolas"/>
                <a:cs typeface="Consolas"/>
                <a:sym typeface="Consolas"/>
              </a:rPr>
              <a:t>true</a:t>
            </a:r>
            <a:r>
              <a:rPr lang="en" sz="1200">
                <a:solidFill>
                  <a:srgbClr val="000000"/>
                </a:solidFill>
                <a:highlight>
                  <a:srgbClr val="FFFFFF"/>
                </a:highlight>
                <a:latin typeface="Consolas"/>
                <a:ea typeface="Consolas"/>
                <a:cs typeface="Consolas"/>
                <a:sym typeface="Consolas"/>
              </a:rPr>
              <a:t>);</a:t>
            </a:r>
          </a:p>
          <a:p>
            <a:pPr lvl="0" rtl="0">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lvl="0" rtl="0">
              <a:spcBef>
                <a:spcPts val="0"/>
              </a:spcBef>
              <a:spcAft>
                <a:spcPts val="0"/>
              </a:spcAft>
              <a:buNone/>
            </a:pPr>
            <a:r>
              <a:rPr lang="en" sz="1100">
                <a:solidFill>
                  <a:srgbClr val="999999"/>
                </a:solidFill>
                <a:latin typeface="Source Code Pro"/>
                <a:ea typeface="Source Code Pro"/>
                <a:cs typeface="Source Code Pro"/>
                <a:sym typeface="Source Code Pro"/>
              </a:rPr>
              <a:t>// Send the request</a:t>
            </a:r>
          </a:p>
          <a:p>
            <a:pPr lvl="0" rtl="0">
              <a:spcBef>
                <a:spcPts val="0"/>
              </a:spcBef>
              <a:spcAft>
                <a:spcPts val="0"/>
              </a:spcAft>
              <a:buNone/>
            </a:pPr>
            <a:r>
              <a:rPr lang="en" sz="1200">
                <a:solidFill>
                  <a:srgbClr val="000000"/>
                </a:solidFill>
                <a:highlight>
                  <a:srgbClr val="FFFFFF"/>
                </a:highlight>
                <a:latin typeface="Consolas"/>
                <a:ea typeface="Consolas"/>
                <a:cs typeface="Consolas"/>
                <a:sym typeface="Consolas"/>
              </a:rPr>
              <a:t>xhttp.send();</a:t>
            </a:r>
          </a:p>
          <a:p>
            <a:pPr lvl="0">
              <a:spcBef>
                <a:spcPts val="0"/>
              </a:spcBef>
              <a:buNone/>
            </a:pPr>
            <a:r>
              <a:t/>
            </a:r>
            <a:endParaRPr sz="1200">
              <a:solidFill>
                <a:srgbClr val="000000"/>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