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9" d="100"/>
          <a:sy n="129" d="100"/>
        </p:scale>
        <p:origin x="-1056"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98603956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localhost:5000"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Answer: the code has a placeholder called “name”. If name has a value, then it will display “Hello &lt;name&gt;!”, otherwise it will display “Hello, World!”</a:t>
            </a:r>
          </a:p>
          <a:p>
            <a:pPr lvl="0">
              <a:spcBef>
                <a:spcPts val="0"/>
              </a:spcBef>
              <a:buNone/>
            </a:pPr>
            <a:endParaRPr/>
          </a:p>
          <a:p>
            <a:pPr lvl="0">
              <a:spcBef>
                <a:spcPts val="0"/>
              </a:spcBef>
              <a:buNone/>
            </a:pPr>
            <a:r>
              <a:rPr lang="en"/>
              <a:t>We have if/else logic in our templates so that we can change the display depending on the data! This is called a control statement.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Answer: you can access this endpoint from two different routes now. One takes in a parameter that it calls name, and the other doesn’t. If no name is passed in, name will be None. The endpoint loads main.html and passes name to it.</a:t>
            </a:r>
          </a:p>
          <a:p>
            <a:pPr lvl="0">
              <a:spcBef>
                <a:spcPts val="0"/>
              </a:spcBef>
              <a:buNone/>
            </a:pPr>
            <a:endParaRPr sz="1150">
              <a:solidFill>
                <a:srgbClr val="242729"/>
              </a:solidFill>
              <a:highlight>
                <a:srgbClr val="FFFFFF"/>
              </a:highlight>
            </a:endParaRPr>
          </a:p>
          <a:p>
            <a:pPr lvl="0">
              <a:spcBef>
                <a:spcPts val="0"/>
              </a:spcBef>
              <a:buNone/>
            </a:pPr>
            <a:r>
              <a:rPr lang="en" sz="1150">
                <a:solidFill>
                  <a:srgbClr val="242729"/>
                </a:solidFill>
                <a:highlight>
                  <a:srgbClr val="FFFFFF"/>
                </a:highlight>
              </a:rPr>
              <a:t>An endpoint is a URL where your service can be accessed (endpoint and URL are almost interchangeable)</a:t>
            </a:r>
          </a:p>
          <a:p>
            <a:pPr lvl="0">
              <a:spcBef>
                <a:spcPts val="0"/>
              </a:spcBef>
              <a:buNone/>
            </a:pPr>
            <a:endParaRPr/>
          </a:p>
          <a:p>
            <a:pPr lvl="0">
              <a:spcBef>
                <a:spcPts val="0"/>
              </a:spcBef>
              <a:buNone/>
            </a:pPr>
            <a:r>
              <a:rPr lang="en"/>
              <a:t>When you hit </a:t>
            </a:r>
            <a:r>
              <a:rPr lang="en" u="sng">
                <a:solidFill>
                  <a:schemeClr val="hlink"/>
                </a:solidFill>
                <a:hlinkClick r:id="rId3"/>
              </a:rPr>
              <a:t>http://localhost:5000</a:t>
            </a:r>
            <a:r>
              <a:rPr lang="en"/>
              <a:t> you get a 404 error because you haven’t defined that route.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Make sure you’re downloading the normal jQuery library, not jQuery migrate or some other library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 virtual environment is like having a virtual computer inside your computer. This means that whatever you do while inside the virtual computer won’t affect your normal computer.</a:t>
            </a:r>
          </a:p>
          <a:p>
            <a:pPr lvl="0">
              <a:spcBef>
                <a:spcPts val="0"/>
              </a:spcBef>
              <a:buNone/>
            </a:pPr>
            <a:endParaRPr/>
          </a:p>
          <a:p>
            <a:pPr lvl="0">
              <a:spcBef>
                <a:spcPts val="0"/>
              </a:spcBef>
              <a:buNone/>
            </a:pPr>
            <a:r>
              <a:rPr lang="en"/>
              <a:t>Remember: to leave the virtualenv, run “deactivate”</a:t>
            </a:r>
          </a:p>
          <a:p>
            <a:pPr lvl="0">
              <a:spcBef>
                <a:spcPts val="0"/>
              </a:spcBef>
              <a:buNone/>
            </a:pPr>
            <a:endParaRPr/>
          </a:p>
          <a:p>
            <a:pPr lvl="0" rtl="0">
              <a:spcBef>
                <a:spcPts val="0"/>
              </a:spcBef>
              <a:buNone/>
            </a:pPr>
            <a:r>
              <a:rPr lang="en"/>
              <a:t>If pip is not yet installed, install it by running “sudo easy_install pip”</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 virtual environment is like having a virtual computer inside your computer. This means that whatever you do while inside the virtual computer won’t affect your normal computer.</a:t>
            </a:r>
          </a:p>
          <a:p>
            <a:pPr lvl="0">
              <a:spcBef>
                <a:spcPts val="0"/>
              </a:spcBef>
              <a:buNone/>
            </a:pPr>
            <a:endParaRPr/>
          </a:p>
          <a:p>
            <a:pPr lvl="0">
              <a:spcBef>
                <a:spcPts val="0"/>
              </a:spcBef>
              <a:buNone/>
            </a:pPr>
            <a:r>
              <a:rPr lang="en"/>
              <a:t>Remember: to leave the virtualenv, run “deactivate”</a:t>
            </a:r>
          </a:p>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Type by hand to get practice! Don’t worry about including comments, but remember that indentation is important in Python! If you copy and paste, you’ll have to replace the double quotes since they don’t transform correctly.</a:t>
            </a:r>
          </a:p>
          <a:p>
            <a:pPr lvl="0">
              <a:spcBef>
                <a:spcPts val="0"/>
              </a:spcBef>
              <a:buNone/>
            </a:pPr>
            <a:endParaRPr/>
          </a:p>
          <a:p>
            <a:pPr marL="457200" lvl="0" indent="-228600" rtl="0">
              <a:spcBef>
                <a:spcPts val="0"/>
              </a:spcBef>
              <a:buChar char="●"/>
            </a:pPr>
            <a:r>
              <a:rPr lang="en"/>
              <a:t>Decorators are essentially wrappers around a function that allow for some actions to occur before or after the function runs, but abstracted away</a:t>
            </a:r>
          </a:p>
          <a:p>
            <a:pPr marL="457200" lvl="0" indent="-228600" rtl="0">
              <a:spcBef>
                <a:spcPts val="0"/>
              </a:spcBef>
              <a:buChar char="●"/>
            </a:pPr>
            <a:r>
              <a:rPr lang="en"/>
              <a:t>Hot reload means that you don’t have shut down your server and reload it every time you make a change. Your changes will be detected and reloaded while the server is still up (hot).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AutoNum type="arabicParenR"/>
            </a:pPr>
            <a:r>
              <a:rPr lang="en"/>
              <a:t>Running “python hello_world.py” starts up your Flask app</a:t>
            </a:r>
          </a:p>
          <a:p>
            <a:pPr marL="457200" lvl="0" indent="-228600" rtl="0">
              <a:spcBef>
                <a:spcPts val="0"/>
              </a:spcBef>
              <a:buAutoNum type="arabicParenR"/>
            </a:pPr>
            <a:r>
              <a:rPr lang="en"/>
              <a:t>The app’s server log is what is printed out in the terminal once the app has started up</a:t>
            </a:r>
          </a:p>
          <a:p>
            <a:pPr lvl="0" rtl="0">
              <a:spcBef>
                <a:spcPts val="0"/>
              </a:spcBef>
              <a:buNone/>
            </a:pPr>
            <a:endParaRPr/>
          </a:p>
          <a:p>
            <a:pPr lvl="0" rtl="0">
              <a:spcBef>
                <a:spcPts val="0"/>
              </a:spcBef>
              <a:buNone/>
            </a:pPr>
            <a:r>
              <a:rPr lang="en"/>
              <a:t>What are some other status codes you know? Ex: 404. Basically, 2XX is good, 3XX usually are redirects (potentially still good), 4XX and 5XX are bad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-p in mkdir means to create this path. Without -p means that you must already have the static folder in order to create the css folder</a:t>
            </a:r>
          </a:p>
          <a:p>
            <a:pPr lvl="0">
              <a:spcBef>
                <a:spcPts val="0"/>
              </a:spcBef>
              <a:buNone/>
            </a:pPr>
            <a:endParaRPr/>
          </a:p>
          <a:p>
            <a:pPr lvl="0">
              <a:spcBef>
                <a:spcPts val="0"/>
              </a:spcBef>
              <a:buNone/>
            </a:pPr>
            <a:r>
              <a:rPr lang="en"/>
              <a:t>Touch is a command to just create the file and do not open the editor. Whereas vi would create the file and then immediately open the editor for you to add content.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3158251"/>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hyperlink" Target="http://localhost:5000/hello" TargetMode="External"/><Relationship Id="rId4" Type="http://schemas.openxmlformats.org/officeDocument/2006/relationships/hyperlink" Target="http://localhost:5000/nicole" TargetMode="External"/><Relationship Id="rId5" Type="http://schemas.openxmlformats.org/officeDocument/2006/relationships/hyperlink" Target="http://localhost:5000" TargetMode="External"/><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ajax.googleapis.com/ajax/libs/jquery/3.1.1/jquery.min.j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hyperlink" Target="http://flask.pocoo.org/docs/0.11/quickstart/%23routing" TargetMode="External"/><Relationship Id="rId4" Type="http://schemas.openxmlformats.org/officeDocument/2006/relationships/hyperlink" Target="http://flask.pocoo.org/docs/0.12/templating/" TargetMode="External"/><Relationship Id="rId5" Type="http://schemas.openxmlformats.org/officeDocument/2006/relationships/hyperlink" Target="http://blog.miguelgrinberg.com/post/the-flask-mega-tutorial-part-ii-templates" TargetMode="External"/><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localhost:500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400"/>
          </a:xfrm>
          <a:prstGeom prst="rect">
            <a:avLst/>
          </a:prstGeom>
        </p:spPr>
        <p:txBody>
          <a:bodyPr lIns="91425" tIns="91425" rIns="91425" bIns="91425" anchor="b" anchorCtr="0">
            <a:noAutofit/>
          </a:bodyPr>
          <a:lstStyle/>
          <a:p>
            <a:pPr lvl="0">
              <a:spcBef>
                <a:spcPts val="0"/>
              </a:spcBef>
              <a:buNone/>
            </a:pPr>
            <a:r>
              <a:rPr lang="en"/>
              <a:t>Flask</a:t>
            </a:r>
          </a:p>
        </p:txBody>
      </p:sp>
      <p:sp>
        <p:nvSpPr>
          <p:cNvPr id="67" name="Shape 67"/>
          <p:cNvSpPr txBox="1">
            <a:spLocks noGrp="1"/>
          </p:cNvSpPr>
          <p:nvPr>
            <p:ph type="subTitle" idx="1"/>
          </p:nvPr>
        </p:nvSpPr>
        <p:spPr>
          <a:xfrm>
            <a:off x="2137225" y="2850039"/>
            <a:ext cx="4870500" cy="792600"/>
          </a:xfrm>
          <a:prstGeom prst="rect">
            <a:avLst/>
          </a:prstGeom>
        </p:spPr>
        <p:txBody>
          <a:bodyPr lIns="91425" tIns="91425" rIns="91425" bIns="91425" anchor="t" anchorCtr="0">
            <a:noAutofit/>
          </a:bodyPr>
          <a:lstStyle/>
          <a:p>
            <a:pPr lvl="0">
              <a:spcBef>
                <a:spcPts val="0"/>
              </a:spcBef>
              <a:buNone/>
            </a:pPr>
            <a:r>
              <a:rPr lang="en"/>
              <a:t>Part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Templating</a:t>
            </a:r>
          </a:p>
        </p:txBody>
      </p:sp>
      <p:sp>
        <p:nvSpPr>
          <p:cNvPr id="121" name="Shape 121"/>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spcBef>
                <a:spcPts val="0"/>
              </a:spcBef>
              <a:spcAft>
                <a:spcPts val="1000"/>
              </a:spcAft>
              <a:buFont typeface="Arial"/>
              <a:buChar char="•"/>
            </a:pPr>
            <a:r>
              <a:rPr lang="en" dirty="0"/>
              <a:t>It is important because we can build the layout for a page using placeholders for data that will come later</a:t>
            </a:r>
          </a:p>
          <a:p>
            <a:pPr marL="514350" lvl="0" indent="-285750" rtl="0">
              <a:spcBef>
                <a:spcPts val="0"/>
              </a:spcBef>
              <a:spcAft>
                <a:spcPts val="1000"/>
              </a:spcAft>
              <a:buFont typeface="Arial"/>
              <a:buChar char="•"/>
            </a:pPr>
            <a:r>
              <a:rPr lang="en" dirty="0"/>
              <a:t>We can also reuse templates</a:t>
            </a:r>
          </a:p>
          <a:p>
            <a:pPr marL="514350" lvl="0" indent="-285750" rtl="0">
              <a:spcBef>
                <a:spcPts val="0"/>
              </a:spcBef>
              <a:spcAft>
                <a:spcPts val="1000"/>
              </a:spcAft>
              <a:buFont typeface="Arial"/>
              <a:buChar char="•"/>
            </a:pPr>
            <a:r>
              <a:rPr lang="en" dirty="0"/>
              <a:t>There are many different templating engines for different frameworks</a:t>
            </a:r>
          </a:p>
          <a:p>
            <a:pPr marL="514350" lvl="0" indent="-285750" rtl="0">
              <a:spcBef>
                <a:spcPts val="0"/>
              </a:spcBef>
              <a:spcAft>
                <a:spcPts val="1000"/>
              </a:spcAft>
              <a:buFont typeface="Arial"/>
              <a:buChar char="•"/>
            </a:pPr>
            <a:r>
              <a:rPr lang="en" dirty="0"/>
              <a:t>We are going to use the templating engine, Jinja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Let’s see how Jinja templates work! (1 / 2)</a:t>
            </a:r>
          </a:p>
        </p:txBody>
      </p:sp>
      <p:sp>
        <p:nvSpPr>
          <p:cNvPr id="127" name="Shape 127"/>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a:t>In main.html, add the following code:</a:t>
            </a:r>
          </a:p>
          <a:p>
            <a:pPr lvl="0" rtl="0">
              <a:lnSpc>
                <a:spcPct val="100000"/>
              </a:lnSpc>
              <a:spcBef>
                <a:spcPts val="0"/>
              </a:spcBef>
              <a:spcAft>
                <a:spcPts val="0"/>
              </a:spcAft>
              <a:buNone/>
            </a:pPr>
            <a:r>
              <a:rPr lang="en" sz="1400">
                <a:solidFill>
                  <a:srgbClr val="000000"/>
                </a:solidFill>
                <a:latin typeface="Consolas"/>
                <a:ea typeface="Consolas"/>
                <a:cs typeface="Consolas"/>
                <a:sym typeface="Consolas"/>
              </a:rPr>
              <a:t>&lt;!doctype html&gt;</a:t>
            </a:r>
          </a:p>
          <a:p>
            <a:pPr marL="0" lvl="0" indent="0" rtl="0">
              <a:lnSpc>
                <a:spcPct val="100000"/>
              </a:lnSpc>
              <a:spcBef>
                <a:spcPts val="0"/>
              </a:spcBef>
              <a:spcAft>
                <a:spcPts val="0"/>
              </a:spcAft>
              <a:buNone/>
            </a:pPr>
            <a:r>
              <a:rPr lang="en" sz="1400">
                <a:solidFill>
                  <a:srgbClr val="000000"/>
                </a:solidFill>
                <a:latin typeface="Consolas"/>
                <a:ea typeface="Consolas"/>
                <a:cs typeface="Consolas"/>
                <a:sym typeface="Consolas"/>
              </a:rPr>
              <a:t>&lt;html&gt;</a:t>
            </a:r>
          </a:p>
          <a:p>
            <a:pPr lvl="0" rtl="0">
              <a:lnSpc>
                <a:spcPct val="100000"/>
              </a:lnSpc>
              <a:spcBef>
                <a:spcPts val="0"/>
              </a:spcBef>
              <a:spcAft>
                <a:spcPts val="0"/>
              </a:spcAft>
              <a:buNone/>
            </a:pPr>
            <a:r>
              <a:rPr lang="en" sz="1400">
                <a:solidFill>
                  <a:srgbClr val="000000"/>
                </a:solidFill>
                <a:latin typeface="Consolas"/>
                <a:ea typeface="Consolas"/>
                <a:cs typeface="Consolas"/>
                <a:sym typeface="Consolas"/>
              </a:rPr>
              <a:t>  	&lt;title&gt;Hello from Flask&lt;/title&gt;</a:t>
            </a:r>
          </a:p>
          <a:p>
            <a:pPr lvl="0" rtl="0">
              <a:lnSpc>
                <a:spcPct val="100000"/>
              </a:lnSpc>
              <a:spcBef>
                <a:spcPts val="0"/>
              </a:spcBef>
              <a:spcAft>
                <a:spcPts val="0"/>
              </a:spcAft>
              <a:buNone/>
            </a:pPr>
            <a:r>
              <a:rPr lang="en" sz="1400">
                <a:solidFill>
                  <a:srgbClr val="000000"/>
                </a:solidFill>
                <a:latin typeface="Consolas"/>
                <a:ea typeface="Consolas"/>
                <a:cs typeface="Consolas"/>
                <a:sym typeface="Consolas"/>
              </a:rPr>
              <a:t>  	{% if name %}</a:t>
            </a:r>
          </a:p>
          <a:p>
            <a:pPr lvl="0" rtl="0">
              <a:lnSpc>
                <a:spcPct val="100000"/>
              </a:lnSpc>
              <a:spcBef>
                <a:spcPts val="0"/>
              </a:spcBef>
              <a:spcAft>
                <a:spcPts val="0"/>
              </a:spcAft>
              <a:buNone/>
            </a:pPr>
            <a:r>
              <a:rPr lang="en" sz="1400">
                <a:solidFill>
                  <a:srgbClr val="000000"/>
                </a:solidFill>
                <a:latin typeface="Consolas"/>
                <a:ea typeface="Consolas"/>
                <a:cs typeface="Consolas"/>
                <a:sym typeface="Consolas"/>
              </a:rPr>
              <a:t>   		&lt;h1&gt;Hello {{ name }}!&lt;/h1&gt;</a:t>
            </a:r>
          </a:p>
          <a:p>
            <a:pPr lvl="0" rtl="0">
              <a:lnSpc>
                <a:spcPct val="100000"/>
              </a:lnSpc>
              <a:spcBef>
                <a:spcPts val="0"/>
              </a:spcBef>
              <a:spcAft>
                <a:spcPts val="0"/>
              </a:spcAft>
              <a:buNone/>
            </a:pPr>
            <a:r>
              <a:rPr lang="en" sz="1400">
                <a:solidFill>
                  <a:srgbClr val="000000"/>
                </a:solidFill>
                <a:latin typeface="Consolas"/>
                <a:ea typeface="Consolas"/>
                <a:cs typeface="Consolas"/>
                <a:sym typeface="Consolas"/>
              </a:rPr>
              <a:t>  	{% else %}</a:t>
            </a:r>
          </a:p>
          <a:p>
            <a:pPr lvl="0" rtl="0">
              <a:lnSpc>
                <a:spcPct val="100000"/>
              </a:lnSpc>
              <a:spcBef>
                <a:spcPts val="0"/>
              </a:spcBef>
              <a:spcAft>
                <a:spcPts val="0"/>
              </a:spcAft>
              <a:buNone/>
            </a:pPr>
            <a:r>
              <a:rPr lang="en" sz="1400">
                <a:solidFill>
                  <a:srgbClr val="000000"/>
                </a:solidFill>
                <a:latin typeface="Consolas"/>
                <a:ea typeface="Consolas"/>
                <a:cs typeface="Consolas"/>
                <a:sym typeface="Consolas"/>
              </a:rPr>
              <a:t>   		 &lt;h1&gt;Hello, World!&lt;/h1&gt;</a:t>
            </a:r>
          </a:p>
          <a:p>
            <a:pPr lvl="0" rtl="0">
              <a:lnSpc>
                <a:spcPct val="100000"/>
              </a:lnSpc>
              <a:spcBef>
                <a:spcPts val="0"/>
              </a:spcBef>
              <a:spcAft>
                <a:spcPts val="0"/>
              </a:spcAft>
              <a:buNone/>
            </a:pPr>
            <a:r>
              <a:rPr lang="en" sz="1400">
                <a:solidFill>
                  <a:srgbClr val="000000"/>
                </a:solidFill>
                <a:latin typeface="Consolas"/>
                <a:ea typeface="Consolas"/>
                <a:cs typeface="Consolas"/>
                <a:sym typeface="Consolas"/>
              </a:rPr>
              <a:t>  	{% endif %}</a:t>
            </a:r>
          </a:p>
          <a:p>
            <a:pPr marL="0" lvl="0" indent="0" rtl="0">
              <a:lnSpc>
                <a:spcPct val="100000"/>
              </a:lnSpc>
              <a:spcBef>
                <a:spcPts val="0"/>
              </a:spcBef>
              <a:spcAft>
                <a:spcPts val="0"/>
              </a:spcAft>
              <a:buNone/>
            </a:pPr>
            <a:r>
              <a:rPr lang="en" sz="1400">
                <a:solidFill>
                  <a:srgbClr val="000000"/>
                </a:solidFill>
                <a:latin typeface="Consolas"/>
                <a:ea typeface="Consolas"/>
                <a:cs typeface="Consolas"/>
                <a:sym typeface="Consolas"/>
              </a:rPr>
              <a:t>&lt;/html&gt;</a:t>
            </a:r>
          </a:p>
          <a:p>
            <a:pPr lvl="0" rtl="0">
              <a:lnSpc>
                <a:spcPct val="100000"/>
              </a:lnSpc>
              <a:spcBef>
                <a:spcPts val="0"/>
              </a:spcBef>
              <a:spcAft>
                <a:spcPts val="0"/>
              </a:spcAft>
              <a:buNone/>
            </a:pPr>
            <a:endParaRPr sz="1400">
              <a:solidFill>
                <a:srgbClr val="000000"/>
              </a:solidFill>
            </a:endParaRPr>
          </a:p>
          <a:p>
            <a:pPr lvl="0">
              <a:spcBef>
                <a:spcPts val="0"/>
              </a:spcBef>
              <a:buNone/>
            </a:pPr>
            <a:r>
              <a:rPr lang="en"/>
              <a:t>Can anyone tell what this code is doing?</a:t>
            </a:r>
          </a:p>
          <a:p>
            <a:pPr lvl="0">
              <a:spcBef>
                <a:spcPts val="0"/>
              </a:spcBef>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Let’s see how Jinja templates work! (2 / 2)</a:t>
            </a:r>
          </a:p>
          <a:p>
            <a:pPr lvl="0">
              <a:spcBef>
                <a:spcPts val="0"/>
              </a:spcBef>
              <a:buNone/>
            </a:pPr>
            <a:r>
              <a:rPr lang="en"/>
              <a:t> </a:t>
            </a:r>
          </a:p>
          <a:p>
            <a:pPr lvl="0">
              <a:spcBef>
                <a:spcPts val="0"/>
              </a:spcBef>
              <a:buNone/>
            </a:pPr>
            <a:endParaRPr/>
          </a:p>
        </p:txBody>
      </p:sp>
      <p:sp>
        <p:nvSpPr>
          <p:cNvPr id="133" name="Shape 13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spcAft>
                <a:spcPts val="0"/>
              </a:spcAft>
              <a:buNone/>
            </a:pPr>
            <a:r>
              <a:rPr lang="en"/>
              <a:t>Update hello_world.py to the following:</a:t>
            </a:r>
          </a:p>
          <a:p>
            <a:pPr marL="457200" lvl="0" indent="0" rtl="0">
              <a:lnSpc>
                <a:spcPct val="100000"/>
              </a:lnSpc>
              <a:spcBef>
                <a:spcPts val="0"/>
              </a:spcBef>
              <a:spcAft>
                <a:spcPts val="0"/>
              </a:spcAft>
              <a:buNone/>
            </a:pPr>
            <a:r>
              <a:rPr lang="en" sz="1200">
                <a:solidFill>
                  <a:srgbClr val="000080"/>
                </a:solidFill>
                <a:latin typeface="Consolas"/>
                <a:ea typeface="Consolas"/>
                <a:cs typeface="Consolas"/>
                <a:sym typeface="Consolas"/>
              </a:rPr>
              <a:t>from flask import Flask, render_template</a:t>
            </a:r>
          </a:p>
          <a:p>
            <a:pPr marL="457200" marR="0" lvl="0" indent="0" rtl="0">
              <a:lnSpc>
                <a:spcPct val="100000"/>
              </a:lnSpc>
              <a:spcBef>
                <a:spcPts val="0"/>
              </a:spcBef>
              <a:spcAft>
                <a:spcPts val="0"/>
              </a:spcAft>
              <a:buNone/>
            </a:pPr>
            <a:r>
              <a:rPr lang="en" sz="1200">
                <a:solidFill>
                  <a:srgbClr val="000000"/>
                </a:solidFill>
                <a:latin typeface="Consolas"/>
                <a:ea typeface="Consolas"/>
                <a:cs typeface="Consolas"/>
                <a:sym typeface="Consolas"/>
              </a:rPr>
              <a:t>app</a:t>
            </a:r>
            <a:r>
              <a:rPr lang="en" sz="1200">
                <a:solidFill>
                  <a:srgbClr val="3E4349"/>
                </a:solidFill>
                <a:latin typeface="Consolas"/>
                <a:ea typeface="Consolas"/>
                <a:cs typeface="Consolas"/>
                <a:sym typeface="Consolas"/>
              </a:rPr>
              <a:t> </a:t>
            </a:r>
            <a:r>
              <a:rPr lang="en" sz="1200">
                <a:solidFill>
                  <a:srgbClr val="582800"/>
                </a:solidFill>
                <a:latin typeface="Consolas"/>
                <a:ea typeface="Consolas"/>
                <a:cs typeface="Consolas"/>
                <a:sym typeface="Consolas"/>
              </a:rPr>
              <a:t>=</a:t>
            </a:r>
            <a:r>
              <a:rPr lang="en" sz="1200">
                <a:solidFill>
                  <a:srgbClr val="3E4349"/>
                </a:solidFill>
                <a:latin typeface="Consolas"/>
                <a:ea typeface="Consolas"/>
                <a:cs typeface="Consolas"/>
                <a:sym typeface="Consolas"/>
              </a:rPr>
              <a:t> </a:t>
            </a:r>
            <a:r>
              <a:rPr lang="en" sz="1200">
                <a:solidFill>
                  <a:srgbClr val="000000"/>
                </a:solidFill>
                <a:latin typeface="Consolas"/>
                <a:ea typeface="Consolas"/>
                <a:cs typeface="Consolas"/>
                <a:sym typeface="Consolas"/>
              </a:rPr>
              <a:t>Flask</a:t>
            </a:r>
            <a:r>
              <a:rPr lang="en" sz="1200" b="1">
                <a:solidFill>
                  <a:srgbClr val="000000"/>
                </a:solidFill>
                <a:latin typeface="Consolas"/>
                <a:ea typeface="Consolas"/>
                <a:cs typeface="Consolas"/>
                <a:sym typeface="Consolas"/>
              </a:rPr>
              <a:t>(</a:t>
            </a:r>
            <a:r>
              <a:rPr lang="en" sz="1200">
                <a:solidFill>
                  <a:srgbClr val="000000"/>
                </a:solidFill>
                <a:latin typeface="Consolas"/>
                <a:ea typeface="Consolas"/>
                <a:cs typeface="Consolas"/>
                <a:sym typeface="Consolas"/>
              </a:rPr>
              <a:t>__name__</a:t>
            </a:r>
            <a:r>
              <a:rPr lang="en" sz="1200" b="1">
                <a:solidFill>
                  <a:srgbClr val="000000"/>
                </a:solidFill>
                <a:latin typeface="Consolas"/>
                <a:ea typeface="Consolas"/>
                <a:cs typeface="Consolas"/>
                <a:sym typeface="Consolas"/>
              </a:rPr>
              <a:t>)          </a:t>
            </a:r>
          </a:p>
          <a:p>
            <a:pPr marL="457200" marR="0" lvl="0" indent="0" rtl="0">
              <a:lnSpc>
                <a:spcPct val="100000"/>
              </a:lnSpc>
              <a:spcBef>
                <a:spcPts val="0"/>
              </a:spcBef>
              <a:spcAft>
                <a:spcPts val="0"/>
              </a:spcAft>
              <a:buNone/>
            </a:pPr>
            <a:r>
              <a:rPr lang="en" sz="1200">
                <a:solidFill>
                  <a:srgbClr val="000000"/>
                </a:solidFill>
                <a:latin typeface="Consolas"/>
                <a:ea typeface="Consolas"/>
                <a:cs typeface="Consolas"/>
                <a:sym typeface="Consolas"/>
              </a:rPr>
              <a:t>app.secret_key = “secret key”</a:t>
            </a:r>
          </a:p>
          <a:p>
            <a:pPr marL="457200" marR="0" lvl="0" indent="0" rtl="0">
              <a:lnSpc>
                <a:spcPct val="100000"/>
              </a:lnSpc>
              <a:spcBef>
                <a:spcPts val="0"/>
              </a:spcBef>
              <a:spcAft>
                <a:spcPts val="0"/>
              </a:spcAft>
              <a:buNone/>
            </a:pPr>
            <a:endParaRPr sz="1200">
              <a:solidFill>
                <a:srgbClr val="000000"/>
              </a:solidFill>
              <a:latin typeface="Consolas"/>
              <a:ea typeface="Consolas"/>
              <a:cs typeface="Consolas"/>
              <a:sym typeface="Consolas"/>
            </a:endParaRPr>
          </a:p>
          <a:p>
            <a:pPr marL="457200" lvl="0" indent="0" rtl="0">
              <a:lnSpc>
                <a:spcPct val="100000"/>
              </a:lnSpc>
              <a:spcBef>
                <a:spcPts val="0"/>
              </a:spcBef>
              <a:spcAft>
                <a:spcPts val="0"/>
              </a:spcAft>
              <a:buNone/>
            </a:pPr>
            <a:r>
              <a:rPr lang="en" sz="1200">
                <a:solidFill>
                  <a:srgbClr val="000000"/>
                </a:solidFill>
                <a:latin typeface="Consolas"/>
                <a:ea typeface="Consolas"/>
                <a:cs typeface="Consolas"/>
                <a:sym typeface="Consolas"/>
              </a:rPr>
              <a:t>@</a:t>
            </a:r>
            <a:r>
              <a:rPr lang="en" sz="1200">
                <a:solidFill>
                  <a:srgbClr val="0000B2"/>
                </a:solidFill>
                <a:latin typeface="Consolas"/>
                <a:ea typeface="Consolas"/>
                <a:cs typeface="Consolas"/>
                <a:sym typeface="Consolas"/>
              </a:rPr>
              <a:t>app.route</a:t>
            </a:r>
            <a:r>
              <a:rPr lang="en" sz="1200">
                <a:solidFill>
                  <a:srgbClr val="000000"/>
                </a:solidFill>
                <a:latin typeface="Consolas"/>
                <a:ea typeface="Consolas"/>
                <a:cs typeface="Consolas"/>
                <a:sym typeface="Consolas"/>
              </a:rPr>
              <a:t>(</a:t>
            </a:r>
            <a:r>
              <a:rPr lang="en" sz="1200">
                <a:solidFill>
                  <a:srgbClr val="008000"/>
                </a:solidFill>
                <a:latin typeface="Consolas"/>
                <a:ea typeface="Consolas"/>
                <a:cs typeface="Consolas"/>
                <a:sym typeface="Consolas"/>
              </a:rPr>
              <a:t>'/hello/'</a:t>
            </a:r>
            <a:r>
              <a:rPr lang="en" sz="1200">
                <a:solidFill>
                  <a:srgbClr val="000000"/>
                </a:solidFill>
                <a:latin typeface="Consolas"/>
                <a:ea typeface="Consolas"/>
                <a:cs typeface="Consolas"/>
                <a:sym typeface="Consolas"/>
              </a:rPr>
              <a:t>)</a:t>
            </a:r>
          </a:p>
          <a:p>
            <a:pPr marL="457200" lvl="0" indent="0" rtl="0">
              <a:lnSpc>
                <a:spcPct val="100000"/>
              </a:lnSpc>
              <a:spcBef>
                <a:spcPts val="0"/>
              </a:spcBef>
              <a:spcAft>
                <a:spcPts val="0"/>
              </a:spcAft>
              <a:buNone/>
            </a:pPr>
            <a:r>
              <a:rPr lang="en" sz="1200">
                <a:solidFill>
                  <a:srgbClr val="000000"/>
                </a:solidFill>
                <a:latin typeface="Consolas"/>
                <a:ea typeface="Consolas"/>
                <a:cs typeface="Consolas"/>
                <a:sym typeface="Consolas"/>
              </a:rPr>
              <a:t>@</a:t>
            </a:r>
            <a:r>
              <a:rPr lang="en" sz="1200">
                <a:solidFill>
                  <a:srgbClr val="0000B2"/>
                </a:solidFill>
                <a:latin typeface="Consolas"/>
                <a:ea typeface="Consolas"/>
                <a:cs typeface="Consolas"/>
                <a:sym typeface="Consolas"/>
              </a:rPr>
              <a:t>app.route</a:t>
            </a:r>
            <a:r>
              <a:rPr lang="en" sz="1200">
                <a:solidFill>
                  <a:srgbClr val="000000"/>
                </a:solidFill>
                <a:latin typeface="Consolas"/>
                <a:ea typeface="Consolas"/>
                <a:cs typeface="Consolas"/>
                <a:sym typeface="Consolas"/>
              </a:rPr>
              <a:t>(</a:t>
            </a:r>
            <a:r>
              <a:rPr lang="en" sz="1200">
                <a:solidFill>
                  <a:srgbClr val="008000"/>
                </a:solidFill>
                <a:latin typeface="Consolas"/>
                <a:ea typeface="Consolas"/>
                <a:cs typeface="Consolas"/>
                <a:sym typeface="Consolas"/>
              </a:rPr>
              <a:t>'/hello/&lt;name&gt;'</a:t>
            </a:r>
            <a:r>
              <a:rPr lang="en" sz="1200">
                <a:solidFill>
                  <a:srgbClr val="000000"/>
                </a:solidFill>
                <a:latin typeface="Consolas"/>
                <a:ea typeface="Consolas"/>
                <a:cs typeface="Consolas"/>
                <a:sym typeface="Consolas"/>
              </a:rPr>
              <a:t>)</a:t>
            </a:r>
          </a:p>
          <a:p>
            <a:pPr marL="457200" lvl="0" indent="0" rtl="0">
              <a:lnSpc>
                <a:spcPct val="100000"/>
              </a:lnSpc>
              <a:spcBef>
                <a:spcPts val="0"/>
              </a:spcBef>
              <a:spcAft>
                <a:spcPts val="0"/>
              </a:spcAft>
              <a:buNone/>
            </a:pPr>
            <a:r>
              <a:rPr lang="en" sz="1200">
                <a:solidFill>
                  <a:srgbClr val="000080"/>
                </a:solidFill>
                <a:latin typeface="Consolas"/>
                <a:ea typeface="Consolas"/>
                <a:cs typeface="Consolas"/>
                <a:sym typeface="Consolas"/>
              </a:rPr>
              <a:t>def </a:t>
            </a:r>
            <a:r>
              <a:rPr lang="en" sz="1200">
                <a:solidFill>
                  <a:srgbClr val="000000"/>
                </a:solidFill>
                <a:latin typeface="Consolas"/>
                <a:ea typeface="Consolas"/>
                <a:cs typeface="Consolas"/>
                <a:sym typeface="Consolas"/>
              </a:rPr>
              <a:t>hello_world(name=</a:t>
            </a:r>
            <a:r>
              <a:rPr lang="en" sz="1200">
                <a:solidFill>
                  <a:srgbClr val="000080"/>
                </a:solidFill>
                <a:latin typeface="Consolas"/>
                <a:ea typeface="Consolas"/>
                <a:cs typeface="Consolas"/>
                <a:sym typeface="Consolas"/>
              </a:rPr>
              <a:t>None</a:t>
            </a:r>
            <a:r>
              <a:rPr lang="en" sz="1200">
                <a:solidFill>
                  <a:srgbClr val="000000"/>
                </a:solidFill>
                <a:latin typeface="Consolas"/>
                <a:ea typeface="Consolas"/>
                <a:cs typeface="Consolas"/>
                <a:sym typeface="Consolas"/>
              </a:rPr>
              <a:t>):</a:t>
            </a:r>
          </a:p>
          <a:p>
            <a:pPr marL="457200" lvl="0" indent="0" rtl="0">
              <a:lnSpc>
                <a:spcPct val="100000"/>
              </a:lnSpc>
              <a:spcBef>
                <a:spcPts val="0"/>
              </a:spcBef>
              <a:spcAft>
                <a:spcPts val="0"/>
              </a:spcAft>
              <a:buNone/>
            </a:pPr>
            <a:r>
              <a:rPr lang="en" sz="1200">
                <a:solidFill>
                  <a:srgbClr val="000000"/>
                </a:solidFill>
                <a:latin typeface="Consolas"/>
                <a:ea typeface="Consolas"/>
                <a:cs typeface="Consolas"/>
                <a:sym typeface="Consolas"/>
              </a:rPr>
              <a:t>   </a:t>
            </a:r>
            <a:r>
              <a:rPr lang="en" sz="1200">
                <a:solidFill>
                  <a:srgbClr val="000080"/>
                </a:solidFill>
                <a:latin typeface="Consolas"/>
                <a:ea typeface="Consolas"/>
                <a:cs typeface="Consolas"/>
                <a:sym typeface="Consolas"/>
              </a:rPr>
              <a:t>return </a:t>
            </a:r>
            <a:r>
              <a:rPr lang="en" sz="1200">
                <a:solidFill>
                  <a:srgbClr val="000000"/>
                </a:solidFill>
                <a:latin typeface="Consolas"/>
                <a:ea typeface="Consolas"/>
                <a:cs typeface="Consolas"/>
                <a:sym typeface="Consolas"/>
              </a:rPr>
              <a:t>render_template(</a:t>
            </a:r>
            <a:r>
              <a:rPr lang="en" sz="1200">
                <a:solidFill>
                  <a:srgbClr val="008000"/>
                </a:solidFill>
                <a:latin typeface="Consolas"/>
                <a:ea typeface="Consolas"/>
                <a:cs typeface="Consolas"/>
                <a:sym typeface="Consolas"/>
              </a:rPr>
              <a:t>'main.html'</a:t>
            </a:r>
            <a:r>
              <a:rPr lang="en" sz="1200">
                <a:solidFill>
                  <a:srgbClr val="000000"/>
                </a:solidFill>
                <a:latin typeface="Consolas"/>
                <a:ea typeface="Consolas"/>
                <a:cs typeface="Consolas"/>
                <a:sym typeface="Consolas"/>
              </a:rPr>
              <a:t>, </a:t>
            </a:r>
            <a:r>
              <a:rPr lang="en" sz="1200">
                <a:solidFill>
                  <a:srgbClr val="660099"/>
                </a:solidFill>
                <a:latin typeface="Consolas"/>
                <a:ea typeface="Consolas"/>
                <a:cs typeface="Consolas"/>
                <a:sym typeface="Consolas"/>
              </a:rPr>
              <a:t>name</a:t>
            </a:r>
            <a:r>
              <a:rPr lang="en" sz="1200">
                <a:solidFill>
                  <a:srgbClr val="000000"/>
                </a:solidFill>
                <a:latin typeface="Consolas"/>
                <a:ea typeface="Consolas"/>
                <a:cs typeface="Consolas"/>
                <a:sym typeface="Consolas"/>
              </a:rPr>
              <a:t>=name)</a:t>
            </a:r>
          </a:p>
          <a:p>
            <a:pPr marL="457200" lvl="0" indent="0" rtl="0">
              <a:lnSpc>
                <a:spcPct val="100000"/>
              </a:lnSpc>
              <a:spcBef>
                <a:spcPts val="0"/>
              </a:spcBef>
              <a:spcAft>
                <a:spcPts val="0"/>
              </a:spcAft>
              <a:buNone/>
            </a:pPr>
            <a:endParaRPr sz="1200">
              <a:solidFill>
                <a:srgbClr val="000000"/>
              </a:solidFill>
              <a:latin typeface="Consolas"/>
              <a:ea typeface="Consolas"/>
              <a:cs typeface="Consolas"/>
              <a:sym typeface="Consolas"/>
            </a:endParaRPr>
          </a:p>
          <a:p>
            <a:pPr marL="457200" marR="0" lvl="0" indent="0" rtl="0">
              <a:lnSpc>
                <a:spcPct val="100000"/>
              </a:lnSpc>
              <a:spcBef>
                <a:spcPts val="0"/>
              </a:spcBef>
              <a:spcAft>
                <a:spcPts val="0"/>
              </a:spcAft>
              <a:buNone/>
            </a:pPr>
            <a:r>
              <a:rPr lang="en" sz="1200" b="1">
                <a:solidFill>
                  <a:srgbClr val="000080"/>
                </a:solidFill>
                <a:latin typeface="Consolas"/>
                <a:ea typeface="Consolas"/>
                <a:cs typeface="Consolas"/>
                <a:sym typeface="Consolas"/>
              </a:rPr>
              <a:t>if </a:t>
            </a:r>
            <a:r>
              <a:rPr lang="en" sz="1200">
                <a:solidFill>
                  <a:srgbClr val="000000"/>
                </a:solidFill>
                <a:latin typeface="Consolas"/>
                <a:ea typeface="Consolas"/>
                <a:cs typeface="Consolas"/>
                <a:sym typeface="Consolas"/>
              </a:rPr>
              <a:t>__name__ == </a:t>
            </a:r>
            <a:r>
              <a:rPr lang="en" sz="1200" b="1">
                <a:solidFill>
                  <a:srgbClr val="008000"/>
                </a:solidFill>
                <a:latin typeface="Consolas"/>
                <a:ea typeface="Consolas"/>
                <a:cs typeface="Consolas"/>
                <a:sym typeface="Consolas"/>
              </a:rPr>
              <a:t>'__main__'</a:t>
            </a:r>
            <a:r>
              <a:rPr lang="en" sz="1200">
                <a:solidFill>
                  <a:srgbClr val="000000"/>
                </a:solidFill>
                <a:latin typeface="Consolas"/>
                <a:ea typeface="Consolas"/>
                <a:cs typeface="Consolas"/>
                <a:sym typeface="Consolas"/>
              </a:rPr>
              <a:t>:</a:t>
            </a:r>
          </a:p>
          <a:p>
            <a:pPr marL="457200" marR="0" lvl="0" indent="0" rtl="0">
              <a:lnSpc>
                <a:spcPct val="100000"/>
              </a:lnSpc>
              <a:spcBef>
                <a:spcPts val="0"/>
              </a:spcBef>
              <a:spcAft>
                <a:spcPts val="0"/>
              </a:spcAft>
              <a:buNone/>
            </a:pPr>
            <a:r>
              <a:rPr lang="en" sz="1200">
                <a:solidFill>
                  <a:srgbClr val="000000"/>
                </a:solidFill>
                <a:latin typeface="Consolas"/>
                <a:ea typeface="Consolas"/>
                <a:cs typeface="Consolas"/>
                <a:sym typeface="Consolas"/>
              </a:rPr>
              <a:t>   app.run(</a:t>
            </a:r>
            <a:r>
              <a:rPr lang="en" sz="1200">
                <a:solidFill>
                  <a:srgbClr val="660099"/>
                </a:solidFill>
                <a:latin typeface="Consolas"/>
                <a:ea typeface="Consolas"/>
                <a:cs typeface="Consolas"/>
                <a:sym typeface="Consolas"/>
              </a:rPr>
              <a:t>debug</a:t>
            </a:r>
            <a:r>
              <a:rPr lang="en" sz="1200">
                <a:solidFill>
                  <a:srgbClr val="000000"/>
                </a:solidFill>
                <a:latin typeface="Consolas"/>
                <a:ea typeface="Consolas"/>
                <a:cs typeface="Consolas"/>
                <a:sym typeface="Consolas"/>
              </a:rPr>
              <a:t>=</a:t>
            </a:r>
            <a:r>
              <a:rPr lang="en" sz="1200">
                <a:solidFill>
                  <a:srgbClr val="000080"/>
                </a:solidFill>
                <a:latin typeface="Consolas"/>
                <a:ea typeface="Consolas"/>
                <a:cs typeface="Consolas"/>
                <a:sym typeface="Consolas"/>
              </a:rPr>
              <a:t>True</a:t>
            </a:r>
            <a:r>
              <a:rPr lang="en" sz="1200">
                <a:solidFill>
                  <a:srgbClr val="000000"/>
                </a:solidFill>
                <a:latin typeface="Consolas"/>
                <a:ea typeface="Consolas"/>
                <a:cs typeface="Consolas"/>
                <a:sym typeface="Consolas"/>
              </a:rPr>
              <a:t>) </a:t>
            </a:r>
          </a:p>
          <a:p>
            <a:pPr lvl="0">
              <a:lnSpc>
                <a:spcPct val="100000"/>
              </a:lnSpc>
              <a:spcBef>
                <a:spcPts val="0"/>
              </a:spcBef>
              <a:spcAft>
                <a:spcPts val="0"/>
              </a:spcAft>
              <a:buNone/>
            </a:pPr>
            <a:r>
              <a:rPr lang="en"/>
              <a:t/>
            </a:r>
            <a:br>
              <a:rPr lang="en"/>
            </a:br>
            <a:r>
              <a:rPr lang="en"/>
              <a:t>Can anyone tell what this code is doing?</a:t>
            </a:r>
          </a:p>
          <a:p>
            <a:pPr lvl="0">
              <a:lnSpc>
                <a:spcPct val="100000"/>
              </a:lnSpc>
              <a:spcBef>
                <a:spcPts val="0"/>
              </a:spcBef>
              <a:spcAft>
                <a:spcPts val="0"/>
              </a:spcAft>
              <a:buNone/>
            </a:pPr>
            <a:r>
              <a:rPr lang="en"/>
              <a:t>Now hit </a:t>
            </a:r>
            <a:r>
              <a:rPr lang="en" u="sng">
                <a:solidFill>
                  <a:schemeClr val="accent5"/>
                </a:solidFill>
                <a:hlinkClick r:id="rId3"/>
              </a:rPr>
              <a:t>http://localhost:5000/hello</a:t>
            </a:r>
            <a:r>
              <a:rPr lang="en"/>
              <a:t> and </a:t>
            </a:r>
            <a:r>
              <a:rPr lang="en" u="sng">
                <a:solidFill>
                  <a:schemeClr val="accent5"/>
                </a:solidFill>
                <a:hlinkClick r:id="rId4"/>
              </a:rPr>
              <a:t>http://localhost:5000/hello/nicole</a:t>
            </a:r>
            <a:r>
              <a:rPr lang="en"/>
              <a:t> </a:t>
            </a:r>
          </a:p>
          <a:p>
            <a:pPr lvl="0">
              <a:lnSpc>
                <a:spcPct val="100000"/>
              </a:lnSpc>
              <a:spcBef>
                <a:spcPts val="0"/>
              </a:spcBef>
              <a:spcAft>
                <a:spcPts val="0"/>
              </a:spcAft>
              <a:buNone/>
            </a:pPr>
            <a:r>
              <a:rPr lang="en"/>
              <a:t>What happens when you hit </a:t>
            </a:r>
            <a:r>
              <a:rPr lang="en" u="sng">
                <a:solidFill>
                  <a:schemeClr val="accent5"/>
                </a:solidFill>
                <a:hlinkClick r:id="rId5"/>
              </a:rPr>
              <a:t>http://localhost:5000</a:t>
            </a:r>
            <a:r>
              <a:rPr lang="en"/>
              <a:t>? Why?</a:t>
            </a:r>
          </a:p>
          <a:p>
            <a:pPr lvl="0">
              <a:spcBef>
                <a:spcPts val="0"/>
              </a:spcBef>
              <a:buNone/>
            </a:pPr>
            <a:endParaRPr/>
          </a:p>
          <a:p>
            <a:pPr lvl="0">
              <a:spcBef>
                <a:spcPts val="0"/>
              </a:spcBef>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Let’s add CSS!</a:t>
            </a:r>
          </a:p>
          <a:p>
            <a:pPr lvl="0">
              <a:spcBef>
                <a:spcPts val="0"/>
              </a:spcBef>
              <a:buNone/>
            </a:pPr>
            <a:endParaRPr/>
          </a:p>
        </p:txBody>
      </p:sp>
      <p:sp>
        <p:nvSpPr>
          <p:cNvPr id="139" name="Shape 13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a:t>In your main.html file, add this after the &lt;html&gt; tag:</a:t>
            </a:r>
          </a:p>
          <a:p>
            <a:pPr lvl="0" rtl="0">
              <a:lnSpc>
                <a:spcPct val="100000"/>
              </a:lnSpc>
              <a:spcBef>
                <a:spcPts val="0"/>
              </a:spcBef>
              <a:spcAft>
                <a:spcPts val="0"/>
              </a:spcAft>
              <a:buNone/>
            </a:pPr>
            <a:r>
              <a:rPr lang="en" sz="1400">
                <a:solidFill>
                  <a:srgbClr val="000000"/>
                </a:solidFill>
                <a:latin typeface="Consolas"/>
                <a:ea typeface="Consolas"/>
                <a:cs typeface="Consolas"/>
                <a:sym typeface="Consolas"/>
              </a:rPr>
              <a:t>&lt;head&gt;</a:t>
            </a:r>
          </a:p>
          <a:p>
            <a:pPr lvl="0" rtl="0">
              <a:lnSpc>
                <a:spcPct val="100000"/>
              </a:lnSpc>
              <a:spcBef>
                <a:spcPts val="0"/>
              </a:spcBef>
              <a:spcAft>
                <a:spcPts val="0"/>
              </a:spcAft>
              <a:buNone/>
            </a:pPr>
            <a:r>
              <a:rPr lang="en" sz="1400">
                <a:solidFill>
                  <a:srgbClr val="000000"/>
                </a:solidFill>
                <a:latin typeface="Consolas"/>
                <a:ea typeface="Consolas"/>
                <a:cs typeface="Consolas"/>
                <a:sym typeface="Consolas"/>
              </a:rPr>
              <a:t>  &lt;link rel="stylesheet" type="text/css" href="/static/css/styles.css"&gt;</a:t>
            </a:r>
          </a:p>
          <a:p>
            <a:pPr lvl="0" rtl="0">
              <a:lnSpc>
                <a:spcPct val="100000"/>
              </a:lnSpc>
              <a:spcBef>
                <a:spcPts val="0"/>
              </a:spcBef>
              <a:spcAft>
                <a:spcPts val="0"/>
              </a:spcAft>
              <a:buNone/>
            </a:pPr>
            <a:r>
              <a:rPr lang="en" sz="1400">
                <a:solidFill>
                  <a:srgbClr val="000000"/>
                </a:solidFill>
                <a:latin typeface="Consolas"/>
                <a:ea typeface="Consolas"/>
                <a:cs typeface="Consolas"/>
                <a:sym typeface="Consolas"/>
              </a:rPr>
              <a:t>&lt;/head&gt;</a:t>
            </a:r>
          </a:p>
          <a:p>
            <a:pPr lvl="0" rtl="0">
              <a:lnSpc>
                <a:spcPct val="100000"/>
              </a:lnSpc>
              <a:spcBef>
                <a:spcPts val="0"/>
              </a:spcBef>
              <a:spcAft>
                <a:spcPts val="0"/>
              </a:spcAft>
              <a:buNone/>
            </a:pPr>
            <a:endParaRPr sz="1400">
              <a:solidFill>
                <a:srgbClr val="000000"/>
              </a:solidFill>
            </a:endParaRPr>
          </a:p>
          <a:p>
            <a:pPr lvl="0">
              <a:spcBef>
                <a:spcPts val="0"/>
              </a:spcBef>
              <a:buNone/>
            </a:pPr>
            <a:r>
              <a:rPr lang="en"/>
              <a:t>Now edit your styles.css file as normal!</a:t>
            </a:r>
          </a:p>
          <a:p>
            <a:pPr lvl="0">
              <a:spcBef>
                <a:spcPts val="0"/>
              </a:spcBef>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Let’s add JS (and jQuery)!</a:t>
            </a:r>
          </a:p>
        </p:txBody>
      </p:sp>
      <p:sp>
        <p:nvSpPr>
          <p:cNvPr id="145" name="Shape 14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spcBef>
                <a:spcPts val="0"/>
              </a:spcBef>
              <a:buNone/>
            </a:pPr>
            <a:r>
              <a:rPr lang="en" sz="1400"/>
              <a:t>In your main.html file, add this in the &lt;head&gt; block:</a:t>
            </a:r>
          </a:p>
          <a:p>
            <a:pPr lvl="0" rtl="0">
              <a:lnSpc>
                <a:spcPct val="100000"/>
              </a:lnSpc>
              <a:spcBef>
                <a:spcPts val="0"/>
              </a:spcBef>
              <a:spcAft>
                <a:spcPts val="0"/>
              </a:spcAft>
              <a:buNone/>
            </a:pPr>
            <a:r>
              <a:rPr lang="en" sz="1200">
                <a:solidFill>
                  <a:srgbClr val="000000"/>
                </a:solidFill>
                <a:latin typeface="Consolas"/>
                <a:ea typeface="Consolas"/>
                <a:cs typeface="Consolas"/>
                <a:sym typeface="Consolas"/>
              </a:rPr>
              <a:t>&lt;script src="</a:t>
            </a:r>
            <a:r>
              <a:rPr lang="en" sz="1200" u="sng">
                <a:solidFill>
                  <a:schemeClr val="hlink"/>
                </a:solidFill>
                <a:highlight>
                  <a:srgbClr val="FFFFFF"/>
                </a:highlight>
                <a:latin typeface="Consolas"/>
                <a:ea typeface="Consolas"/>
                <a:cs typeface="Consolas"/>
                <a:sym typeface="Consolas"/>
                <a:hlinkClick r:id="rId3"/>
              </a:rPr>
              <a:t>https://ajax.googleapis.com/ajax/libs/jquery/3.1.1/jquery.min.js</a:t>
            </a:r>
            <a:r>
              <a:rPr lang="en" sz="1200">
                <a:solidFill>
                  <a:srgbClr val="000000"/>
                </a:solidFill>
                <a:latin typeface="Consolas"/>
                <a:ea typeface="Consolas"/>
                <a:cs typeface="Consolas"/>
                <a:sym typeface="Consolas"/>
              </a:rPr>
              <a:t>"&gt;&lt;/script&gt;</a:t>
            </a:r>
          </a:p>
          <a:p>
            <a:pPr lvl="0" rtl="0">
              <a:lnSpc>
                <a:spcPct val="100000"/>
              </a:lnSpc>
              <a:spcBef>
                <a:spcPts val="0"/>
              </a:spcBef>
              <a:spcAft>
                <a:spcPts val="0"/>
              </a:spcAft>
              <a:buNone/>
            </a:pPr>
            <a:r>
              <a:rPr lang="en" sz="1200">
                <a:solidFill>
                  <a:srgbClr val="000000"/>
                </a:solidFill>
                <a:latin typeface="Consolas"/>
                <a:ea typeface="Consolas"/>
                <a:cs typeface="Consolas"/>
                <a:sym typeface="Consolas"/>
              </a:rPr>
              <a:t>&lt;script src="/static/js/main.js"&gt;&lt;/script&gt;</a:t>
            </a:r>
          </a:p>
          <a:p>
            <a:pPr lvl="0" rtl="0">
              <a:lnSpc>
                <a:spcPct val="100000"/>
              </a:lnSpc>
              <a:spcBef>
                <a:spcPts val="0"/>
              </a:spcBef>
              <a:spcAft>
                <a:spcPts val="0"/>
              </a:spcAft>
              <a:buNone/>
            </a:pPr>
            <a:endParaRPr sz="1400">
              <a:solidFill>
                <a:srgbClr val="000000"/>
              </a:solidFill>
            </a:endParaRPr>
          </a:p>
          <a:p>
            <a:pPr lvl="0" rtl="0">
              <a:spcBef>
                <a:spcPts val="0"/>
              </a:spcBef>
              <a:buNone/>
            </a:pPr>
            <a:r>
              <a:rPr lang="en" sz="1400"/>
              <a:t>Now edit your main.js file as normal! But remember to define all your JS within a listener listening for the DOM being loaded, like this:</a:t>
            </a:r>
          </a:p>
          <a:p>
            <a:pPr lvl="0" rtl="0">
              <a:spcBef>
                <a:spcPts val="0"/>
              </a:spcBef>
              <a:spcAft>
                <a:spcPts val="0"/>
              </a:spcAft>
              <a:buNone/>
            </a:pPr>
            <a:r>
              <a:rPr lang="en" sz="1200">
                <a:solidFill>
                  <a:srgbClr val="000000"/>
                </a:solidFill>
                <a:highlight>
                  <a:srgbClr val="FFFFFF"/>
                </a:highlight>
                <a:latin typeface="Consolas"/>
                <a:ea typeface="Consolas"/>
                <a:cs typeface="Consolas"/>
                <a:sym typeface="Consolas"/>
              </a:rPr>
              <a:t>$(document).ready(function() {</a:t>
            </a:r>
          </a:p>
          <a:p>
            <a:pPr lvl="0" indent="457200" rtl="0">
              <a:lnSpc>
                <a:spcPct val="100000"/>
              </a:lnSpc>
              <a:spcBef>
                <a:spcPts val="0"/>
              </a:spcBef>
              <a:spcAft>
                <a:spcPts val="0"/>
              </a:spcAft>
              <a:buNone/>
            </a:pPr>
            <a:r>
              <a:rPr lang="en" sz="1200">
                <a:solidFill>
                  <a:srgbClr val="999999"/>
                </a:solidFill>
                <a:latin typeface="Consolas"/>
                <a:ea typeface="Consolas"/>
                <a:cs typeface="Consolas"/>
                <a:sym typeface="Consolas"/>
              </a:rPr>
              <a:t>// your JS code here</a:t>
            </a:r>
          </a:p>
          <a:p>
            <a:pPr lvl="0" rtl="0">
              <a:lnSpc>
                <a:spcPct val="100000"/>
              </a:lnSpc>
              <a:spcBef>
                <a:spcPts val="0"/>
              </a:spcBef>
              <a:spcAft>
                <a:spcPts val="0"/>
              </a:spcAft>
              <a:buNone/>
            </a:pPr>
            <a:r>
              <a:rPr lang="en" sz="1200">
                <a:solidFill>
                  <a:srgbClr val="000000"/>
                </a:solidFill>
                <a:latin typeface="Consolas"/>
                <a:ea typeface="Consolas"/>
                <a:cs typeface="Consolas"/>
                <a:sym typeface="Consolas"/>
              </a:rPr>
              <a:t>});</a:t>
            </a:r>
          </a:p>
          <a:p>
            <a:pPr lvl="0" rtl="0">
              <a:lnSpc>
                <a:spcPct val="100000"/>
              </a:lnSpc>
              <a:spcBef>
                <a:spcPts val="0"/>
              </a:spcBef>
              <a:spcAft>
                <a:spcPts val="0"/>
              </a:spcAft>
              <a:buNone/>
            </a:pPr>
            <a:endParaRPr sz="1400">
              <a:solidFill>
                <a:srgbClr val="000000"/>
              </a:solidFill>
            </a:endParaRPr>
          </a:p>
          <a:p>
            <a:pPr lvl="0" rtl="0">
              <a:spcBef>
                <a:spcPts val="0"/>
              </a:spcBef>
              <a:buNone/>
            </a:pPr>
            <a:r>
              <a:rPr lang="en" sz="1400"/>
              <a:t>This ensures that the JS runs after the DOM has loaded, otherwise listeners won’t bind correctly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rtl="0">
              <a:spcBef>
                <a:spcPts val="0"/>
              </a:spcBef>
              <a:buNone/>
            </a:pPr>
            <a:r>
              <a:rPr lang="en"/>
              <a:t>We’ve set up our first Flask app!</a:t>
            </a:r>
          </a:p>
        </p:txBody>
      </p:sp>
      <p:sp>
        <p:nvSpPr>
          <p:cNvPr id="151" name="Shape 151"/>
          <p:cNvSpPr txBox="1"/>
          <p:nvPr/>
        </p:nvSpPr>
        <p:spPr>
          <a:xfrm>
            <a:off x="3591900" y="2587575"/>
            <a:ext cx="1960200" cy="507000"/>
          </a:xfrm>
          <a:prstGeom prst="rect">
            <a:avLst/>
          </a:prstGeom>
          <a:noFill/>
          <a:ln>
            <a:noFill/>
          </a:ln>
        </p:spPr>
        <p:txBody>
          <a:bodyPr lIns="91425" tIns="91425" rIns="91425" bIns="91425" anchor="t" anchorCtr="0">
            <a:noAutofit/>
          </a:bodyPr>
          <a:lstStyle/>
          <a:p>
            <a:pPr lvl="0" rtl="0">
              <a:spcBef>
                <a:spcPts val="0"/>
              </a:spcBef>
              <a:buNone/>
            </a:pPr>
            <a:r>
              <a:rPr lang="en" sz="1800">
                <a:solidFill>
                  <a:srgbClr val="F3F3F3"/>
                </a:solidFill>
                <a:latin typeface="Open Sans"/>
                <a:ea typeface="Open Sans"/>
                <a:cs typeface="Open Sans"/>
                <a:sym typeface="Open Sans"/>
              </a:rPr>
              <a:t>Any questions?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References</a:t>
            </a:r>
          </a:p>
        </p:txBody>
      </p:sp>
      <p:sp>
        <p:nvSpPr>
          <p:cNvPr id="157" name="Shape 157"/>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spcBef>
                <a:spcPts val="0"/>
              </a:spcBef>
              <a:spcAft>
                <a:spcPts val="0"/>
              </a:spcAft>
              <a:buNone/>
            </a:pPr>
            <a:r>
              <a:rPr lang="en" u="sng">
                <a:solidFill>
                  <a:schemeClr val="accent5"/>
                </a:solidFill>
                <a:hlinkClick r:id="rId3"/>
              </a:rPr>
              <a:t>http://flask.pocoo.org/docs/0.11/quickstart/#routing</a:t>
            </a:r>
            <a:r>
              <a:rPr lang="en">
                <a:solidFill>
                  <a:srgbClr val="000000"/>
                </a:solidFill>
              </a:rPr>
              <a:t> (read from “Routing” until “Static Files”)</a:t>
            </a:r>
          </a:p>
          <a:p>
            <a:pPr lvl="0" rtl="0">
              <a:spcBef>
                <a:spcPts val="0"/>
              </a:spcBef>
              <a:spcAft>
                <a:spcPts val="0"/>
              </a:spcAft>
              <a:buNone/>
            </a:pPr>
            <a:endParaRPr>
              <a:solidFill>
                <a:srgbClr val="000000"/>
              </a:solidFill>
            </a:endParaRPr>
          </a:p>
          <a:p>
            <a:pPr lvl="0" rtl="0">
              <a:spcBef>
                <a:spcPts val="0"/>
              </a:spcBef>
              <a:spcAft>
                <a:spcPts val="0"/>
              </a:spcAft>
              <a:buNone/>
            </a:pPr>
            <a:r>
              <a:rPr lang="en" u="sng">
                <a:solidFill>
                  <a:schemeClr val="hlink"/>
                </a:solidFill>
                <a:hlinkClick r:id="rId4"/>
              </a:rPr>
              <a:t>http://flask.pocoo.org/docs/0.12/templating/</a:t>
            </a:r>
          </a:p>
          <a:p>
            <a:pPr lvl="0" rtl="0">
              <a:spcBef>
                <a:spcPts val="0"/>
              </a:spcBef>
              <a:spcAft>
                <a:spcPts val="0"/>
              </a:spcAft>
              <a:buNone/>
            </a:pPr>
            <a:endParaRPr>
              <a:solidFill>
                <a:srgbClr val="000000"/>
              </a:solidFill>
            </a:endParaRPr>
          </a:p>
          <a:p>
            <a:pPr lvl="0" rtl="0">
              <a:spcBef>
                <a:spcPts val="0"/>
              </a:spcBef>
              <a:spcAft>
                <a:spcPts val="0"/>
              </a:spcAft>
              <a:buNone/>
            </a:pPr>
            <a:r>
              <a:rPr lang="en" u="sng">
                <a:solidFill>
                  <a:schemeClr val="accent5"/>
                </a:solidFill>
                <a:hlinkClick r:id="rId5"/>
              </a:rPr>
              <a:t>http://blog.miguelgrinberg.com/post/the-flask-mega-tutorial-part-ii-templates</a:t>
            </a:r>
            <a:r>
              <a:rPr lang="en"/>
              <a:t> </a:t>
            </a:r>
            <a:r>
              <a:rPr lang="en">
                <a:solidFill>
                  <a:srgbClr val="000000"/>
                </a:solidFill>
              </a:rPr>
              <a:t>(no need to read all the other “Parts”, just this page on templates)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What is Flask?</a:t>
            </a:r>
          </a:p>
        </p:txBody>
      </p:sp>
      <p:sp>
        <p:nvSpPr>
          <p:cNvPr id="73" name="Shape 7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lnSpc>
                <a:spcPct val="100000"/>
              </a:lnSpc>
              <a:spcBef>
                <a:spcPts val="0"/>
              </a:spcBef>
              <a:spcAft>
                <a:spcPts val="1000"/>
              </a:spcAft>
              <a:buFont typeface="Arial"/>
              <a:buChar char="•"/>
            </a:pPr>
            <a:r>
              <a:rPr lang="en" dirty="0"/>
              <a:t>Flask is a Python framework</a:t>
            </a:r>
          </a:p>
          <a:p>
            <a:pPr marL="514350" lvl="0" indent="-285750" rtl="0">
              <a:lnSpc>
                <a:spcPct val="100000"/>
              </a:lnSpc>
              <a:spcBef>
                <a:spcPts val="0"/>
              </a:spcBef>
              <a:spcAft>
                <a:spcPts val="1000"/>
              </a:spcAft>
              <a:buFont typeface="Arial"/>
              <a:buChar char="•"/>
            </a:pPr>
            <a:r>
              <a:rPr lang="en" dirty="0"/>
              <a:t>A </a:t>
            </a:r>
            <a:r>
              <a:rPr lang="en" b="1" dirty="0"/>
              <a:t>framework</a:t>
            </a:r>
            <a:r>
              <a:rPr lang="en" dirty="0"/>
              <a:t> makes it easier/quicker to develop an app by providing scaffolding for common features. You don’t have to build your entire app from scratch!</a:t>
            </a:r>
          </a:p>
          <a:p>
            <a:pPr marL="971550" lvl="1" indent="-285750" rtl="0">
              <a:lnSpc>
                <a:spcPct val="100000"/>
              </a:lnSpc>
              <a:spcBef>
                <a:spcPts val="0"/>
              </a:spcBef>
              <a:spcAft>
                <a:spcPts val="1000"/>
              </a:spcAft>
              <a:buFont typeface="Arial"/>
              <a:buChar char="•"/>
            </a:pPr>
            <a:r>
              <a:rPr lang="en" dirty="0"/>
              <a:t>Example: a framework might provide a way for mapping a URL to the code it executes</a:t>
            </a:r>
          </a:p>
          <a:p>
            <a:pPr marL="514350" lvl="0" indent="-285750" rtl="0">
              <a:lnSpc>
                <a:spcPct val="100000"/>
              </a:lnSpc>
              <a:spcBef>
                <a:spcPts val="0"/>
              </a:spcBef>
              <a:spcAft>
                <a:spcPts val="1000"/>
              </a:spcAft>
              <a:buFont typeface="Arial"/>
              <a:buChar char="•"/>
            </a:pPr>
            <a:r>
              <a:rPr lang="en" dirty="0"/>
              <a:t>Often enforces the </a:t>
            </a:r>
            <a:r>
              <a:rPr lang="en" b="1" dirty="0"/>
              <a:t>Model-View-Controller</a:t>
            </a:r>
            <a:r>
              <a:rPr lang="en" dirty="0"/>
              <a:t> </a:t>
            </a:r>
            <a:r>
              <a:rPr lang="en" b="1" dirty="0"/>
              <a:t>(MVC)</a:t>
            </a:r>
            <a:r>
              <a:rPr lang="en" dirty="0"/>
              <a:t> architectural pattern</a:t>
            </a:r>
          </a:p>
          <a:p>
            <a:pPr marL="971550" lvl="1" indent="-285750" rtl="0">
              <a:lnSpc>
                <a:spcPct val="100000"/>
              </a:lnSpc>
              <a:spcBef>
                <a:spcPts val="0"/>
              </a:spcBef>
              <a:spcAft>
                <a:spcPts val="1000"/>
              </a:spcAft>
              <a:buFont typeface="Arial"/>
              <a:buChar char="•"/>
            </a:pPr>
            <a:r>
              <a:rPr lang="en" dirty="0"/>
              <a:t>Model: manages the data, logic, and rules of the applications</a:t>
            </a:r>
          </a:p>
          <a:p>
            <a:pPr marL="971550" lvl="1" indent="-285750" rtl="0">
              <a:lnSpc>
                <a:spcPct val="100000"/>
              </a:lnSpc>
              <a:spcBef>
                <a:spcPts val="0"/>
              </a:spcBef>
              <a:spcAft>
                <a:spcPts val="1000"/>
              </a:spcAft>
              <a:buFont typeface="Arial"/>
              <a:buChar char="•"/>
            </a:pPr>
            <a:r>
              <a:rPr lang="en" dirty="0"/>
              <a:t>View: output representation of information</a:t>
            </a:r>
          </a:p>
          <a:p>
            <a:pPr marL="971550" lvl="1" indent="-285750" rtl="0">
              <a:lnSpc>
                <a:spcPct val="100000"/>
              </a:lnSpc>
              <a:spcBef>
                <a:spcPts val="0"/>
              </a:spcBef>
              <a:spcAft>
                <a:spcPts val="1000"/>
              </a:spcAft>
              <a:buFont typeface="Arial"/>
              <a:buChar char="•"/>
            </a:pPr>
            <a:r>
              <a:rPr lang="en" dirty="0"/>
              <a:t>Controller: accepts input and converts it to commands for the model or 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dirty="0"/>
              <a:t>Let’s get set up!							    </a:t>
            </a:r>
            <a:r>
              <a:rPr lang="en" dirty="0">
                <a:solidFill>
                  <a:srgbClr val="FF0000"/>
                </a:solidFill>
              </a:rPr>
              <a:t>FOR MAC</a:t>
            </a:r>
          </a:p>
        </p:txBody>
      </p:sp>
      <p:sp>
        <p:nvSpPr>
          <p:cNvPr id="79" name="Shape 7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spcBef>
                <a:spcPts val="0"/>
              </a:spcBef>
              <a:spcAft>
                <a:spcPts val="1000"/>
              </a:spcAft>
              <a:buFont typeface="Consolas"/>
              <a:buAutoNum type="arabicPeriod"/>
            </a:pPr>
            <a:r>
              <a:rPr lang="en" dirty="0">
                <a:latin typeface="Consolas"/>
                <a:ea typeface="Consolas"/>
                <a:cs typeface="Consolas"/>
                <a:sym typeface="Consolas"/>
              </a:rPr>
              <a:t>sudo pip install virtualenv</a:t>
            </a:r>
          </a:p>
          <a:p>
            <a:pPr marL="457200" lvl="0" indent="-228600" rtl="0">
              <a:spcBef>
                <a:spcPts val="0"/>
              </a:spcBef>
              <a:spcAft>
                <a:spcPts val="1000"/>
              </a:spcAft>
              <a:buFont typeface="Consolas"/>
              <a:buAutoNum type="arabicPeriod"/>
            </a:pPr>
            <a:r>
              <a:rPr lang="en" dirty="0">
                <a:latin typeface="Consolas"/>
                <a:ea typeface="Consolas"/>
                <a:cs typeface="Consolas"/>
                <a:sym typeface="Consolas"/>
              </a:rPr>
              <a:t>mkdir hello_world     	</a:t>
            </a:r>
            <a:r>
              <a:rPr lang="en" sz="1400" dirty="0">
                <a:solidFill>
                  <a:srgbClr val="999999"/>
                </a:solidFill>
              </a:rPr>
              <a:t>// this is where our project will live</a:t>
            </a:r>
          </a:p>
          <a:p>
            <a:pPr marL="457200" lvl="0" indent="-228600" rtl="0">
              <a:spcBef>
                <a:spcPts val="0"/>
              </a:spcBef>
              <a:spcAft>
                <a:spcPts val="1000"/>
              </a:spcAft>
              <a:buFont typeface="Consolas"/>
              <a:buAutoNum type="arabicPeriod"/>
            </a:pPr>
            <a:r>
              <a:rPr lang="en" dirty="0">
                <a:latin typeface="Consolas"/>
                <a:ea typeface="Consolas"/>
                <a:cs typeface="Consolas"/>
                <a:sym typeface="Consolas"/>
              </a:rPr>
              <a:t>cd hello_world</a:t>
            </a:r>
          </a:p>
          <a:p>
            <a:pPr marL="457200" lvl="0" indent="-228600" rtl="0">
              <a:spcBef>
                <a:spcPts val="0"/>
              </a:spcBef>
              <a:spcAft>
                <a:spcPts val="1000"/>
              </a:spcAft>
              <a:buFont typeface="Consolas"/>
              <a:buAutoNum type="arabicPeriod"/>
            </a:pPr>
            <a:r>
              <a:rPr lang="en" dirty="0">
                <a:latin typeface="Consolas"/>
                <a:ea typeface="Consolas"/>
                <a:cs typeface="Consolas"/>
                <a:sym typeface="Consolas"/>
              </a:rPr>
              <a:t>virtualenv venv          </a:t>
            </a:r>
            <a:r>
              <a:rPr lang="en" sz="1400" dirty="0">
                <a:solidFill>
                  <a:srgbClr val="999999"/>
                </a:solidFill>
              </a:rPr>
              <a:t>// create a virtual environment to contain dependencies</a:t>
            </a:r>
          </a:p>
          <a:p>
            <a:pPr marL="457200" lvl="0" indent="-228600" rtl="0">
              <a:spcBef>
                <a:spcPts val="0"/>
              </a:spcBef>
              <a:spcAft>
                <a:spcPts val="1000"/>
              </a:spcAft>
              <a:buFont typeface="Consolas"/>
              <a:buAutoNum type="arabicPeriod"/>
            </a:pPr>
            <a:r>
              <a:rPr lang="en" dirty="0">
                <a:latin typeface="Consolas"/>
                <a:ea typeface="Consolas"/>
                <a:cs typeface="Consolas"/>
                <a:sym typeface="Consolas"/>
              </a:rPr>
              <a:t>. venv/bin/activate      </a:t>
            </a:r>
            <a:r>
              <a:rPr lang="en" sz="1400" dirty="0">
                <a:solidFill>
                  <a:srgbClr val="999999"/>
                </a:solidFill>
              </a:rPr>
              <a:t>// activate the virtual environment</a:t>
            </a:r>
          </a:p>
          <a:p>
            <a:pPr marL="457200" lvl="0" indent="-228600" rtl="0">
              <a:spcBef>
                <a:spcPts val="0"/>
              </a:spcBef>
              <a:spcAft>
                <a:spcPts val="1000"/>
              </a:spcAft>
              <a:buFont typeface="Consolas"/>
              <a:buAutoNum type="arabicPeriod"/>
            </a:pPr>
            <a:r>
              <a:rPr lang="en" dirty="0">
                <a:latin typeface="Consolas"/>
                <a:ea typeface="Consolas"/>
                <a:cs typeface="Consolas"/>
                <a:sym typeface="Consolas"/>
              </a:rPr>
              <a:t>sudo pip install Flask   </a:t>
            </a:r>
            <a:r>
              <a:rPr lang="en" sz="1400" dirty="0">
                <a:solidFill>
                  <a:srgbClr val="999999"/>
                </a:solidFill>
              </a:rPr>
              <a:t>// make sure you’re inside the venv</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dirty="0"/>
              <a:t>Let’s get set up! 				 		                 </a:t>
            </a:r>
            <a:r>
              <a:rPr lang="en" dirty="0">
                <a:solidFill>
                  <a:srgbClr val="FF0000"/>
                </a:solidFill>
              </a:rPr>
              <a:t>FOR PC</a:t>
            </a:r>
          </a:p>
          <a:p>
            <a:pPr lvl="0">
              <a:spcBef>
                <a:spcPts val="0"/>
              </a:spcBef>
              <a:buNone/>
            </a:pPr>
            <a:endParaRPr dirty="0"/>
          </a:p>
        </p:txBody>
      </p:sp>
      <p:sp>
        <p:nvSpPr>
          <p:cNvPr id="85" name="Shape 8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lnSpc>
                <a:spcPct val="120000"/>
              </a:lnSpc>
              <a:spcBef>
                <a:spcPts val="0"/>
              </a:spcBef>
              <a:spcAft>
                <a:spcPts val="0"/>
              </a:spcAft>
              <a:buNone/>
            </a:pPr>
            <a:r>
              <a:rPr lang="en" dirty="0"/>
              <a:t>Run the following commands:</a:t>
            </a:r>
          </a:p>
          <a:p>
            <a:pPr marL="457200" lvl="0" indent="-228600" rtl="0">
              <a:lnSpc>
                <a:spcPct val="120000"/>
              </a:lnSpc>
              <a:spcBef>
                <a:spcPts val="0"/>
              </a:spcBef>
              <a:spcAft>
                <a:spcPts val="0"/>
              </a:spcAft>
              <a:buFont typeface="Consolas"/>
              <a:buAutoNum type="arabicPeriod"/>
            </a:pPr>
            <a:r>
              <a:rPr lang="en" dirty="0">
                <a:latin typeface="Consolas"/>
                <a:ea typeface="Consolas"/>
                <a:cs typeface="Consolas"/>
                <a:sym typeface="Consolas"/>
              </a:rPr>
              <a:t>pip install virtualenv</a:t>
            </a:r>
          </a:p>
          <a:p>
            <a:pPr marL="457200" lvl="0" indent="-228600" rtl="0">
              <a:lnSpc>
                <a:spcPct val="120000"/>
              </a:lnSpc>
              <a:spcBef>
                <a:spcPts val="0"/>
              </a:spcBef>
              <a:spcAft>
                <a:spcPts val="0"/>
              </a:spcAft>
              <a:buFont typeface="Consolas"/>
              <a:buAutoNum type="arabicPeriod"/>
            </a:pPr>
            <a:r>
              <a:rPr lang="en" dirty="0">
                <a:latin typeface="Consolas"/>
                <a:ea typeface="Consolas"/>
                <a:cs typeface="Consolas"/>
                <a:sym typeface="Consolas"/>
              </a:rPr>
              <a:t>pip install virtualenvwrapper-win </a:t>
            </a:r>
          </a:p>
          <a:p>
            <a:pPr marL="457200" lvl="0" indent="-228600" rtl="0">
              <a:lnSpc>
                <a:spcPct val="120000"/>
              </a:lnSpc>
              <a:spcBef>
                <a:spcPts val="0"/>
              </a:spcBef>
              <a:spcAft>
                <a:spcPts val="0"/>
              </a:spcAft>
              <a:buFont typeface="Consolas"/>
              <a:buAutoNum type="arabicPeriod"/>
            </a:pPr>
            <a:r>
              <a:rPr lang="en" dirty="0">
                <a:latin typeface="Consolas"/>
                <a:ea typeface="Consolas"/>
                <a:cs typeface="Consolas"/>
                <a:sym typeface="Consolas"/>
              </a:rPr>
              <a:t>mkdir HelloWorld </a:t>
            </a:r>
            <a:r>
              <a:rPr lang="en" sz="1400" dirty="0">
                <a:solidFill>
                  <a:srgbClr val="999999"/>
                </a:solidFill>
              </a:rPr>
              <a:t>// this is where our HelloWorld Flask project will live</a:t>
            </a:r>
          </a:p>
          <a:p>
            <a:pPr marL="457200" lvl="0" indent="-228600" rtl="0">
              <a:lnSpc>
                <a:spcPct val="120000"/>
              </a:lnSpc>
              <a:spcBef>
                <a:spcPts val="0"/>
              </a:spcBef>
              <a:spcAft>
                <a:spcPts val="0"/>
              </a:spcAft>
              <a:buFont typeface="Consolas"/>
              <a:buAutoNum type="arabicPeriod"/>
            </a:pPr>
            <a:r>
              <a:rPr lang="en" dirty="0">
                <a:latin typeface="Consolas"/>
                <a:ea typeface="Consolas"/>
                <a:cs typeface="Consolas"/>
                <a:sym typeface="Consolas"/>
              </a:rPr>
              <a:t>cd HelloWorld</a:t>
            </a:r>
          </a:p>
          <a:p>
            <a:pPr marL="457200" lvl="0" indent="-228600" rtl="0">
              <a:lnSpc>
                <a:spcPct val="120000"/>
              </a:lnSpc>
              <a:spcBef>
                <a:spcPts val="0"/>
              </a:spcBef>
              <a:spcAft>
                <a:spcPts val="0"/>
              </a:spcAft>
              <a:buFont typeface="Consolas"/>
              <a:buAutoNum type="arabicPeriod"/>
            </a:pPr>
            <a:r>
              <a:rPr lang="en" dirty="0">
                <a:latin typeface="Consolas"/>
                <a:ea typeface="Consolas"/>
                <a:cs typeface="Consolas"/>
                <a:sym typeface="Consolas"/>
              </a:rPr>
              <a:t>mkvirtualenv HelloWorld </a:t>
            </a:r>
            <a:r>
              <a:rPr lang="en" sz="1400" dirty="0">
                <a:solidFill>
                  <a:srgbClr val="999999"/>
                </a:solidFill>
              </a:rPr>
              <a:t>// create and activate a new virtual environment to contain dependencies.</a:t>
            </a:r>
          </a:p>
          <a:p>
            <a:pPr marL="457200" lvl="0" indent="-228600" rtl="0">
              <a:lnSpc>
                <a:spcPct val="120000"/>
              </a:lnSpc>
              <a:spcBef>
                <a:spcPts val="0"/>
              </a:spcBef>
              <a:spcAft>
                <a:spcPts val="0"/>
              </a:spcAft>
              <a:buFont typeface="Consolas"/>
              <a:buAutoNum type="arabicPeriod"/>
            </a:pPr>
            <a:r>
              <a:rPr lang="en" dirty="0">
                <a:latin typeface="Consolas"/>
                <a:ea typeface="Consolas"/>
                <a:cs typeface="Consolas"/>
                <a:sym typeface="Consolas"/>
              </a:rPr>
              <a:t>setprojectdir . </a:t>
            </a:r>
            <a:r>
              <a:rPr lang="en" sz="1400" dirty="0">
                <a:solidFill>
                  <a:srgbClr val="999999"/>
                </a:solidFill>
              </a:rPr>
              <a:t>// bind the virtual environment to the current working directory. Now, whenever you want to work on HelloWorld again, running </a:t>
            </a:r>
            <a:r>
              <a:rPr lang="en" sz="1400" dirty="0">
                <a:latin typeface="Consolas"/>
                <a:ea typeface="Consolas"/>
                <a:cs typeface="Consolas"/>
                <a:sym typeface="Consolas"/>
              </a:rPr>
              <a:t>workon</a:t>
            </a:r>
            <a:r>
              <a:rPr lang="en" sz="1400" dirty="0">
                <a:solidFill>
                  <a:srgbClr val="999999"/>
                </a:solidFill>
              </a:rPr>
              <a:t> </a:t>
            </a:r>
            <a:r>
              <a:rPr lang="en" sz="1400" dirty="0">
                <a:latin typeface="Consolas"/>
                <a:ea typeface="Consolas"/>
                <a:cs typeface="Consolas"/>
                <a:sym typeface="Consolas"/>
              </a:rPr>
              <a:t>HelloWorld </a:t>
            </a:r>
            <a:r>
              <a:rPr lang="en" sz="1400" dirty="0">
                <a:solidFill>
                  <a:srgbClr val="999999"/>
                </a:solidFill>
              </a:rPr>
              <a:t>will allow you to</a:t>
            </a:r>
            <a:r>
              <a:rPr lang="en" sz="1400" dirty="0"/>
              <a:t> </a:t>
            </a:r>
            <a:r>
              <a:rPr lang="en" sz="1400" dirty="0">
                <a:solidFill>
                  <a:srgbClr val="999999"/>
                </a:solidFill>
              </a:rPr>
              <a:t>jump immediately to this directory and also activate the existing virtualenv.</a:t>
            </a:r>
          </a:p>
          <a:p>
            <a:pPr marL="457200" lvl="0" indent="-228600">
              <a:lnSpc>
                <a:spcPct val="120000"/>
              </a:lnSpc>
              <a:spcBef>
                <a:spcPts val="0"/>
              </a:spcBef>
              <a:spcAft>
                <a:spcPts val="0"/>
              </a:spcAft>
              <a:buFont typeface="Consolas"/>
              <a:buAutoNum type="arabicPeriod"/>
            </a:pPr>
            <a:r>
              <a:rPr lang="en" dirty="0">
                <a:latin typeface="Consolas"/>
                <a:ea typeface="Consolas"/>
                <a:cs typeface="Consolas"/>
                <a:sym typeface="Consolas"/>
              </a:rPr>
              <a:t>pip install Flask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Writing the app</a:t>
            </a:r>
          </a:p>
        </p:txBody>
      </p:sp>
      <p:sp>
        <p:nvSpPr>
          <p:cNvPr id="91" name="Shape 91"/>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spcBef>
                <a:spcPts val="0"/>
              </a:spcBef>
              <a:buFont typeface="Consolas"/>
              <a:buAutoNum type="arabicPeriod"/>
            </a:pPr>
            <a:r>
              <a:rPr lang="en">
                <a:latin typeface="Consolas"/>
                <a:ea typeface="Consolas"/>
                <a:cs typeface="Consolas"/>
                <a:sym typeface="Consolas"/>
              </a:rPr>
              <a:t>touch hello_world.py </a:t>
            </a:r>
            <a:r>
              <a:rPr lang="en">
                <a:solidFill>
                  <a:srgbClr val="999999"/>
                </a:solidFill>
                <a:latin typeface="Consolas"/>
                <a:ea typeface="Consolas"/>
                <a:cs typeface="Consolas"/>
                <a:sym typeface="Consolas"/>
              </a:rPr>
              <a:t>// for PC: type nul &gt; hello_world.py</a:t>
            </a:r>
          </a:p>
          <a:p>
            <a:pPr marL="457200" lvl="0" indent="-228600" rtl="0">
              <a:spcBef>
                <a:spcPts val="0"/>
              </a:spcBef>
              <a:buFont typeface="Consolas"/>
              <a:buAutoNum type="arabicPeriod"/>
            </a:pPr>
            <a:r>
              <a:rPr lang="en"/>
              <a:t>Open this file in IntelliJ and type the following highlighted code:</a:t>
            </a:r>
          </a:p>
          <a:p>
            <a:pPr marR="0" lvl="0" rtl="0">
              <a:lnSpc>
                <a:spcPct val="100000"/>
              </a:lnSpc>
              <a:spcBef>
                <a:spcPts val="0"/>
              </a:spcBef>
              <a:spcAft>
                <a:spcPts val="0"/>
              </a:spcAft>
              <a:buNone/>
            </a:pPr>
            <a:r>
              <a:rPr lang="en" sz="1200" b="1">
                <a:solidFill>
                  <a:srgbClr val="004461"/>
                </a:solidFill>
                <a:latin typeface="Consolas"/>
                <a:ea typeface="Consolas"/>
                <a:cs typeface="Consolas"/>
                <a:sym typeface="Consolas"/>
              </a:rPr>
              <a:t>from</a:t>
            </a:r>
            <a:r>
              <a:rPr lang="en" sz="1200">
                <a:solidFill>
                  <a:srgbClr val="3E4349"/>
                </a:solidFill>
                <a:latin typeface="Consolas"/>
                <a:ea typeface="Consolas"/>
                <a:cs typeface="Consolas"/>
                <a:sym typeface="Consolas"/>
              </a:rPr>
              <a:t> </a:t>
            </a:r>
            <a:r>
              <a:rPr lang="en" sz="1200">
                <a:solidFill>
                  <a:srgbClr val="000000"/>
                </a:solidFill>
                <a:latin typeface="Consolas"/>
                <a:ea typeface="Consolas"/>
                <a:cs typeface="Consolas"/>
                <a:sym typeface="Consolas"/>
              </a:rPr>
              <a:t>flask</a:t>
            </a:r>
            <a:r>
              <a:rPr lang="en" sz="1200">
                <a:solidFill>
                  <a:srgbClr val="3E4349"/>
                </a:solidFill>
                <a:latin typeface="Consolas"/>
                <a:ea typeface="Consolas"/>
                <a:cs typeface="Consolas"/>
                <a:sym typeface="Consolas"/>
              </a:rPr>
              <a:t> </a:t>
            </a:r>
            <a:r>
              <a:rPr lang="en" sz="1200" b="1">
                <a:solidFill>
                  <a:srgbClr val="004461"/>
                </a:solidFill>
                <a:latin typeface="Consolas"/>
                <a:ea typeface="Consolas"/>
                <a:cs typeface="Consolas"/>
                <a:sym typeface="Consolas"/>
              </a:rPr>
              <a:t>import</a:t>
            </a:r>
            <a:r>
              <a:rPr lang="en" sz="1200">
                <a:solidFill>
                  <a:srgbClr val="3E4349"/>
                </a:solidFill>
                <a:latin typeface="Consolas"/>
                <a:ea typeface="Consolas"/>
                <a:cs typeface="Consolas"/>
                <a:sym typeface="Consolas"/>
              </a:rPr>
              <a:t> </a:t>
            </a:r>
            <a:r>
              <a:rPr lang="en" sz="1200">
                <a:solidFill>
                  <a:srgbClr val="000000"/>
                </a:solidFill>
                <a:latin typeface="Consolas"/>
                <a:ea typeface="Consolas"/>
                <a:cs typeface="Consolas"/>
                <a:sym typeface="Consolas"/>
              </a:rPr>
              <a:t>Flask        </a:t>
            </a:r>
            <a:r>
              <a:rPr lang="en" sz="1200">
                <a:solidFill>
                  <a:srgbClr val="999999"/>
                </a:solidFill>
                <a:latin typeface="Consolas"/>
                <a:ea typeface="Consolas"/>
                <a:cs typeface="Consolas"/>
                <a:sym typeface="Consolas"/>
              </a:rPr>
              <a:t># we import the Flask class</a:t>
            </a:r>
            <a:r>
              <a:rPr lang="en" sz="1200">
                <a:solidFill>
                  <a:srgbClr val="3E4349"/>
                </a:solidFill>
                <a:latin typeface="Consolas"/>
                <a:ea typeface="Consolas"/>
                <a:cs typeface="Consolas"/>
                <a:sym typeface="Consolas"/>
              </a:rPr>
              <a:t/>
            </a:r>
            <a:br>
              <a:rPr lang="en" sz="1200">
                <a:solidFill>
                  <a:srgbClr val="3E4349"/>
                </a:solidFill>
                <a:latin typeface="Consolas"/>
                <a:ea typeface="Consolas"/>
                <a:cs typeface="Consolas"/>
                <a:sym typeface="Consolas"/>
              </a:rPr>
            </a:br>
            <a:r>
              <a:rPr lang="en" sz="1200">
                <a:solidFill>
                  <a:srgbClr val="000000"/>
                </a:solidFill>
                <a:latin typeface="Consolas"/>
                <a:ea typeface="Consolas"/>
                <a:cs typeface="Consolas"/>
                <a:sym typeface="Consolas"/>
              </a:rPr>
              <a:t>app</a:t>
            </a:r>
            <a:r>
              <a:rPr lang="en" sz="1200">
                <a:solidFill>
                  <a:srgbClr val="3E4349"/>
                </a:solidFill>
                <a:latin typeface="Consolas"/>
                <a:ea typeface="Consolas"/>
                <a:cs typeface="Consolas"/>
                <a:sym typeface="Consolas"/>
              </a:rPr>
              <a:t> </a:t>
            </a:r>
            <a:r>
              <a:rPr lang="en" sz="1200">
                <a:solidFill>
                  <a:srgbClr val="582800"/>
                </a:solidFill>
                <a:latin typeface="Consolas"/>
                <a:ea typeface="Consolas"/>
                <a:cs typeface="Consolas"/>
                <a:sym typeface="Consolas"/>
              </a:rPr>
              <a:t>=</a:t>
            </a:r>
            <a:r>
              <a:rPr lang="en" sz="1200">
                <a:solidFill>
                  <a:srgbClr val="3E4349"/>
                </a:solidFill>
                <a:latin typeface="Consolas"/>
                <a:ea typeface="Consolas"/>
                <a:cs typeface="Consolas"/>
                <a:sym typeface="Consolas"/>
              </a:rPr>
              <a:t> </a:t>
            </a:r>
            <a:r>
              <a:rPr lang="en" sz="1200">
                <a:solidFill>
                  <a:srgbClr val="000000"/>
                </a:solidFill>
                <a:latin typeface="Consolas"/>
                <a:ea typeface="Consolas"/>
                <a:cs typeface="Consolas"/>
                <a:sym typeface="Consolas"/>
              </a:rPr>
              <a:t>Flask</a:t>
            </a:r>
            <a:r>
              <a:rPr lang="en" sz="1200" b="1">
                <a:solidFill>
                  <a:srgbClr val="000000"/>
                </a:solidFill>
                <a:latin typeface="Consolas"/>
                <a:ea typeface="Consolas"/>
                <a:cs typeface="Consolas"/>
                <a:sym typeface="Consolas"/>
              </a:rPr>
              <a:t>(</a:t>
            </a:r>
            <a:r>
              <a:rPr lang="en" sz="1200">
                <a:solidFill>
                  <a:srgbClr val="000000"/>
                </a:solidFill>
                <a:latin typeface="Consolas"/>
                <a:ea typeface="Consolas"/>
                <a:cs typeface="Consolas"/>
                <a:sym typeface="Consolas"/>
              </a:rPr>
              <a:t>__name__</a:t>
            </a:r>
            <a:r>
              <a:rPr lang="en" sz="1200" b="1">
                <a:solidFill>
                  <a:srgbClr val="000000"/>
                </a:solidFill>
                <a:latin typeface="Consolas"/>
                <a:ea typeface="Consolas"/>
                <a:cs typeface="Consolas"/>
                <a:sym typeface="Consolas"/>
              </a:rPr>
              <a:t>)          </a:t>
            </a:r>
            <a:r>
              <a:rPr lang="en" sz="1200">
                <a:solidFill>
                  <a:srgbClr val="999999"/>
                </a:solidFill>
                <a:latin typeface="Consolas"/>
                <a:ea typeface="Consolas"/>
                <a:cs typeface="Consolas"/>
                <a:sym typeface="Consolas"/>
              </a:rPr>
              <a:t># we create an instance of the Flask class with our module name</a:t>
            </a:r>
            <a:r>
              <a:rPr lang="en" sz="1200" b="1">
                <a:solidFill>
                  <a:srgbClr val="000000"/>
                </a:solidFill>
                <a:latin typeface="Consolas"/>
                <a:ea typeface="Consolas"/>
                <a:cs typeface="Consolas"/>
                <a:sym typeface="Consolas"/>
              </a:rPr>
              <a:t> </a:t>
            </a:r>
          </a:p>
          <a:p>
            <a:pPr marR="0" lvl="0" rtl="0">
              <a:lnSpc>
                <a:spcPct val="100000"/>
              </a:lnSpc>
              <a:spcBef>
                <a:spcPts val="0"/>
              </a:spcBef>
              <a:spcAft>
                <a:spcPts val="0"/>
              </a:spcAft>
              <a:buNone/>
            </a:pPr>
            <a:r>
              <a:rPr lang="en" sz="1200">
                <a:solidFill>
                  <a:srgbClr val="000000"/>
                </a:solidFill>
                <a:latin typeface="Consolas"/>
                <a:ea typeface="Consolas"/>
                <a:cs typeface="Consolas"/>
                <a:sym typeface="Consolas"/>
              </a:rPr>
              <a:t>app.secret_key = “secret key”</a:t>
            </a:r>
            <a:r>
              <a:rPr lang="en" sz="900">
                <a:solidFill>
                  <a:srgbClr val="008000"/>
                </a:solidFill>
                <a:latin typeface="Consolas"/>
                <a:ea typeface="Consolas"/>
                <a:cs typeface="Consolas"/>
                <a:sym typeface="Consolas"/>
              </a:rPr>
              <a:t>   </a:t>
            </a:r>
            <a:r>
              <a:rPr lang="en" sz="1200">
                <a:solidFill>
                  <a:srgbClr val="999999"/>
                </a:solidFill>
                <a:latin typeface="Consolas"/>
                <a:ea typeface="Consolas"/>
                <a:cs typeface="Consolas"/>
                <a:sym typeface="Consolas"/>
              </a:rPr>
              <a:t># for encrypting sessions; don’t worry about this for now</a:t>
            </a:r>
            <a:r>
              <a:rPr lang="en" sz="1200">
                <a:solidFill>
                  <a:srgbClr val="3E4349"/>
                </a:solidFill>
                <a:latin typeface="Consolas"/>
                <a:ea typeface="Consolas"/>
                <a:cs typeface="Consolas"/>
                <a:sym typeface="Consolas"/>
              </a:rPr>
              <a:t/>
            </a:r>
            <a:br>
              <a:rPr lang="en" sz="1200">
                <a:solidFill>
                  <a:srgbClr val="3E4349"/>
                </a:solidFill>
                <a:latin typeface="Consolas"/>
                <a:ea typeface="Consolas"/>
                <a:cs typeface="Consolas"/>
                <a:sym typeface="Consolas"/>
              </a:rPr>
            </a:br>
            <a:r>
              <a:rPr lang="en" sz="1200">
                <a:solidFill>
                  <a:srgbClr val="3E4349"/>
                </a:solidFill>
                <a:latin typeface="Consolas"/>
                <a:ea typeface="Consolas"/>
                <a:cs typeface="Consolas"/>
                <a:sym typeface="Consolas"/>
              </a:rPr>
              <a:t/>
            </a:r>
            <a:br>
              <a:rPr lang="en" sz="1200">
                <a:solidFill>
                  <a:srgbClr val="3E4349"/>
                </a:solidFill>
                <a:latin typeface="Consolas"/>
                <a:ea typeface="Consolas"/>
                <a:cs typeface="Consolas"/>
                <a:sym typeface="Consolas"/>
              </a:rPr>
            </a:br>
            <a:r>
              <a:rPr lang="en" sz="1200">
                <a:solidFill>
                  <a:srgbClr val="888888"/>
                </a:solidFill>
                <a:latin typeface="Consolas"/>
                <a:ea typeface="Consolas"/>
                <a:cs typeface="Consolas"/>
                <a:sym typeface="Consolas"/>
              </a:rPr>
              <a:t>@app</a:t>
            </a:r>
            <a:r>
              <a:rPr lang="en" sz="1200">
                <a:solidFill>
                  <a:srgbClr val="582800"/>
                </a:solidFill>
                <a:latin typeface="Consolas"/>
                <a:ea typeface="Consolas"/>
                <a:cs typeface="Consolas"/>
                <a:sym typeface="Consolas"/>
              </a:rPr>
              <a:t>.</a:t>
            </a:r>
            <a:r>
              <a:rPr lang="en" sz="1200">
                <a:solidFill>
                  <a:srgbClr val="000000"/>
                </a:solidFill>
                <a:latin typeface="Consolas"/>
                <a:ea typeface="Consolas"/>
                <a:cs typeface="Consolas"/>
                <a:sym typeface="Consolas"/>
              </a:rPr>
              <a:t>route</a:t>
            </a:r>
            <a:r>
              <a:rPr lang="en" sz="1200" b="1">
                <a:solidFill>
                  <a:srgbClr val="000000"/>
                </a:solidFill>
                <a:latin typeface="Consolas"/>
                <a:ea typeface="Consolas"/>
                <a:cs typeface="Consolas"/>
                <a:sym typeface="Consolas"/>
              </a:rPr>
              <a:t>(</a:t>
            </a:r>
            <a:r>
              <a:rPr lang="en" sz="1200">
                <a:solidFill>
                  <a:srgbClr val="4E9A06"/>
                </a:solidFill>
                <a:latin typeface="Consolas"/>
                <a:ea typeface="Consolas"/>
                <a:cs typeface="Consolas"/>
                <a:sym typeface="Consolas"/>
              </a:rPr>
              <a:t>'/hello/'</a:t>
            </a:r>
            <a:r>
              <a:rPr lang="en" sz="1200" b="1">
                <a:solidFill>
                  <a:srgbClr val="000000"/>
                </a:solidFill>
                <a:latin typeface="Consolas"/>
                <a:ea typeface="Consolas"/>
                <a:cs typeface="Consolas"/>
                <a:sym typeface="Consolas"/>
              </a:rPr>
              <a:t>)</a:t>
            </a:r>
            <a:r>
              <a:rPr lang="en" sz="1200">
                <a:solidFill>
                  <a:srgbClr val="000000"/>
                </a:solidFill>
                <a:latin typeface="Consolas"/>
                <a:ea typeface="Consolas"/>
                <a:cs typeface="Consolas"/>
                <a:sym typeface="Consolas"/>
              </a:rPr>
              <a:t>          </a:t>
            </a:r>
            <a:r>
              <a:rPr lang="en" sz="1200">
                <a:solidFill>
                  <a:srgbClr val="999999"/>
                </a:solidFill>
                <a:latin typeface="Consolas"/>
                <a:ea typeface="Consolas"/>
                <a:cs typeface="Consolas"/>
                <a:sym typeface="Consolas"/>
              </a:rPr>
              <a:t># route decorator tells Flask what URL should trigger this function</a:t>
            </a:r>
            <a:br>
              <a:rPr lang="en" sz="1200">
                <a:solidFill>
                  <a:srgbClr val="999999"/>
                </a:solidFill>
                <a:latin typeface="Consolas"/>
                <a:ea typeface="Consolas"/>
                <a:cs typeface="Consolas"/>
                <a:sym typeface="Consolas"/>
              </a:rPr>
            </a:br>
            <a:r>
              <a:rPr lang="en" sz="1200" b="1">
                <a:solidFill>
                  <a:srgbClr val="004461"/>
                </a:solidFill>
                <a:latin typeface="Consolas"/>
                <a:ea typeface="Consolas"/>
                <a:cs typeface="Consolas"/>
                <a:sym typeface="Consolas"/>
              </a:rPr>
              <a:t>def</a:t>
            </a:r>
            <a:r>
              <a:rPr lang="en" sz="1200">
                <a:solidFill>
                  <a:srgbClr val="3E4349"/>
                </a:solidFill>
                <a:latin typeface="Consolas"/>
                <a:ea typeface="Consolas"/>
                <a:cs typeface="Consolas"/>
                <a:sym typeface="Consolas"/>
              </a:rPr>
              <a:t> </a:t>
            </a:r>
            <a:r>
              <a:rPr lang="en" sz="1200">
                <a:solidFill>
                  <a:srgbClr val="000000"/>
                </a:solidFill>
                <a:latin typeface="Consolas"/>
                <a:ea typeface="Consolas"/>
                <a:cs typeface="Consolas"/>
                <a:sym typeface="Consolas"/>
              </a:rPr>
              <a:t>hello_world</a:t>
            </a:r>
            <a:r>
              <a:rPr lang="en" sz="1200" b="1">
                <a:solidFill>
                  <a:srgbClr val="000000"/>
                </a:solidFill>
                <a:latin typeface="Consolas"/>
                <a:ea typeface="Consolas"/>
                <a:cs typeface="Consolas"/>
                <a:sym typeface="Consolas"/>
              </a:rPr>
              <a:t>():</a:t>
            </a:r>
            <a:r>
              <a:rPr lang="en" sz="1200">
                <a:solidFill>
                  <a:srgbClr val="000000"/>
                </a:solidFill>
                <a:latin typeface="Consolas"/>
                <a:ea typeface="Consolas"/>
                <a:cs typeface="Consolas"/>
                <a:sym typeface="Consolas"/>
              </a:rPr>
              <a:t>             </a:t>
            </a:r>
            <a:r>
              <a:rPr lang="en" sz="1200">
                <a:solidFill>
                  <a:srgbClr val="999999"/>
                </a:solidFill>
                <a:latin typeface="Consolas"/>
                <a:ea typeface="Consolas"/>
                <a:cs typeface="Consolas"/>
                <a:sym typeface="Consolas"/>
              </a:rPr>
              <a:t># we name the function hello_world</a:t>
            </a:r>
            <a:br>
              <a:rPr lang="en" sz="1200">
                <a:solidFill>
                  <a:srgbClr val="999999"/>
                </a:solidFill>
                <a:latin typeface="Consolas"/>
                <a:ea typeface="Consolas"/>
                <a:cs typeface="Consolas"/>
                <a:sym typeface="Consolas"/>
              </a:rPr>
            </a:br>
            <a:r>
              <a:rPr lang="en" sz="1200">
                <a:solidFill>
                  <a:srgbClr val="3E4349"/>
                </a:solidFill>
                <a:latin typeface="Consolas"/>
                <a:ea typeface="Consolas"/>
                <a:cs typeface="Consolas"/>
                <a:sym typeface="Consolas"/>
              </a:rPr>
              <a:t>    </a:t>
            </a:r>
            <a:r>
              <a:rPr lang="en" sz="1200" b="1">
                <a:solidFill>
                  <a:srgbClr val="004461"/>
                </a:solidFill>
                <a:latin typeface="Consolas"/>
                <a:ea typeface="Consolas"/>
                <a:cs typeface="Consolas"/>
                <a:sym typeface="Consolas"/>
              </a:rPr>
              <a:t>return</a:t>
            </a:r>
            <a:r>
              <a:rPr lang="en" sz="1200">
                <a:solidFill>
                  <a:srgbClr val="3E4349"/>
                </a:solidFill>
                <a:latin typeface="Consolas"/>
                <a:ea typeface="Consolas"/>
                <a:cs typeface="Consolas"/>
                <a:sym typeface="Consolas"/>
              </a:rPr>
              <a:t> </a:t>
            </a:r>
            <a:r>
              <a:rPr lang="en" sz="1200">
                <a:solidFill>
                  <a:srgbClr val="4E9A06"/>
                </a:solidFill>
                <a:latin typeface="Consolas"/>
                <a:ea typeface="Consolas"/>
                <a:cs typeface="Consolas"/>
                <a:sym typeface="Consolas"/>
              </a:rPr>
              <a:t>'Hello, World!'</a:t>
            </a:r>
            <a:r>
              <a:rPr lang="en" sz="1200" b="1">
                <a:solidFill>
                  <a:srgbClr val="000000"/>
                </a:solidFill>
                <a:latin typeface="Consolas"/>
                <a:ea typeface="Consolas"/>
                <a:cs typeface="Consolas"/>
                <a:sym typeface="Consolas"/>
              </a:rPr>
              <a:t>     </a:t>
            </a:r>
            <a:r>
              <a:rPr lang="en" sz="1200">
                <a:solidFill>
                  <a:srgbClr val="999999"/>
                </a:solidFill>
                <a:latin typeface="Consolas"/>
                <a:ea typeface="Consolas"/>
                <a:cs typeface="Consolas"/>
                <a:sym typeface="Consolas"/>
              </a:rPr>
              <a:t># we return a string that says “Hello, World!”</a:t>
            </a:r>
          </a:p>
          <a:p>
            <a:pPr marR="0" lvl="0" rtl="0">
              <a:lnSpc>
                <a:spcPct val="100000"/>
              </a:lnSpc>
              <a:spcBef>
                <a:spcPts val="1100"/>
              </a:spcBef>
              <a:spcAft>
                <a:spcPts val="0"/>
              </a:spcAft>
              <a:buNone/>
            </a:pPr>
            <a:r>
              <a:rPr lang="en" sz="1200" b="1">
                <a:solidFill>
                  <a:srgbClr val="000080"/>
                </a:solidFill>
                <a:latin typeface="Consolas"/>
                <a:ea typeface="Consolas"/>
                <a:cs typeface="Consolas"/>
                <a:sym typeface="Consolas"/>
              </a:rPr>
              <a:t>if </a:t>
            </a:r>
            <a:r>
              <a:rPr lang="en" sz="1200">
                <a:solidFill>
                  <a:srgbClr val="000000"/>
                </a:solidFill>
                <a:latin typeface="Consolas"/>
                <a:ea typeface="Consolas"/>
                <a:cs typeface="Consolas"/>
                <a:sym typeface="Consolas"/>
              </a:rPr>
              <a:t>__name__ == </a:t>
            </a:r>
            <a:r>
              <a:rPr lang="en" sz="1200" b="1">
                <a:solidFill>
                  <a:srgbClr val="008000"/>
                </a:solidFill>
                <a:latin typeface="Consolas"/>
                <a:ea typeface="Consolas"/>
                <a:cs typeface="Consolas"/>
                <a:sym typeface="Consolas"/>
              </a:rPr>
              <a:t>'__main__'</a:t>
            </a:r>
            <a:r>
              <a:rPr lang="en" sz="1200">
                <a:solidFill>
                  <a:srgbClr val="000000"/>
                </a:solidFill>
                <a:latin typeface="Consolas"/>
                <a:ea typeface="Consolas"/>
                <a:cs typeface="Consolas"/>
                <a:sym typeface="Consolas"/>
              </a:rPr>
              <a:t>:     </a:t>
            </a:r>
            <a:r>
              <a:rPr lang="en" sz="1200">
                <a:solidFill>
                  <a:srgbClr val="999999"/>
                </a:solidFill>
                <a:latin typeface="Consolas"/>
                <a:ea typeface="Consolas"/>
                <a:cs typeface="Consolas"/>
                <a:sym typeface="Consolas"/>
              </a:rPr>
              <a:t># check if we’re running the “main” function</a:t>
            </a:r>
          </a:p>
          <a:p>
            <a:pPr marR="0" lvl="0" rtl="0">
              <a:lnSpc>
                <a:spcPct val="100000"/>
              </a:lnSpc>
              <a:spcBef>
                <a:spcPts val="1100"/>
              </a:spcBef>
              <a:spcAft>
                <a:spcPts val="0"/>
              </a:spcAft>
              <a:buNone/>
            </a:pPr>
            <a:r>
              <a:rPr lang="en" sz="1200">
                <a:solidFill>
                  <a:srgbClr val="000000"/>
                </a:solidFill>
                <a:latin typeface="Consolas"/>
                <a:ea typeface="Consolas"/>
                <a:cs typeface="Consolas"/>
                <a:sym typeface="Consolas"/>
              </a:rPr>
              <a:t>   app.run(</a:t>
            </a:r>
            <a:r>
              <a:rPr lang="en" sz="1200">
                <a:solidFill>
                  <a:srgbClr val="660099"/>
                </a:solidFill>
                <a:latin typeface="Consolas"/>
                <a:ea typeface="Consolas"/>
                <a:cs typeface="Consolas"/>
                <a:sym typeface="Consolas"/>
              </a:rPr>
              <a:t>debug</a:t>
            </a:r>
            <a:r>
              <a:rPr lang="en" sz="1200">
                <a:solidFill>
                  <a:srgbClr val="000000"/>
                </a:solidFill>
                <a:latin typeface="Consolas"/>
                <a:ea typeface="Consolas"/>
                <a:cs typeface="Consolas"/>
                <a:sym typeface="Consolas"/>
              </a:rPr>
              <a:t>=</a:t>
            </a:r>
            <a:r>
              <a:rPr lang="en" sz="1200">
                <a:solidFill>
                  <a:srgbClr val="000080"/>
                </a:solidFill>
                <a:latin typeface="Consolas"/>
                <a:ea typeface="Consolas"/>
                <a:cs typeface="Consolas"/>
                <a:sym typeface="Consolas"/>
              </a:rPr>
              <a:t>True</a:t>
            </a:r>
            <a:r>
              <a:rPr lang="en" sz="1200">
                <a:solidFill>
                  <a:srgbClr val="000000"/>
                </a:solidFill>
                <a:latin typeface="Consolas"/>
                <a:ea typeface="Consolas"/>
                <a:cs typeface="Consolas"/>
                <a:sym typeface="Consolas"/>
              </a:rPr>
              <a:t>)         </a:t>
            </a:r>
            <a:r>
              <a:rPr lang="en" sz="1200">
                <a:solidFill>
                  <a:srgbClr val="999999"/>
                </a:solidFill>
                <a:latin typeface="Consolas"/>
                <a:ea typeface="Consolas"/>
                <a:cs typeface="Consolas"/>
                <a:sym typeface="Consolas"/>
              </a:rPr>
              <a:t># run on debug mode (this allows for hot reload)</a:t>
            </a:r>
          </a:p>
          <a:p>
            <a:pPr lvl="0">
              <a:spcBef>
                <a:spcPts val="0"/>
              </a:spcBef>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Running the app</a:t>
            </a:r>
          </a:p>
          <a:p>
            <a:pPr lvl="0">
              <a:spcBef>
                <a:spcPts val="0"/>
              </a:spcBef>
              <a:buNone/>
            </a:pPr>
            <a:endParaRPr/>
          </a:p>
        </p:txBody>
      </p:sp>
      <p:sp>
        <p:nvSpPr>
          <p:cNvPr id="97" name="Shape 97"/>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spcBef>
                <a:spcPts val="0"/>
              </a:spcBef>
              <a:spcAft>
                <a:spcPts val="0"/>
              </a:spcAft>
              <a:buFont typeface="Consolas"/>
              <a:buAutoNum type="arabicPeriod"/>
            </a:pPr>
            <a:r>
              <a:rPr lang="en" dirty="0">
                <a:latin typeface="Consolas"/>
                <a:ea typeface="Consolas"/>
                <a:cs typeface="Consolas"/>
                <a:sym typeface="Consolas"/>
              </a:rPr>
              <a:t>python hello_world.py</a:t>
            </a:r>
          </a:p>
          <a:p>
            <a:pPr marL="457200" lvl="0" indent="-228600" rtl="0">
              <a:spcBef>
                <a:spcPts val="0"/>
              </a:spcBef>
              <a:spcAft>
                <a:spcPts val="0"/>
              </a:spcAft>
              <a:buFont typeface="Consolas"/>
              <a:buAutoNum type="arabicPeriod"/>
            </a:pPr>
            <a:r>
              <a:rPr lang="en" dirty="0"/>
              <a:t>In your browser, hit </a:t>
            </a:r>
            <a:r>
              <a:rPr lang="en" u="sng" dirty="0">
                <a:solidFill>
                  <a:schemeClr val="accent5"/>
                </a:solidFill>
                <a:hlinkClick r:id="rId3"/>
              </a:rPr>
              <a:t>http://localhost:5000/hello</a:t>
            </a:r>
            <a:r>
              <a:rPr lang="en" dirty="0"/>
              <a:t> and you should see your Hello World!</a:t>
            </a:r>
          </a:p>
          <a:p>
            <a:pPr marL="457200" lvl="0" indent="-228600" rtl="0">
              <a:spcBef>
                <a:spcPts val="0"/>
              </a:spcBef>
              <a:spcAft>
                <a:spcPts val="0"/>
              </a:spcAft>
              <a:buFont typeface="Consolas"/>
              <a:buAutoNum type="arabicPeriod"/>
            </a:pPr>
            <a:r>
              <a:rPr lang="en" dirty="0"/>
              <a:t>Also take a look at your server log -- there’s some useful info here. This should be the first place you look whenever you are debugging an error!</a:t>
            </a:r>
          </a:p>
          <a:p>
            <a:pPr marL="914400" lvl="1" indent="-228600" rtl="0">
              <a:spcBef>
                <a:spcPts val="0"/>
              </a:spcBef>
              <a:spcAft>
                <a:spcPts val="0"/>
              </a:spcAft>
            </a:pPr>
            <a:r>
              <a:rPr lang="en" dirty="0"/>
              <a:t>For example, after hitting </a:t>
            </a:r>
            <a:r>
              <a:rPr lang="en" u="sng" dirty="0">
                <a:solidFill>
                  <a:schemeClr val="hlink"/>
                </a:solidFill>
                <a:hlinkClick r:id="rId3"/>
              </a:rPr>
              <a:t>http://localhost:5000/hello</a:t>
            </a:r>
            <a:r>
              <a:rPr lang="en" dirty="0"/>
              <a:t> you should see a log like this:</a:t>
            </a:r>
          </a:p>
          <a:p>
            <a:pPr marL="914400" lvl="1" indent="-228600" rtl="0">
              <a:spcBef>
                <a:spcPts val="0"/>
              </a:spcBef>
              <a:spcAft>
                <a:spcPts val="0"/>
              </a:spcAft>
            </a:pPr>
            <a:r>
              <a:rPr lang="en" b="1" dirty="0"/>
              <a:t>127.0.0.1</a:t>
            </a:r>
            <a:r>
              <a:rPr lang="en" dirty="0"/>
              <a:t> -- -- [21/Mar/2017/ 13:31:15] “</a:t>
            </a:r>
            <a:r>
              <a:rPr lang="en" b="1" dirty="0"/>
              <a:t>GET</a:t>
            </a:r>
            <a:r>
              <a:rPr lang="en" dirty="0"/>
              <a:t> </a:t>
            </a:r>
            <a:r>
              <a:rPr lang="en" b="1" dirty="0"/>
              <a:t>/hello</a:t>
            </a:r>
            <a:r>
              <a:rPr lang="en" dirty="0"/>
              <a:t> HTTP/1.1” </a:t>
            </a:r>
            <a:r>
              <a:rPr lang="en" b="1" dirty="0"/>
              <a:t>200</a:t>
            </a:r>
          </a:p>
          <a:p>
            <a:pPr marL="1371600" lvl="2" indent="-228600" rtl="0">
              <a:spcBef>
                <a:spcPts val="0"/>
              </a:spcBef>
              <a:spcAft>
                <a:spcPts val="0"/>
              </a:spcAft>
            </a:pPr>
            <a:r>
              <a:rPr lang="en" b="1" dirty="0"/>
              <a:t>127.0.0.1</a:t>
            </a:r>
            <a:r>
              <a:rPr lang="en" dirty="0"/>
              <a:t> is the IP address of the host making the request; in this case, it’s ourselves</a:t>
            </a:r>
          </a:p>
          <a:p>
            <a:pPr marL="1371600" lvl="2" indent="-228600" rtl="0">
              <a:spcBef>
                <a:spcPts val="0"/>
              </a:spcBef>
              <a:spcAft>
                <a:spcPts val="0"/>
              </a:spcAft>
            </a:pPr>
            <a:r>
              <a:rPr lang="en" b="1" dirty="0"/>
              <a:t>GET</a:t>
            </a:r>
            <a:r>
              <a:rPr lang="en" dirty="0"/>
              <a:t> is the type of HTTP request that was made</a:t>
            </a:r>
          </a:p>
          <a:p>
            <a:pPr marL="1371600" lvl="2" indent="-228600" rtl="0">
              <a:spcBef>
                <a:spcPts val="0"/>
              </a:spcBef>
              <a:spcAft>
                <a:spcPts val="0"/>
              </a:spcAft>
            </a:pPr>
            <a:r>
              <a:rPr lang="en" b="1" dirty="0"/>
              <a:t>/hello </a:t>
            </a:r>
            <a:r>
              <a:rPr lang="en" dirty="0"/>
              <a:t>is the path that was requested</a:t>
            </a:r>
          </a:p>
          <a:p>
            <a:pPr marL="1371600" lvl="2" indent="-228600" rtl="0">
              <a:spcBef>
                <a:spcPts val="0"/>
              </a:spcBef>
              <a:spcAft>
                <a:spcPts val="0"/>
              </a:spcAft>
            </a:pPr>
            <a:r>
              <a:rPr lang="en" b="1" dirty="0"/>
              <a:t>200</a:t>
            </a:r>
            <a:r>
              <a:rPr lang="en" dirty="0"/>
              <a:t> is the response status code by the server to the request; 200 means SUCCESS</a:t>
            </a:r>
          </a:p>
          <a:p>
            <a:pPr marL="457200" lvl="0" indent="0" rtl="0">
              <a:spcBef>
                <a:spcPts val="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Structuring the app</a:t>
            </a:r>
          </a:p>
        </p:txBody>
      </p:sp>
      <p:sp>
        <p:nvSpPr>
          <p:cNvPr id="103" name="Shape 10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spcAft>
                <a:spcPts val="1000"/>
              </a:spcAft>
              <a:buNone/>
            </a:pPr>
            <a:r>
              <a:rPr lang="en" dirty="0"/>
              <a:t>We need HTML/CSS/JS! Make sure these folders are created at the same directory level as your hello_world.py file.</a:t>
            </a:r>
          </a:p>
          <a:p>
            <a:pPr marL="457200" lvl="0" indent="-228600" rtl="0">
              <a:spcBef>
                <a:spcPts val="0"/>
              </a:spcBef>
              <a:spcAft>
                <a:spcPts val="1000"/>
              </a:spcAft>
              <a:buAutoNum type="arabicPeriod"/>
            </a:pPr>
            <a:r>
              <a:rPr lang="en" dirty="0">
                <a:latin typeface="Consolas"/>
                <a:ea typeface="Consolas"/>
                <a:cs typeface="Consolas"/>
                <a:sym typeface="Consolas"/>
              </a:rPr>
              <a:t>mkdir -p static/css</a:t>
            </a:r>
          </a:p>
          <a:p>
            <a:pPr marL="457200" lvl="0" indent="-228600" rtl="0">
              <a:spcBef>
                <a:spcPts val="0"/>
              </a:spcBef>
              <a:spcAft>
                <a:spcPts val="1000"/>
              </a:spcAft>
              <a:buAutoNum type="arabicPeriod"/>
            </a:pPr>
            <a:r>
              <a:rPr lang="en" dirty="0">
                <a:latin typeface="Consolas"/>
                <a:ea typeface="Consolas"/>
                <a:cs typeface="Consolas"/>
                <a:sym typeface="Consolas"/>
              </a:rPr>
              <a:t>mkdir -p static/js</a:t>
            </a:r>
          </a:p>
          <a:p>
            <a:pPr marL="457200" lvl="0" indent="-228600" rtl="0">
              <a:spcBef>
                <a:spcPts val="0"/>
              </a:spcBef>
              <a:spcAft>
                <a:spcPts val="1000"/>
              </a:spcAft>
              <a:buAutoNum type="arabicPeriod"/>
            </a:pPr>
            <a:r>
              <a:rPr lang="en" dirty="0">
                <a:latin typeface="Consolas"/>
                <a:ea typeface="Consolas"/>
                <a:cs typeface="Consolas"/>
                <a:sym typeface="Consolas"/>
              </a:rPr>
              <a:t>touch static/css/styles.css </a:t>
            </a:r>
            <a:r>
              <a:rPr lang="en" sz="1400" dirty="0">
                <a:solidFill>
                  <a:srgbClr val="999999"/>
                </a:solidFill>
                <a:latin typeface="Consolas"/>
                <a:ea typeface="Consolas"/>
                <a:cs typeface="Consolas"/>
                <a:sym typeface="Consolas"/>
              </a:rPr>
              <a:t>// for PC: type nul &gt; static/css/styles.css</a:t>
            </a:r>
          </a:p>
          <a:p>
            <a:pPr marL="457200" lvl="0" indent="-228600" rtl="0">
              <a:spcBef>
                <a:spcPts val="0"/>
              </a:spcBef>
              <a:spcAft>
                <a:spcPts val="1000"/>
              </a:spcAft>
              <a:buAutoNum type="arabicPeriod"/>
            </a:pPr>
            <a:r>
              <a:rPr lang="en" dirty="0">
                <a:latin typeface="Consolas"/>
                <a:ea typeface="Consolas"/>
                <a:cs typeface="Consolas"/>
                <a:sym typeface="Consolas"/>
              </a:rPr>
              <a:t>touch static/js/main.js </a:t>
            </a:r>
            <a:r>
              <a:rPr lang="en" sz="1400" dirty="0">
                <a:solidFill>
                  <a:srgbClr val="999999"/>
                </a:solidFill>
              </a:rPr>
              <a:t>// for PC: </a:t>
            </a:r>
            <a:r>
              <a:rPr lang="en" sz="1400" dirty="0">
                <a:solidFill>
                  <a:srgbClr val="999999"/>
                </a:solidFill>
                <a:latin typeface="Consolas"/>
                <a:ea typeface="Consolas"/>
                <a:cs typeface="Consolas"/>
                <a:sym typeface="Consolas"/>
              </a:rPr>
              <a:t> type nul &gt; static/js/main.js</a:t>
            </a:r>
          </a:p>
          <a:p>
            <a:pPr marL="457200" lvl="0" indent="-228600" rtl="0">
              <a:spcBef>
                <a:spcPts val="0"/>
              </a:spcBef>
              <a:spcAft>
                <a:spcPts val="1000"/>
              </a:spcAft>
              <a:buAutoNum type="arabicPeriod"/>
            </a:pPr>
            <a:r>
              <a:rPr lang="en" dirty="0">
                <a:latin typeface="Consolas"/>
                <a:ea typeface="Consolas"/>
                <a:cs typeface="Consolas"/>
                <a:sym typeface="Consolas"/>
              </a:rPr>
              <a:t>mkdir templates</a:t>
            </a:r>
          </a:p>
          <a:p>
            <a:pPr marL="457200" lvl="0" indent="-228600" rtl="0">
              <a:spcBef>
                <a:spcPts val="0"/>
              </a:spcBef>
              <a:spcAft>
                <a:spcPts val="1000"/>
              </a:spcAft>
              <a:buAutoNum type="arabicPeriod"/>
            </a:pPr>
            <a:r>
              <a:rPr lang="en" dirty="0">
                <a:latin typeface="Consolas"/>
                <a:ea typeface="Consolas"/>
                <a:cs typeface="Consolas"/>
                <a:sym typeface="Consolas"/>
              </a:rPr>
              <a:t>touch templates/main.html </a:t>
            </a:r>
            <a:r>
              <a:rPr lang="en" sz="1400" dirty="0">
                <a:solidFill>
                  <a:srgbClr val="999999"/>
                </a:solidFill>
              </a:rPr>
              <a:t>// for PC: </a:t>
            </a:r>
            <a:r>
              <a:rPr lang="en" sz="1400" dirty="0">
                <a:solidFill>
                  <a:srgbClr val="999999"/>
                </a:solidFill>
                <a:latin typeface="Consolas"/>
                <a:ea typeface="Consolas"/>
                <a:cs typeface="Consolas"/>
                <a:sym typeface="Consolas"/>
              </a:rPr>
              <a:t>type nul &gt; templates/main.html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You should have something like this</a:t>
            </a:r>
          </a:p>
        </p:txBody>
      </p:sp>
      <p:pic>
        <p:nvPicPr>
          <p:cNvPr id="109" name="Shape 109" descr="Screen Shot 2017-05-11 at 2.36.00 PM.png"/>
          <p:cNvPicPr preferRelativeResize="0"/>
          <p:nvPr/>
        </p:nvPicPr>
        <p:blipFill>
          <a:blip r:embed="rId3">
            <a:alphaModFix/>
          </a:blip>
          <a:stretch>
            <a:fillRect/>
          </a:stretch>
        </p:blipFill>
        <p:spPr>
          <a:xfrm>
            <a:off x="704850" y="1413750"/>
            <a:ext cx="7734300" cy="2533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a:spcBef>
                <a:spcPts val="0"/>
              </a:spcBef>
              <a:buNone/>
            </a:pPr>
            <a:r>
              <a:rPr lang="en"/>
              <a:t>Before we move on...</a:t>
            </a:r>
          </a:p>
        </p:txBody>
      </p:sp>
      <p:sp>
        <p:nvSpPr>
          <p:cNvPr id="115" name="Shape 115"/>
          <p:cNvSpPr txBox="1"/>
          <p:nvPr/>
        </p:nvSpPr>
        <p:spPr>
          <a:xfrm>
            <a:off x="3591900" y="2587575"/>
            <a:ext cx="1960200" cy="507000"/>
          </a:xfrm>
          <a:prstGeom prst="rect">
            <a:avLst/>
          </a:prstGeom>
          <a:noFill/>
          <a:ln>
            <a:noFill/>
          </a:ln>
        </p:spPr>
        <p:txBody>
          <a:bodyPr lIns="91425" tIns="91425" rIns="91425" bIns="91425" anchor="t" anchorCtr="0">
            <a:noAutofit/>
          </a:bodyPr>
          <a:lstStyle/>
          <a:p>
            <a:pPr lvl="0">
              <a:spcBef>
                <a:spcPts val="0"/>
              </a:spcBef>
              <a:buNone/>
            </a:pPr>
            <a:r>
              <a:rPr lang="en" sz="1800">
                <a:solidFill>
                  <a:srgbClr val="F3F3F3"/>
                </a:solidFill>
                <a:latin typeface="Open Sans"/>
                <a:ea typeface="Open Sans"/>
                <a:cs typeface="Open Sans"/>
                <a:sym typeface="Open Sans"/>
              </a:rPr>
              <a:t>Any questions?</a:t>
            </a: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1272</Words>
  <Application>Microsoft Macintosh PowerPoint</Application>
  <PresentationFormat>On-screen Show (16:9)</PresentationFormat>
  <Paragraphs>143</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tropic</vt:lpstr>
      <vt:lpstr>Flask</vt:lpstr>
      <vt:lpstr>What is Flask?</vt:lpstr>
      <vt:lpstr>Let’s get set up!           FOR MAC</vt:lpstr>
      <vt:lpstr>Let’s get set up!                         FOR PC </vt:lpstr>
      <vt:lpstr>Writing the app</vt:lpstr>
      <vt:lpstr>Running the app </vt:lpstr>
      <vt:lpstr>Structuring the app</vt:lpstr>
      <vt:lpstr>You should have something like this</vt:lpstr>
      <vt:lpstr>Before we move on...</vt:lpstr>
      <vt:lpstr>Templating</vt:lpstr>
      <vt:lpstr>Let’s see how Jinja templates work! (1 / 2)</vt:lpstr>
      <vt:lpstr>Let’s see how Jinja templates work! (2 / 2)   </vt:lpstr>
      <vt:lpstr>Let’s add CSS! </vt:lpstr>
      <vt:lpstr>Let’s add JS (and jQuery)!</vt:lpstr>
      <vt:lpstr>We’ve set up our first Flask app!</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Flask</dc:title>
  <cp:lastModifiedBy>Nicole Ng</cp:lastModifiedBy>
  <cp:revision>11</cp:revision>
  <dcterms:modified xsi:type="dcterms:W3CDTF">2017-05-12T22:28:03Z</dcterms:modified>
</cp:coreProperties>
</file>