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1" d="100"/>
          <a:sy n="131" d="100"/>
        </p:scale>
        <p:origin x="-1000"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4047989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developer.mozilla.org/en-US/docs/Web/JavaScript/Reference/Statements/le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150">
                <a:highlight>
                  <a:srgbClr val="FFFFFF"/>
                </a:highlight>
                <a:latin typeface="Verdana"/>
                <a:ea typeface="Verdana"/>
                <a:cs typeface="Verdana"/>
                <a:sym typeface="Verdana"/>
              </a:rPr>
              <a:t>In JavaScript, the thing called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is the object that "owns" the JavaScript code.</a:t>
            </a:r>
          </a:p>
          <a:p>
            <a:pPr lvl="0">
              <a:spcBef>
                <a:spcPts val="0"/>
              </a:spcBef>
              <a:buNone/>
            </a:pPr>
            <a:r>
              <a:rPr lang="en" sz="1150">
                <a:highlight>
                  <a:srgbClr val="FFFFFF"/>
                </a:highlight>
                <a:latin typeface="Verdana"/>
                <a:ea typeface="Verdana"/>
                <a:cs typeface="Verdana"/>
                <a:sym typeface="Verdana"/>
              </a:rPr>
              <a:t>The value of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when used in a function, is the object that "owns" the function.</a:t>
            </a:r>
          </a:p>
          <a:p>
            <a:pPr lvl="0">
              <a:spcBef>
                <a:spcPts val="0"/>
              </a:spcBef>
              <a:buNone/>
            </a:pPr>
            <a:r>
              <a:rPr lang="en" sz="1150">
                <a:highlight>
                  <a:srgbClr val="FFFFFF"/>
                </a:highlight>
                <a:latin typeface="Verdana"/>
                <a:ea typeface="Verdana"/>
                <a:cs typeface="Verdana"/>
                <a:sym typeface="Verdana"/>
              </a:rPr>
              <a:t>The value of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when used in an object, is the object itself.</a:t>
            </a:r>
          </a:p>
          <a:p>
            <a:pPr lvl="0">
              <a:spcBef>
                <a:spcPts val="0"/>
              </a:spcBef>
              <a:buNone/>
            </a:pPr>
            <a:r>
              <a:rPr lang="en" sz="1150">
                <a:highlight>
                  <a:srgbClr val="FFFFFF"/>
                </a:highlight>
                <a:latin typeface="Verdana"/>
                <a:ea typeface="Verdana"/>
                <a:cs typeface="Verdana"/>
                <a:sym typeface="Verdana"/>
              </a:rPr>
              <a:t>The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keyword in an object constructor does not have a value. It is only a substitute for the new object.</a:t>
            </a:r>
          </a:p>
          <a:p>
            <a:pPr lvl="0">
              <a:spcBef>
                <a:spcPts val="0"/>
              </a:spcBef>
              <a:buNone/>
            </a:pPr>
            <a:r>
              <a:rPr lang="en" sz="1150">
                <a:highlight>
                  <a:srgbClr val="FFFFFF"/>
                </a:highlight>
                <a:latin typeface="Verdana"/>
                <a:ea typeface="Verdana"/>
                <a:cs typeface="Verdana"/>
                <a:sym typeface="Verdana"/>
              </a:rPr>
              <a:t>The value of </a:t>
            </a:r>
            <a:r>
              <a:rPr lang="en" sz="1150" b="1">
                <a:highlight>
                  <a:srgbClr val="FFFFFF"/>
                </a:highlight>
                <a:latin typeface="Verdana"/>
                <a:ea typeface="Verdana"/>
                <a:cs typeface="Verdana"/>
                <a:sym typeface="Verdana"/>
              </a:rPr>
              <a:t>this</a:t>
            </a:r>
            <a:r>
              <a:rPr lang="en" sz="1150">
                <a:highlight>
                  <a:srgbClr val="FFFFFF"/>
                </a:highlight>
                <a:latin typeface="Verdana"/>
                <a:ea typeface="Verdana"/>
                <a:cs typeface="Verdana"/>
                <a:sym typeface="Verdana"/>
              </a:rPr>
              <a:t> will become the new object when the constructor is used to create an object.</a:t>
            </a:r>
          </a:p>
          <a:p>
            <a:pPr lvl="0">
              <a:spcBef>
                <a:spcPts val="0"/>
              </a:spcBef>
              <a:buNone/>
            </a:pPr>
            <a:r>
              <a:rPr lang="en" sz="1150">
                <a:highlight>
                  <a:srgbClr val="FFFFCC"/>
                </a:highlight>
                <a:latin typeface="Verdana"/>
                <a:ea typeface="Verdana"/>
                <a:cs typeface="Verdana"/>
                <a:sym typeface="Verdana"/>
              </a:rPr>
              <a:t>Note that </a:t>
            </a:r>
            <a:r>
              <a:rPr lang="en" sz="1150" b="1">
                <a:highlight>
                  <a:srgbClr val="FFFFCC"/>
                </a:highlight>
                <a:latin typeface="Verdana"/>
                <a:ea typeface="Verdana"/>
                <a:cs typeface="Verdana"/>
                <a:sym typeface="Verdana"/>
              </a:rPr>
              <a:t>this</a:t>
            </a:r>
            <a:r>
              <a:rPr lang="en" sz="1150">
                <a:highlight>
                  <a:srgbClr val="FFFFCC"/>
                </a:highlight>
                <a:latin typeface="Verdana"/>
                <a:ea typeface="Verdana"/>
                <a:cs typeface="Verdana"/>
                <a:sym typeface="Verdana"/>
              </a:rPr>
              <a:t> is not a variable. It is a keyword. You cannot change the value of </a:t>
            </a:r>
            <a:r>
              <a:rPr lang="en" sz="1150" b="1">
                <a:highlight>
                  <a:srgbClr val="FFFFCC"/>
                </a:highlight>
                <a:latin typeface="Verdana"/>
                <a:ea typeface="Verdana"/>
                <a:cs typeface="Verdana"/>
                <a:sym typeface="Verdana"/>
              </a:rPr>
              <a:t>this</a:t>
            </a:r>
            <a:r>
              <a:rPr lang="en" sz="1150">
                <a:highlight>
                  <a:srgbClr val="FFFFCC"/>
                </a:highlight>
                <a:latin typeface="Verdana"/>
                <a:ea typeface="Verdana"/>
                <a:cs typeface="Verdana"/>
                <a:sym typeface="Verdana"/>
              </a:rPr>
              <a:t>.</a:t>
            </a:r>
          </a:p>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a:t>Switches are used to perform different actions based on different conditions.</a:t>
            </a:r>
            <a:br>
              <a:rPr lang="en"/>
            </a:br>
            <a:r>
              <a:rPr lang="en"/>
              <a:t>You don’t have to have a break after each break. Sometimes you might want to have case 1 and case 2 do the same thing. As an example, instead of assigning the day of the week to each case, you assign the after school activity to each case. However, Tuesdays and Wednesdays you go to dance class. Here you don’t need to have a break under case 2 because case 3 (Wednesday) is the same activity. So whether getDay returns a 2 or a 3, both would assign the activity to dance. It’d look like this</a:t>
            </a:r>
          </a:p>
          <a:p>
            <a:pPr lvl="0" rtl="0">
              <a:lnSpc>
                <a:spcPct val="115000"/>
              </a:lnSpc>
              <a:spcBef>
                <a:spcPts val="0"/>
              </a:spcBef>
              <a:spcAft>
                <a:spcPts val="0"/>
              </a:spcAft>
              <a:buNone/>
            </a:pPr>
            <a:r>
              <a:rPr lang="en"/>
              <a:t>case 2:</a:t>
            </a:r>
          </a:p>
          <a:p>
            <a:pPr lvl="0" rtl="0">
              <a:lnSpc>
                <a:spcPct val="115000"/>
              </a:lnSpc>
              <a:spcBef>
                <a:spcPts val="0"/>
              </a:spcBef>
              <a:spcAft>
                <a:spcPts val="0"/>
              </a:spcAft>
              <a:buNone/>
            </a:pPr>
            <a:r>
              <a:rPr lang="en"/>
              <a:t>case 3:</a:t>
            </a:r>
          </a:p>
          <a:p>
            <a:pPr lvl="0" indent="457200" rtl="0">
              <a:lnSpc>
                <a:spcPct val="115000"/>
              </a:lnSpc>
              <a:spcBef>
                <a:spcPts val="0"/>
              </a:spcBef>
              <a:spcAft>
                <a:spcPts val="0"/>
              </a:spcAft>
              <a:buNone/>
            </a:pPr>
            <a:r>
              <a:rPr lang="en"/>
              <a:t>activity = “dance”;</a:t>
            </a:r>
          </a:p>
          <a:p>
            <a:pPr lvl="0" indent="457200" rtl="0">
              <a:lnSpc>
                <a:spcPct val="115000"/>
              </a:lnSpc>
              <a:spcBef>
                <a:spcPts val="0"/>
              </a:spcBef>
              <a:spcAft>
                <a:spcPts val="0"/>
              </a:spcAft>
              <a:buNone/>
            </a:pPr>
            <a:r>
              <a:rPr lang="en"/>
              <a:t>break;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Like in Java, remember that arrays start with an index of 0 and not 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If you need help figuring out the data type of a variable, use typeof. typeof foo would give you Number, String, etc. Practice using typeof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Objects are wrapped in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In newer versions of JavaScript (e.g. ES6), there are the </a:t>
            </a:r>
            <a:r>
              <a:rPr lang="en" b="1"/>
              <a:t>let</a:t>
            </a:r>
            <a:r>
              <a:rPr lang="en"/>
              <a:t> and </a:t>
            </a:r>
            <a:r>
              <a:rPr lang="en" b="1"/>
              <a:t>const</a:t>
            </a:r>
            <a:r>
              <a:rPr lang="en"/>
              <a:t> keywords that allow you to create more specific types of variables.</a:t>
            </a:r>
          </a:p>
          <a:p>
            <a:pPr lvl="0">
              <a:spcBef>
                <a:spcPts val="0"/>
              </a:spcBef>
              <a:buNone/>
            </a:pPr>
            <a:endParaRPr sz="1050">
              <a:solidFill>
                <a:srgbClr val="3B3C40"/>
              </a:solidFill>
              <a:highlight>
                <a:srgbClr val="FFFFFF"/>
              </a:highlight>
              <a:latin typeface="Open Sans"/>
              <a:ea typeface="Open Sans"/>
              <a:cs typeface="Open Sans"/>
              <a:sym typeface="Open Sans"/>
            </a:endParaRPr>
          </a:p>
          <a:p>
            <a:pPr lvl="0">
              <a:spcBef>
                <a:spcPts val="0"/>
              </a:spcBef>
              <a:buNone/>
            </a:pPr>
            <a:r>
              <a:rPr lang="en" sz="1050">
                <a:solidFill>
                  <a:srgbClr val="3B3C40"/>
                </a:solidFill>
                <a:highlight>
                  <a:srgbClr val="FFFFFF"/>
                </a:highlight>
                <a:latin typeface="Open Sans"/>
                <a:ea typeface="Open Sans"/>
                <a:cs typeface="Open Sans"/>
                <a:sym typeface="Open Sans"/>
              </a:rPr>
              <a:t>From MDN docs:</a:t>
            </a:r>
          </a:p>
          <a:p>
            <a:pPr marL="457200" lvl="0" indent="-295275">
              <a:spcBef>
                <a:spcPts val="0"/>
              </a:spcBef>
              <a:buClr>
                <a:srgbClr val="3B3C40"/>
              </a:buClr>
              <a:buSzPct val="95454"/>
              <a:buChar char="-"/>
            </a:pPr>
            <a:r>
              <a:rPr lang="en" sz="1050">
                <a:solidFill>
                  <a:srgbClr val="3B3C40"/>
                </a:solidFill>
                <a:highlight>
                  <a:srgbClr val="FFFFFF"/>
                </a:highlight>
                <a:latin typeface="Open Sans"/>
                <a:ea typeface="Open Sans"/>
                <a:cs typeface="Open Sans"/>
                <a:sym typeface="Open Sans"/>
              </a:rPr>
              <a:t>The </a:t>
            </a:r>
            <a:r>
              <a:rPr lang="en" sz="1050" b="1">
                <a:solidFill>
                  <a:srgbClr val="3B3C40"/>
                </a:solidFill>
                <a:highlight>
                  <a:srgbClr val="FFFFFF"/>
                </a:highlight>
                <a:latin typeface="Consolas"/>
                <a:ea typeface="Consolas"/>
                <a:cs typeface="Consolas"/>
                <a:sym typeface="Consolas"/>
              </a:rPr>
              <a:t>let</a:t>
            </a:r>
            <a:r>
              <a:rPr lang="en" sz="1050">
                <a:solidFill>
                  <a:srgbClr val="3B3C40"/>
                </a:solidFill>
                <a:highlight>
                  <a:srgbClr val="FFFFFF"/>
                </a:highlight>
                <a:latin typeface="Open Sans"/>
                <a:ea typeface="Open Sans"/>
                <a:cs typeface="Open Sans"/>
                <a:sym typeface="Open Sans"/>
              </a:rPr>
              <a:t> statement declares a block scope local variable, optionally initializing it to a value.</a:t>
            </a:r>
          </a:p>
          <a:p>
            <a:pPr marL="457200" lvl="0" indent="-295275" rtl="0">
              <a:spcBef>
                <a:spcPts val="0"/>
              </a:spcBef>
              <a:buSzPct val="95454"/>
              <a:buChar char="-"/>
            </a:pPr>
            <a:r>
              <a:rPr lang="en" sz="1050">
                <a:solidFill>
                  <a:srgbClr val="3B3C40"/>
                </a:solidFill>
                <a:highlight>
                  <a:srgbClr val="FFFFFF"/>
                </a:highlight>
                <a:latin typeface="Open Sans"/>
                <a:ea typeface="Open Sans"/>
                <a:cs typeface="Open Sans"/>
                <a:sym typeface="Open Sans"/>
              </a:rPr>
              <a:t>Constants are block-scoped, much like variables defined using the </a:t>
            </a:r>
            <a:r>
              <a:rPr lang="en" sz="1050" u="sng">
                <a:solidFill>
                  <a:srgbClr val="217AC0"/>
                </a:solidFill>
                <a:highlight>
                  <a:srgbClr val="FFFFFF"/>
                </a:highlight>
                <a:latin typeface="Consolas"/>
                <a:ea typeface="Consolas"/>
                <a:cs typeface="Consolas"/>
                <a:sym typeface="Consolas"/>
                <a:hlinkClick r:id="rId3"/>
              </a:rPr>
              <a:t>let</a:t>
            </a:r>
            <a:r>
              <a:rPr lang="en" sz="1050">
                <a:solidFill>
                  <a:srgbClr val="3B3C40"/>
                </a:solidFill>
                <a:highlight>
                  <a:srgbClr val="FFFFFF"/>
                </a:highlight>
                <a:latin typeface="Open Sans"/>
                <a:ea typeface="Open Sans"/>
                <a:cs typeface="Open Sans"/>
                <a:sym typeface="Open Sans"/>
              </a:rPr>
              <a:t> statement. The value of a constant cannot change through re-assignment, and it can't be redeclared.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Generally it is a bad idea to be mixing data types. However, if it turns out that you get a type and you need to “turn” it into a different data type it is called casting.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w3schools.com/j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JavaScript</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Functions</a:t>
            </a:r>
          </a:p>
        </p:txBody>
      </p:sp>
      <p:sp>
        <p:nvSpPr>
          <p:cNvPr id="122" name="Shape 12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function</a:t>
            </a:r>
            <a:r>
              <a:rPr lang="en" sz="1200">
                <a:solidFill>
                  <a:srgbClr val="000000"/>
                </a:solidFill>
                <a:highlight>
                  <a:srgbClr val="FFFFFF"/>
                </a:highlight>
                <a:latin typeface="Source Code Pro"/>
                <a:ea typeface="Source Code Pro"/>
                <a:cs typeface="Source Code Pro"/>
                <a:sym typeface="Source Code Pro"/>
              </a:rPr>
              <a:t> myFunction(name, age)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greeting = </a:t>
            </a:r>
            <a:r>
              <a:rPr lang="en" sz="1200">
                <a:solidFill>
                  <a:srgbClr val="A52A2A"/>
                </a:solidFill>
                <a:highlight>
                  <a:srgbClr val="FFFFFF"/>
                </a:highlight>
                <a:latin typeface="Source Code Pro"/>
                <a:ea typeface="Source Code Pro"/>
                <a:cs typeface="Source Code Pro"/>
                <a:sym typeface="Source Code Pro"/>
              </a:rPr>
              <a:t>“Hello ” + </a:t>
            </a:r>
            <a:r>
              <a:rPr lang="en" sz="1200">
                <a:solidFill>
                  <a:srgbClr val="000000"/>
                </a:solidFill>
                <a:highlight>
                  <a:srgbClr val="FFFFFF"/>
                </a:highlight>
                <a:latin typeface="Source Code Pro"/>
                <a:ea typeface="Source Code Pro"/>
                <a:cs typeface="Source Code Pro"/>
                <a:sym typeface="Source Code Pro"/>
              </a:rPr>
              <a:t>name</a:t>
            </a:r>
            <a:r>
              <a:rPr lang="en" sz="1200">
                <a:solidFill>
                  <a:srgbClr val="A52A2A"/>
                </a:solidFill>
                <a:highlight>
                  <a:srgbClr val="FFFFFF"/>
                </a:highlight>
                <a:latin typeface="Source Code Pro"/>
                <a:ea typeface="Source Code Pro"/>
                <a:cs typeface="Source Code Pro"/>
                <a:sym typeface="Source Code Pro"/>
              </a:rPr>
              <a:t> + “. ”</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question = </a:t>
            </a:r>
            <a:r>
              <a:rPr lang="en" sz="1200">
                <a:solidFill>
                  <a:srgbClr val="A52A2A"/>
                </a:solidFill>
                <a:highlight>
                  <a:srgbClr val="FFFFFF"/>
                </a:highlight>
                <a:latin typeface="Source Code Pro"/>
                <a:ea typeface="Source Code Pro"/>
                <a:cs typeface="Source Code Pro"/>
                <a:sym typeface="Source Code Pro"/>
              </a:rPr>
              <a:t>“How are you?”</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line = greeting + question;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return age;</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result = myFunction(“Crystal”, 22);  </a:t>
            </a:r>
            <a:r>
              <a:rPr lang="en" sz="1200">
                <a:solidFill>
                  <a:srgbClr val="999999"/>
                </a:solidFill>
                <a:highlight>
                  <a:srgbClr val="FFFFFF"/>
                </a:highlight>
                <a:latin typeface="Source Code Pro"/>
                <a:ea typeface="Source Code Pro"/>
                <a:cs typeface="Source Code Pro"/>
                <a:sym typeface="Source Code Pro"/>
              </a:rPr>
              <a:t>// result = 22</a:t>
            </a:r>
          </a:p>
          <a:p>
            <a:pPr lv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Functions</a:t>
            </a:r>
          </a:p>
        </p:txBody>
      </p:sp>
      <p:sp>
        <p:nvSpPr>
          <p:cNvPr id="128" name="Shape 12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lnSpc>
                <a:spcPct val="200000"/>
              </a:lnSpc>
              <a:spcBef>
                <a:spcPts val="0"/>
              </a:spcBef>
              <a:spcAft>
                <a:spcPts val="0"/>
              </a:spcAft>
            </a:pPr>
            <a:r>
              <a:rPr lang="en"/>
              <a:t>() invokes the function!</a:t>
            </a:r>
          </a:p>
          <a:p>
            <a:pPr marL="457200" lvl="0" indent="-228600" rtl="0">
              <a:lnSpc>
                <a:spcPct val="115000"/>
              </a:lnSpc>
              <a:spcBef>
                <a:spcPts val="0"/>
              </a:spcBef>
              <a:spcAft>
                <a:spcPts val="0"/>
              </a:spcAft>
            </a:pPr>
            <a:r>
              <a:rPr lang="en"/>
              <a:t>Functions called without the () will return the function definition</a:t>
            </a:r>
          </a:p>
          <a:p>
            <a:pPr marL="914400" lvl="1" indent="-228600" rtl="0">
              <a:lnSpc>
                <a:spcPct val="100000"/>
              </a:lnSpc>
              <a:spcBef>
                <a:spcPts val="0"/>
              </a:spcBef>
              <a:spcAft>
                <a:spcPts val="0"/>
              </a:spcAft>
            </a:pPr>
            <a:r>
              <a:rPr lang="en">
                <a:highlight>
                  <a:srgbClr val="FFFFFF"/>
                </a:highlight>
              </a:rPr>
              <a:t>Why might this be useful? Later on, we’ll learn about passing functions around as callbacks.</a:t>
            </a:r>
          </a:p>
          <a:p>
            <a:pPr lvl="0" rtl="0">
              <a:lnSpc>
                <a:spcPct val="115000"/>
              </a:lnSpc>
              <a:spcBef>
                <a:spcPts val="0"/>
              </a:spcBef>
              <a:spcAft>
                <a:spcPts val="0"/>
              </a:spcAft>
              <a:buNone/>
            </a:pPr>
            <a:endParaRPr/>
          </a:p>
          <a:p>
            <a:pPr marL="457200" lvl="0" indent="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function</a:t>
            </a:r>
            <a:r>
              <a:rPr lang="en" sz="1200">
                <a:solidFill>
                  <a:srgbClr val="000000"/>
                </a:solidFill>
                <a:highlight>
                  <a:srgbClr val="FFFFFF"/>
                </a:highlight>
                <a:latin typeface="Source Code Pro"/>
                <a:ea typeface="Source Code Pro"/>
                <a:cs typeface="Source Code Pro"/>
                <a:sym typeface="Source Code Pro"/>
              </a:rPr>
              <a:t> toCelsius(fahrenheit) {</a:t>
            </a:r>
          </a:p>
          <a:p>
            <a:pPr marL="457200" lvl="0" indent="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return</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FF0000"/>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a:t>
            </a:r>
            <a:r>
              <a:rPr lang="en" sz="1200">
                <a:solidFill>
                  <a:srgbClr val="FF0000"/>
                </a:solidFill>
                <a:highlight>
                  <a:srgbClr val="FFFFFF"/>
                </a:highlight>
                <a:latin typeface="Source Code Pro"/>
                <a:ea typeface="Source Code Pro"/>
                <a:cs typeface="Source Code Pro"/>
                <a:sym typeface="Source Code Pro"/>
              </a:rPr>
              <a:t>9</a:t>
            </a:r>
            <a:r>
              <a:rPr lang="en" sz="1200">
                <a:solidFill>
                  <a:srgbClr val="000000"/>
                </a:solidFill>
                <a:highlight>
                  <a:srgbClr val="FFFFFF"/>
                </a:highlight>
                <a:latin typeface="Source Code Pro"/>
                <a:ea typeface="Source Code Pro"/>
                <a:cs typeface="Source Code Pro"/>
                <a:sym typeface="Source Code Pro"/>
              </a:rPr>
              <a:t>) * (fahrenheit-</a:t>
            </a:r>
            <a:r>
              <a:rPr lang="en" sz="1200">
                <a:solidFill>
                  <a:srgbClr val="FF0000"/>
                </a:solidFill>
                <a:highlight>
                  <a:srgbClr val="FFFFFF"/>
                </a:highlight>
                <a:latin typeface="Source Code Pro"/>
                <a:ea typeface="Source Code Pro"/>
                <a:cs typeface="Source Code Pro"/>
                <a:sym typeface="Source Code Pro"/>
              </a:rPr>
              <a:t>32</a:t>
            </a:r>
            <a:r>
              <a:rPr lang="en" sz="1200">
                <a:solidFill>
                  <a:srgbClr val="000000"/>
                </a:solidFill>
                <a:highlight>
                  <a:srgbClr val="FFFFFF"/>
                </a:highlight>
                <a:latin typeface="Source Code Pro"/>
                <a:ea typeface="Source Code Pro"/>
                <a:cs typeface="Source Code Pro"/>
                <a:sym typeface="Source Code Pro"/>
              </a:rPr>
              <a:t>);</a:t>
            </a:r>
          </a:p>
          <a:p>
            <a:pPr marL="457200" lvl="0" indent="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marL="457200" lvl="0" indent="0" rtl="0">
              <a:lnSpc>
                <a:spcPct val="100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function1 = toCelsius; </a:t>
            </a:r>
            <a:r>
              <a:rPr lang="en" sz="1200">
                <a:solidFill>
                  <a:srgbClr val="999999"/>
                </a:solidFill>
                <a:highlight>
                  <a:srgbClr val="FFFFFF"/>
                </a:highlight>
                <a:latin typeface="Source Code Pro"/>
                <a:ea typeface="Source Code Pro"/>
                <a:cs typeface="Source Code Pro"/>
                <a:sym typeface="Source Code Pro"/>
              </a:rPr>
              <a:t>// </a:t>
            </a:r>
            <a:r>
              <a:rPr lang="en" sz="1200">
                <a:solidFill>
                  <a:srgbClr val="999999"/>
                </a:solidFill>
                <a:latin typeface="Source Code Pro"/>
                <a:ea typeface="Source Code Pro"/>
                <a:cs typeface="Source Code Pro"/>
                <a:sym typeface="Source Code Pro"/>
              </a:rPr>
              <a:t>function1</a:t>
            </a:r>
            <a:r>
              <a:rPr lang="en" sz="1200">
                <a:solidFill>
                  <a:srgbClr val="999999"/>
                </a:solidFill>
                <a:highlight>
                  <a:srgbClr val="FFFFFF"/>
                </a:highlight>
                <a:latin typeface="Source Code Pro"/>
                <a:ea typeface="Source Code Pro"/>
                <a:cs typeface="Source Code Pro"/>
                <a:sym typeface="Source Code Pro"/>
              </a:rPr>
              <a:t> = function(f) { return (5/9) * (f-32); }</a:t>
            </a:r>
          </a:p>
          <a:p>
            <a:pPr marL="457200" lvl="0" indent="0" rtl="0">
              <a:lnSpc>
                <a:spcPct val="100000"/>
              </a:lnSpc>
              <a:spcBef>
                <a:spcPts val="0"/>
              </a:spcBef>
              <a:spcAft>
                <a:spcPts val="0"/>
              </a:spcAft>
              <a:buNone/>
            </a:pPr>
            <a:endParaRPr sz="1200">
              <a:solidFill>
                <a:srgbClr val="999999"/>
              </a:solidFill>
              <a:highlight>
                <a:srgbClr val="FFFFFF"/>
              </a:highlight>
              <a:latin typeface="Source Code Pro"/>
              <a:ea typeface="Source Code Pro"/>
              <a:cs typeface="Source Code Pro"/>
              <a:sym typeface="Source Code Pro"/>
            </a:endParaRPr>
          </a:p>
          <a:p>
            <a:pPr lvl="0" rtl="0">
              <a:lnSpc>
                <a:spcPct val="100000"/>
              </a:lnSpc>
              <a:spcBef>
                <a:spcPts val="0"/>
              </a:spcBef>
              <a:spcAft>
                <a:spcPts val="0"/>
              </a:spcAft>
              <a:buNone/>
            </a:pPr>
            <a:endParaRPr sz="12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Any questions?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Objects: variable declaration</a:t>
            </a:r>
          </a:p>
        </p:txBody>
      </p:sp>
      <p:sp>
        <p:nvSpPr>
          <p:cNvPr id="139" name="Shape 13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person =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firstName: </a:t>
            </a:r>
            <a:r>
              <a:rPr lang="en" sz="1200">
                <a:solidFill>
                  <a:srgbClr val="A52A2A"/>
                </a:solidFill>
                <a:highlight>
                  <a:srgbClr val="FFFFFF"/>
                </a:highlight>
                <a:latin typeface="Source Code Pro"/>
                <a:ea typeface="Source Code Pro"/>
                <a:cs typeface="Source Code Pro"/>
                <a:sym typeface="Source Code Pro"/>
              </a:rPr>
              <a:t>"John"</a:t>
            </a:r>
            <a:r>
              <a:rPr lang="en" sz="1200">
                <a:solidFill>
                  <a:srgbClr val="000000"/>
                </a:solidFill>
                <a:highlight>
                  <a:srgbClr val="FFFFFF"/>
                </a:highlight>
                <a:latin typeface="Source Code Pro"/>
                <a:ea typeface="Source Code Pro"/>
                <a:cs typeface="Source Code Pro"/>
                <a:sym typeface="Source Code Pro"/>
              </a:rPr>
              <a:t>,</a:t>
            </a:r>
          </a:p>
          <a:p>
            <a:pPr marL="0" lvl="0" indent="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lastName: </a:t>
            </a:r>
            <a:r>
              <a:rPr lang="en" sz="1200">
                <a:solidFill>
                  <a:srgbClr val="A52A2A"/>
                </a:solidFill>
                <a:highlight>
                  <a:srgbClr val="FFFFFF"/>
                </a:highlight>
                <a:latin typeface="Source Code Pro"/>
                <a:ea typeface="Source Code Pro"/>
                <a:cs typeface="Source Code Pro"/>
                <a:sym typeface="Source Code Pro"/>
              </a:rPr>
              <a:t>"Doe"</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age: </a:t>
            </a:r>
            <a:r>
              <a:rPr lang="en" sz="1200">
                <a:solidFill>
                  <a:srgbClr val="FF0000"/>
                </a:solidFill>
                <a:highlight>
                  <a:srgbClr val="FFFFFF"/>
                </a:highlight>
                <a:latin typeface="Source Code Pro"/>
                <a:ea typeface="Source Code Pro"/>
                <a:cs typeface="Source Code Pro"/>
                <a:sym typeface="Source Code Pro"/>
              </a:rPr>
              <a:t>50</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eyeColor: </a:t>
            </a:r>
            <a:r>
              <a:rPr lang="en" sz="1200">
                <a:solidFill>
                  <a:srgbClr val="A52A2A"/>
                </a:solidFill>
                <a:highlight>
                  <a:srgbClr val="FFFFFF"/>
                </a:highlight>
                <a:latin typeface="Source Code Pro"/>
                <a:ea typeface="Source Code Pro"/>
                <a:cs typeface="Source Code Pro"/>
                <a:sym typeface="Source Code Pro"/>
              </a:rPr>
              <a:t>"blue"</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endParaRPr sz="1200">
              <a:solidFill>
                <a:srgbClr val="000000"/>
              </a:solidFill>
              <a:highlight>
                <a:srgbClr val="FFFFFF"/>
              </a:highlight>
              <a:latin typeface="Source Code Pro"/>
              <a:ea typeface="Source Code Pro"/>
              <a:cs typeface="Source Code Pro"/>
              <a:sym typeface="Source Code Pro"/>
            </a:endParaRPr>
          </a:p>
          <a:p>
            <a:pPr lvl="0" rtl="0">
              <a:spcBef>
                <a:spcPts val="0"/>
              </a:spcBef>
              <a:spcAft>
                <a:spcPts val="0"/>
              </a:spcAft>
              <a:buNone/>
            </a:pPr>
            <a:r>
              <a:rPr lang="en" sz="1200">
                <a:solidFill>
                  <a:srgbClr val="999999"/>
                </a:solidFill>
                <a:latin typeface="Source Code Pro"/>
                <a:ea typeface="Source Code Pro"/>
                <a:cs typeface="Source Code Pro"/>
                <a:sym typeface="Source Code Pro"/>
              </a:rPr>
              <a:t>// Two ways to access an existing variable</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firstName1 = person.firstName;     </a:t>
            </a:r>
            <a:r>
              <a:rPr lang="en" sz="1200">
                <a:solidFill>
                  <a:srgbClr val="999999"/>
                </a:solidFill>
                <a:highlight>
                  <a:srgbClr val="FFFFFF"/>
                </a:highlight>
                <a:latin typeface="Source Code Pro"/>
                <a:ea typeface="Source Code Pro"/>
                <a:cs typeface="Source Code Pro"/>
                <a:sym typeface="Source Code Pro"/>
              </a:rPr>
              <a:t>//firstName1 = “John”</a:t>
            </a:r>
          </a:p>
          <a:p>
            <a:pPr lvl="0" rtl="0">
              <a:spcBef>
                <a:spcPts val="0"/>
              </a:spcBef>
              <a:spcAft>
                <a:spcPts val="0"/>
              </a:spcAft>
              <a:buNone/>
            </a:pPr>
            <a:r>
              <a:rPr lang="en" sz="1200">
                <a:solidFill>
                  <a:srgbClr val="0000CD"/>
                </a:solidFill>
                <a:latin typeface="Source Code Pro"/>
                <a:ea typeface="Source Code Pro"/>
                <a:cs typeface="Source Code Pro"/>
                <a:sym typeface="Source Code Pro"/>
              </a:rPr>
              <a:t>var</a:t>
            </a:r>
            <a:r>
              <a:rPr lang="en" sz="1200">
                <a:solidFill>
                  <a:srgbClr val="000000"/>
                </a:solidFill>
                <a:latin typeface="Source Code Pro"/>
                <a:ea typeface="Source Code Pro"/>
                <a:cs typeface="Source Code Pro"/>
                <a:sym typeface="Source Code Pro"/>
              </a:rPr>
              <a:t> firstName2 = person[‘firstName’];  </a:t>
            </a:r>
            <a:r>
              <a:rPr lang="en" sz="1200">
                <a:solidFill>
                  <a:srgbClr val="999999"/>
                </a:solidFill>
                <a:latin typeface="Source Code Pro"/>
                <a:ea typeface="Source Code Pro"/>
                <a:cs typeface="Source Code Pro"/>
                <a:sym typeface="Source Code Pro"/>
              </a:rPr>
              <a:t>//firstName2 = “John”</a:t>
            </a:r>
          </a:p>
          <a:p>
            <a:pPr lvl="0" rtl="0">
              <a:spcBef>
                <a:spcPts val="0"/>
              </a:spcBef>
              <a:spcAft>
                <a:spcPts val="0"/>
              </a:spcAft>
              <a:buNone/>
            </a:pPr>
            <a:endParaRPr sz="1200">
              <a:solidFill>
                <a:srgbClr val="999999"/>
              </a:solidFill>
              <a:latin typeface="Source Code Pro"/>
              <a:ea typeface="Source Code Pro"/>
              <a:cs typeface="Source Code Pro"/>
              <a:sym typeface="Source Code Pro"/>
            </a:endParaRPr>
          </a:p>
          <a:p>
            <a:pPr lvl="0" rtl="0">
              <a:spcBef>
                <a:spcPts val="0"/>
              </a:spcBef>
              <a:spcAft>
                <a:spcPts val="0"/>
              </a:spcAft>
              <a:buNone/>
            </a:pPr>
            <a:r>
              <a:rPr lang="en" sz="1200">
                <a:solidFill>
                  <a:srgbClr val="999999"/>
                </a:solidFill>
                <a:latin typeface="Source Code Pro"/>
                <a:ea typeface="Source Code Pro"/>
                <a:cs typeface="Source Code Pro"/>
                <a:sym typeface="Source Code Pro"/>
              </a:rPr>
              <a:t>// Two ways to create new object variables and assign values</a:t>
            </a:r>
          </a:p>
          <a:p>
            <a:pPr lvl="0" rtl="0">
              <a:spcBef>
                <a:spcPts val="0"/>
              </a:spcBef>
              <a:spcAft>
                <a:spcPts val="0"/>
              </a:spcAft>
              <a:buNone/>
            </a:pPr>
            <a:r>
              <a:rPr lang="en" sz="1200">
                <a:solidFill>
                  <a:srgbClr val="000000"/>
                </a:solidFill>
                <a:latin typeface="Source Code Pro"/>
                <a:ea typeface="Source Code Pro"/>
                <a:cs typeface="Source Code Pro"/>
                <a:sym typeface="Source Code Pro"/>
              </a:rPr>
              <a:t>person.height = </a:t>
            </a:r>
            <a:r>
              <a:rPr lang="en" sz="1200">
                <a:solidFill>
                  <a:srgbClr val="FF0000"/>
                </a:solidFill>
                <a:latin typeface="Source Code Pro"/>
                <a:ea typeface="Source Code Pro"/>
                <a:cs typeface="Source Code Pro"/>
                <a:sym typeface="Source Code Pro"/>
              </a:rPr>
              <a:t>170</a:t>
            </a:r>
            <a:r>
              <a:rPr lang="en" sz="1200">
                <a:solidFill>
                  <a:srgbClr val="000000"/>
                </a:solidFill>
                <a:latin typeface="Source Code Pro"/>
                <a:ea typeface="Source Code Pro"/>
                <a:cs typeface="Source Code Pro"/>
                <a:sym typeface="Source Code Pro"/>
              </a:rPr>
              <a:t>;</a:t>
            </a:r>
          </a:p>
          <a:p>
            <a:pPr lvl="0" rtl="0">
              <a:spcBef>
                <a:spcPts val="0"/>
              </a:spcBef>
              <a:spcAft>
                <a:spcPts val="0"/>
              </a:spcAft>
              <a:buNone/>
            </a:pPr>
            <a:r>
              <a:rPr lang="en" sz="1200">
                <a:solidFill>
                  <a:srgbClr val="000000"/>
                </a:solidFill>
                <a:latin typeface="Source Code Pro"/>
                <a:ea typeface="Source Code Pro"/>
                <a:cs typeface="Source Code Pro"/>
                <a:sym typeface="Source Code Pro"/>
              </a:rPr>
              <a:t>person[‘height’] = </a:t>
            </a:r>
            <a:r>
              <a:rPr lang="en" sz="1200">
                <a:solidFill>
                  <a:srgbClr val="FF0000"/>
                </a:solidFill>
                <a:latin typeface="Source Code Pro"/>
                <a:ea typeface="Source Code Pro"/>
                <a:cs typeface="Source Code Pro"/>
                <a:sym typeface="Source Code Pro"/>
              </a:rPr>
              <a:t>170</a:t>
            </a:r>
            <a:r>
              <a:rPr lang="en" sz="1200">
                <a:solidFill>
                  <a:srgbClr val="000000"/>
                </a:solidFill>
                <a:latin typeface="Source Code Pro"/>
                <a:ea typeface="Source Code Pro"/>
                <a:cs typeface="Source Code Pro"/>
                <a:sym typeface="Source Code Pro"/>
              </a:rPr>
              <a:t>;</a:t>
            </a:r>
          </a:p>
          <a:p>
            <a:pPr lvl="0" rtl="0">
              <a:spcBef>
                <a:spcPts val="0"/>
              </a:spcBef>
              <a:spcAft>
                <a:spcPts val="0"/>
              </a:spcAft>
              <a:buNone/>
            </a:pPr>
            <a:r>
              <a:rPr lang="en" sz="1200">
                <a:solidFill>
                  <a:srgbClr val="999999"/>
                </a:solidFill>
                <a:latin typeface="Source Code Pro"/>
                <a:ea typeface="Source Code Pro"/>
                <a:cs typeface="Source Code Pro"/>
                <a:sym typeface="Source Code Pro"/>
              </a:rPr>
              <a:t>// person = {firstName: “John”, lastName: “Doe”, age: 50, eyeColor: “blue”, height: 170}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Objects: function declaration</a:t>
            </a:r>
          </a:p>
        </p:txBody>
      </p:sp>
      <p:sp>
        <p:nvSpPr>
          <p:cNvPr id="145" name="Shape 14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function</a:t>
            </a:r>
            <a:r>
              <a:rPr lang="en" sz="1200">
                <a:solidFill>
                  <a:srgbClr val="000000"/>
                </a:solidFill>
                <a:highlight>
                  <a:srgbClr val="FFFFFF"/>
                </a:highlight>
                <a:latin typeface="Source Code Pro"/>
                <a:ea typeface="Source Code Pro"/>
                <a:cs typeface="Source Code Pro"/>
                <a:sym typeface="Source Code Pro"/>
              </a:rPr>
              <a:t> person(firstName, lastName, age, eyeColor)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this</a:t>
            </a:r>
            <a:r>
              <a:rPr lang="en" sz="1200">
                <a:solidFill>
                  <a:srgbClr val="000000"/>
                </a:solidFill>
                <a:highlight>
                  <a:srgbClr val="FFFFFF"/>
                </a:highlight>
                <a:latin typeface="Source Code Pro"/>
                <a:ea typeface="Source Code Pro"/>
                <a:cs typeface="Source Code Pro"/>
                <a:sym typeface="Source Code Pro"/>
              </a:rPr>
              <a:t>.firstName = firstName;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this</a:t>
            </a:r>
            <a:r>
              <a:rPr lang="en" sz="1200">
                <a:solidFill>
                  <a:srgbClr val="000000"/>
                </a:solidFill>
                <a:highlight>
                  <a:srgbClr val="FFFFFF"/>
                </a:highlight>
                <a:latin typeface="Source Code Pro"/>
                <a:ea typeface="Source Code Pro"/>
                <a:cs typeface="Source Code Pro"/>
                <a:sym typeface="Source Code Pro"/>
              </a:rPr>
              <a:t>.lastName = lastName;</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this</a:t>
            </a:r>
            <a:r>
              <a:rPr lang="en" sz="1200">
                <a:solidFill>
                  <a:srgbClr val="000000"/>
                </a:solidFill>
                <a:highlight>
                  <a:srgbClr val="FFFFFF"/>
                </a:highlight>
                <a:latin typeface="Source Code Pro"/>
                <a:ea typeface="Source Code Pro"/>
                <a:cs typeface="Source Code Pro"/>
                <a:sym typeface="Source Code Pro"/>
              </a:rPr>
              <a:t>.age = age;</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this</a:t>
            </a:r>
            <a:r>
              <a:rPr lang="en" sz="1200">
                <a:solidFill>
                  <a:srgbClr val="000000"/>
                </a:solidFill>
                <a:highlight>
                  <a:srgbClr val="FFFFFF"/>
                </a:highlight>
                <a:latin typeface="Source Code Pro"/>
                <a:ea typeface="Source Code Pro"/>
                <a:cs typeface="Source Code Pro"/>
                <a:sym typeface="Source Code Pro"/>
              </a:rPr>
              <a:t>.eyeColor = eyeColor;</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this</a:t>
            </a:r>
            <a:r>
              <a:rPr lang="en" sz="1200">
                <a:solidFill>
                  <a:srgbClr val="000000"/>
                </a:solidFill>
                <a:highlight>
                  <a:srgbClr val="FFFFFF"/>
                </a:highlight>
                <a:latin typeface="Source Code Pro"/>
                <a:ea typeface="Source Code Pro"/>
                <a:cs typeface="Source Code Pro"/>
                <a:sym typeface="Source Code Pro"/>
              </a:rPr>
              <a:t>.changeName = </a:t>
            </a:r>
            <a:r>
              <a:rPr lang="en" sz="1200">
                <a:solidFill>
                  <a:srgbClr val="0000CD"/>
                </a:solidFill>
                <a:highlight>
                  <a:srgbClr val="FFFFFF"/>
                </a:highlight>
                <a:latin typeface="Source Code Pro"/>
                <a:ea typeface="Source Code Pro"/>
                <a:cs typeface="Source Code Pro"/>
                <a:sym typeface="Source Code Pro"/>
              </a:rPr>
              <a:t>function</a:t>
            </a:r>
            <a:r>
              <a:rPr lang="en" sz="1200">
                <a:solidFill>
                  <a:srgbClr val="000000"/>
                </a:solidFill>
                <a:highlight>
                  <a:srgbClr val="FFFFFF"/>
                </a:highlight>
                <a:latin typeface="Source Code Pro"/>
                <a:ea typeface="Source Code Pro"/>
                <a:cs typeface="Source Code Pro"/>
                <a:sym typeface="Source Code Pro"/>
              </a:rPr>
              <a:t> (name)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this</a:t>
            </a:r>
            <a:r>
              <a:rPr lang="en" sz="1200">
                <a:solidFill>
                  <a:srgbClr val="000000"/>
                </a:solidFill>
                <a:highlight>
                  <a:srgbClr val="FFFFFF"/>
                </a:highlight>
                <a:latin typeface="Source Code Pro"/>
                <a:ea typeface="Source Code Pro"/>
                <a:cs typeface="Source Code Pro"/>
                <a:sym typeface="Source Code Pro"/>
              </a:rPr>
              <a:t>.lastName = name;</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FF0000"/>
                </a:solidFill>
                <a:highlight>
                  <a:srgbClr val="FFFFFF"/>
                </a:highlight>
                <a:latin typeface="Source Code Pro"/>
                <a:ea typeface="Source Code Pro"/>
                <a:cs typeface="Source Code Pro"/>
                <a:sym typeface="Source Code Pro"/>
              </a:rPr>
              <a:t> </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myMother = </a:t>
            </a:r>
            <a:r>
              <a:rPr lang="en" sz="1200">
                <a:solidFill>
                  <a:srgbClr val="0000CD"/>
                </a:solidFill>
                <a:highlight>
                  <a:srgbClr val="FFFFFF"/>
                </a:highlight>
                <a:latin typeface="Source Code Pro"/>
                <a:ea typeface="Source Code Pro"/>
                <a:cs typeface="Source Code Pro"/>
                <a:sym typeface="Source Code Pro"/>
              </a:rPr>
              <a:t>new</a:t>
            </a:r>
            <a:r>
              <a:rPr lang="en" sz="1200">
                <a:solidFill>
                  <a:srgbClr val="000000"/>
                </a:solidFill>
                <a:highlight>
                  <a:srgbClr val="FFFFFF"/>
                </a:highlight>
                <a:latin typeface="Source Code Pro"/>
                <a:ea typeface="Source Code Pro"/>
                <a:cs typeface="Source Code Pro"/>
                <a:sym typeface="Source Code Pro"/>
              </a:rPr>
              <a:t> person(“Mommy”, “Dearest”, 45, “brown”);</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myMother.changeName(</a:t>
            </a:r>
            <a:r>
              <a:rPr lang="en" sz="1200">
                <a:solidFill>
                  <a:srgbClr val="A52A2A"/>
                </a:solidFill>
                <a:highlight>
                  <a:srgbClr val="FFFFFF"/>
                </a:highlight>
                <a:latin typeface="Source Code Pro"/>
                <a:ea typeface="Source Code Pro"/>
                <a:cs typeface="Source Code Pro"/>
                <a:sym typeface="Source Code Pro"/>
              </a:rPr>
              <a:t>"Doe"</a:t>
            </a:r>
            <a:r>
              <a:rPr lang="en" sz="1200">
                <a:solidFill>
                  <a:srgbClr val="000000"/>
                </a:solidFill>
                <a:highlight>
                  <a:srgbClr val="FFFFFF"/>
                </a:highlight>
                <a:latin typeface="Source Code Pro"/>
                <a:ea typeface="Source Code Pro"/>
                <a:cs typeface="Source Code Pro"/>
                <a:sym typeface="Source Code Pro"/>
              </a:rPr>
              <a:t>);</a:t>
            </a:r>
          </a:p>
          <a:p>
            <a:pPr lvl="0">
              <a:spcBef>
                <a:spcPts val="0"/>
              </a:spcBef>
              <a:buNone/>
            </a:pPr>
            <a:endParaRPr>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Any questions?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Loops: for</a:t>
            </a:r>
          </a:p>
        </p:txBody>
      </p:sp>
      <p:sp>
        <p:nvSpPr>
          <p:cNvPr id="156" name="Shape 15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FOR */</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for</a:t>
            </a:r>
            <a:r>
              <a:rPr lang="en" sz="1200">
                <a:solidFill>
                  <a:srgbClr val="000000"/>
                </a:solidFill>
                <a:highlight>
                  <a:srgbClr val="FFFFFF"/>
                </a:highlight>
                <a:latin typeface="Source Code Pro"/>
                <a:ea typeface="Source Code Pro"/>
                <a:cs typeface="Source Code Pro"/>
                <a:sym typeface="Source Code Pro"/>
              </a:rPr>
              <a:t> (var i = </a:t>
            </a:r>
            <a:r>
              <a:rPr lang="en" sz="1200">
                <a:solidFill>
                  <a:srgbClr val="FF0000"/>
                </a:solidFill>
                <a:highlight>
                  <a:srgbClr val="FFFFFF"/>
                </a:highlight>
                <a:latin typeface="Source Code Pro"/>
                <a:ea typeface="Source Code Pro"/>
                <a:cs typeface="Source Code Pro"/>
                <a:sym typeface="Source Code Pro"/>
              </a:rPr>
              <a:t>0</a:t>
            </a:r>
            <a:r>
              <a:rPr lang="en" sz="1200">
                <a:solidFill>
                  <a:srgbClr val="000000"/>
                </a:solidFill>
                <a:highlight>
                  <a:srgbClr val="FFFFFF"/>
                </a:highlight>
                <a:latin typeface="Source Code Pro"/>
                <a:ea typeface="Source Code Pro"/>
                <a:cs typeface="Source Code Pro"/>
                <a:sym typeface="Source Code Pro"/>
              </a:rPr>
              <a:t>; i &lt; </a:t>
            </a:r>
            <a:r>
              <a:rPr lang="en" sz="1200">
                <a:solidFill>
                  <a:srgbClr val="FF0000"/>
                </a:solidFill>
                <a:highlight>
                  <a:srgbClr val="FFFFFF"/>
                </a:highlight>
                <a:latin typeface="Source Code Pro"/>
                <a:ea typeface="Source Code Pro"/>
                <a:cs typeface="Source Code Pro"/>
                <a:sym typeface="Source Code Pro"/>
              </a:rPr>
              <a:t>2</a:t>
            </a:r>
            <a:r>
              <a:rPr lang="en" sz="1200">
                <a:solidFill>
                  <a:srgbClr val="000000"/>
                </a:solidFill>
                <a:highlight>
                  <a:srgbClr val="FFFFFF"/>
                </a:highlight>
                <a:latin typeface="Source Code Pro"/>
                <a:ea typeface="Source Code Pro"/>
                <a:cs typeface="Source Code Pro"/>
                <a:sym typeface="Source Code Pro"/>
              </a:rPr>
              <a:t>; i++)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text += </a:t>
            </a:r>
            <a:r>
              <a:rPr lang="en" sz="1200">
                <a:solidFill>
                  <a:srgbClr val="A52A2A"/>
                </a:solidFill>
                <a:highlight>
                  <a:srgbClr val="FFFFFF"/>
                </a:highlight>
                <a:latin typeface="Source Code Pro"/>
                <a:ea typeface="Source Code Pro"/>
                <a:cs typeface="Source Code Pro"/>
                <a:sym typeface="Source Code Pro"/>
              </a:rPr>
              <a:t>"The number is "</a:t>
            </a:r>
            <a:r>
              <a:rPr lang="en" sz="1200">
                <a:solidFill>
                  <a:srgbClr val="000000"/>
                </a:solidFill>
                <a:highlight>
                  <a:srgbClr val="FFFFFF"/>
                </a:highlight>
                <a:latin typeface="Source Code Pro"/>
                <a:ea typeface="Source Code Pro"/>
                <a:cs typeface="Source Code Pro"/>
                <a:sym typeface="Source Code Pro"/>
              </a:rPr>
              <a:t> + i + </a:t>
            </a:r>
            <a:r>
              <a:rPr lang="en" sz="1200">
                <a:solidFill>
                  <a:srgbClr val="A52A2A"/>
                </a:solidFill>
                <a:highlight>
                  <a:srgbClr val="FFFFFF"/>
                </a:highlight>
                <a:latin typeface="Source Code Pro"/>
                <a:ea typeface="Source Code Pro"/>
                <a:cs typeface="Source Code Pro"/>
                <a:sym typeface="Source Code Pro"/>
              </a:rPr>
              <a:t>"&lt;br&gt;"</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text = “The number is 0&lt;br&gt;The number is 1&lt;br&gt;”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Loops: while, do/while</a:t>
            </a:r>
          </a:p>
        </p:txBody>
      </p:sp>
      <p:sp>
        <p:nvSpPr>
          <p:cNvPr id="162" name="Shape 16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WHILE */</a:t>
            </a:r>
          </a:p>
          <a:p>
            <a:pPr lvl="0" rtl="0">
              <a:lnSpc>
                <a:spcPct val="115000"/>
              </a:lnSpc>
              <a:spcBef>
                <a:spcPts val="0"/>
              </a:spcBef>
              <a:spcAft>
                <a:spcPts val="0"/>
              </a:spcAft>
              <a:buNone/>
            </a:pPr>
            <a:r>
              <a:rPr lang="en" sz="1200">
                <a:solidFill>
                  <a:srgbClr val="0000CD"/>
                </a:solidFill>
                <a:latin typeface="Source Code Pro"/>
                <a:ea typeface="Source Code Pro"/>
                <a:cs typeface="Source Code Pro"/>
                <a:sym typeface="Source Code Pro"/>
              </a:rPr>
              <a:t>var i = 0;</a:t>
            </a:r>
            <a:r>
              <a:rPr lang="en" sz="1200">
                <a:solidFill>
                  <a:srgbClr val="999999"/>
                </a:solidFill>
                <a:highlight>
                  <a:srgbClr val="FFFFFF"/>
                </a:highlight>
                <a:latin typeface="Source Code Pro"/>
                <a:ea typeface="Source Code Pro"/>
                <a:cs typeface="Source Code Pro"/>
                <a:sym typeface="Source Code Pro"/>
              </a:rPr>
              <a:t> </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while</a:t>
            </a:r>
            <a:r>
              <a:rPr lang="en" sz="1200">
                <a:solidFill>
                  <a:srgbClr val="000000"/>
                </a:solidFill>
                <a:highlight>
                  <a:srgbClr val="FFFFFF"/>
                </a:highlight>
                <a:latin typeface="Source Code Pro"/>
                <a:ea typeface="Source Code Pro"/>
                <a:cs typeface="Source Code Pro"/>
                <a:sym typeface="Source Code Pro"/>
              </a:rPr>
              <a:t> (i &lt; </a:t>
            </a:r>
            <a:r>
              <a:rPr lang="en" sz="1200">
                <a:solidFill>
                  <a:srgbClr val="FF0000"/>
                </a:solidFill>
                <a:highlight>
                  <a:srgbClr val="FFFFFF"/>
                </a:highlight>
                <a:latin typeface="Source Code Pro"/>
                <a:ea typeface="Source Code Pro"/>
                <a:cs typeface="Source Code Pro"/>
                <a:sym typeface="Source Code Pro"/>
              </a:rPr>
              <a:t>3</a:t>
            </a:r>
            <a:r>
              <a:rPr lang="en" sz="1200">
                <a:solidFill>
                  <a:srgbClr val="000000"/>
                </a:solidFill>
                <a:highlight>
                  <a:srgbClr val="FFFFFF"/>
                </a:highlight>
                <a:latin typeface="Source Code Pro"/>
                <a:ea typeface="Source Code Pro"/>
                <a:cs typeface="Source Code Pro"/>
                <a:sym typeface="Source Code Pro"/>
              </a:rPr>
              <a:t>)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text += </a:t>
            </a:r>
            <a:r>
              <a:rPr lang="en" sz="1200">
                <a:solidFill>
                  <a:srgbClr val="A52A2A"/>
                </a:solidFill>
                <a:highlight>
                  <a:srgbClr val="FFFFFF"/>
                </a:highlight>
                <a:latin typeface="Source Code Pro"/>
                <a:ea typeface="Source Code Pro"/>
                <a:cs typeface="Source Code Pro"/>
                <a:sym typeface="Source Code Pro"/>
              </a:rPr>
              <a:t>"The number is "</a:t>
            </a:r>
            <a:r>
              <a:rPr lang="en" sz="1200">
                <a:solidFill>
                  <a:srgbClr val="000000"/>
                </a:solidFill>
                <a:highlight>
                  <a:srgbClr val="FFFFFF"/>
                </a:highlight>
                <a:latin typeface="Source Code Pro"/>
                <a:ea typeface="Source Code Pro"/>
                <a:cs typeface="Source Code Pro"/>
                <a:sym typeface="Source Code Pro"/>
              </a:rPr>
              <a:t> + i;</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i++;</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text = “The number is 0</a:t>
            </a:r>
            <a:r>
              <a:rPr lang="en" sz="1200">
                <a:solidFill>
                  <a:srgbClr val="999999"/>
                </a:solidFill>
                <a:latin typeface="Source Code Pro"/>
                <a:ea typeface="Source Code Pro"/>
                <a:cs typeface="Source Code Pro"/>
                <a:sym typeface="Source Code Pro"/>
              </a:rPr>
              <a:t>The number is 1The number is 2”</a:t>
            </a:r>
          </a:p>
          <a:p>
            <a:pPr lvl="0" rtl="0">
              <a:lnSpc>
                <a:spcPct val="115000"/>
              </a:lnSpc>
              <a:spcBef>
                <a:spcPts val="0"/>
              </a:spcBef>
              <a:spcAft>
                <a:spcPts val="0"/>
              </a:spcAft>
              <a:buNone/>
            </a:pPr>
            <a:endParaRPr sz="1200">
              <a:solidFill>
                <a:srgbClr val="000000"/>
              </a:solidFill>
              <a:highlight>
                <a:srgbClr val="FFFFFF"/>
              </a:highlight>
              <a:latin typeface="Source Code Pro"/>
              <a:ea typeface="Source Code Pro"/>
              <a:cs typeface="Source Code Pro"/>
              <a:sym typeface="Source Code Pro"/>
            </a:endParaRPr>
          </a:p>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DO/WHILE */</a:t>
            </a:r>
          </a:p>
          <a:p>
            <a:pPr lvl="0" rtl="0">
              <a:spcBef>
                <a:spcPts val="0"/>
              </a:spcBef>
              <a:spcAft>
                <a:spcPts val="0"/>
              </a:spcAft>
              <a:buNone/>
            </a:pPr>
            <a:r>
              <a:rPr lang="en" sz="1200">
                <a:solidFill>
                  <a:srgbClr val="0000CD"/>
                </a:solidFill>
                <a:latin typeface="Source Code Pro"/>
                <a:ea typeface="Source Code Pro"/>
                <a:cs typeface="Source Code Pro"/>
                <a:sym typeface="Source Code Pro"/>
              </a:rPr>
              <a:t>var i = 0;</a:t>
            </a:r>
            <a:r>
              <a:rPr lang="en" sz="1200">
                <a:solidFill>
                  <a:srgbClr val="999999"/>
                </a:solidFill>
                <a:latin typeface="Source Code Pro"/>
                <a:ea typeface="Source Code Pro"/>
                <a:cs typeface="Source Code Pro"/>
                <a:sym typeface="Source Code Pro"/>
              </a:rPr>
              <a:t> </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do</a:t>
            </a:r>
            <a:r>
              <a:rPr lang="en" sz="1200">
                <a:solidFill>
                  <a:srgbClr val="000000"/>
                </a:solidFill>
                <a:highlight>
                  <a:srgbClr val="FFFFFF"/>
                </a:highlight>
                <a:latin typeface="Source Code Pro"/>
                <a:ea typeface="Source Code Pro"/>
                <a:cs typeface="Source Code Pro"/>
                <a:sym typeface="Source Code Pro"/>
              </a:rPr>
              <a:t>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text += </a:t>
            </a:r>
            <a:r>
              <a:rPr lang="en" sz="1200">
                <a:solidFill>
                  <a:srgbClr val="A52A2A"/>
                </a:solidFill>
                <a:highlight>
                  <a:srgbClr val="FFFFFF"/>
                </a:highlight>
                <a:latin typeface="Source Code Pro"/>
                <a:ea typeface="Source Code Pro"/>
                <a:cs typeface="Source Code Pro"/>
                <a:sym typeface="Source Code Pro"/>
              </a:rPr>
              <a:t>"The number is "</a:t>
            </a:r>
            <a:r>
              <a:rPr lang="en" sz="1200">
                <a:solidFill>
                  <a:srgbClr val="000000"/>
                </a:solidFill>
                <a:highlight>
                  <a:srgbClr val="FFFFFF"/>
                </a:highlight>
                <a:latin typeface="Source Code Pro"/>
                <a:ea typeface="Source Code Pro"/>
                <a:cs typeface="Source Code Pro"/>
                <a:sym typeface="Source Code Pro"/>
              </a:rPr>
              <a:t> + i;</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i++;</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while</a:t>
            </a:r>
            <a:r>
              <a:rPr lang="en" sz="1200">
                <a:solidFill>
                  <a:srgbClr val="000000"/>
                </a:solidFill>
                <a:highlight>
                  <a:srgbClr val="FFFFFF"/>
                </a:highlight>
                <a:latin typeface="Source Code Pro"/>
                <a:ea typeface="Source Code Pro"/>
                <a:cs typeface="Source Code Pro"/>
                <a:sym typeface="Source Code Pro"/>
              </a:rPr>
              <a:t> (i &lt; </a:t>
            </a:r>
            <a:r>
              <a:rPr lang="en" sz="1200">
                <a:solidFill>
                  <a:srgbClr val="FF0000"/>
                </a:solidFill>
                <a:highlight>
                  <a:srgbClr val="FFFFFF"/>
                </a:highlight>
                <a:latin typeface="Source Code Pro"/>
                <a:ea typeface="Source Code Pro"/>
                <a:cs typeface="Source Code Pro"/>
                <a:sym typeface="Source Code Pro"/>
              </a:rPr>
              <a:t>3</a:t>
            </a:r>
            <a:r>
              <a:rPr lang="en" sz="1200">
                <a:solidFill>
                  <a:srgbClr val="000000"/>
                </a:solidFill>
                <a:highlight>
                  <a:srgbClr val="FFFFFF"/>
                </a:highlight>
                <a:latin typeface="Source Code Pro"/>
                <a:ea typeface="Source Code Pro"/>
                <a:cs typeface="Source Code Pro"/>
                <a:sym typeface="Source Code Pro"/>
              </a:rPr>
              <a:t>);</a:t>
            </a:r>
          </a:p>
          <a:p>
            <a:pPr lvl="0" rtl="0">
              <a:spcBef>
                <a:spcPts val="0"/>
              </a:spcBef>
              <a:spcAft>
                <a:spcPts val="0"/>
              </a:spcAft>
              <a:buNone/>
            </a:pPr>
            <a:r>
              <a:rPr lang="en" sz="1200">
                <a:solidFill>
                  <a:srgbClr val="999999"/>
                </a:solidFill>
                <a:latin typeface="Source Code Pro"/>
                <a:ea typeface="Source Code Pro"/>
                <a:cs typeface="Source Code Pro"/>
                <a:sym typeface="Source Code Pro"/>
              </a:rPr>
              <a:t>// text = “The number is 0The number is 1The number is 2The number is 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Loops: break and continue</a:t>
            </a:r>
          </a:p>
        </p:txBody>
      </p:sp>
      <p:sp>
        <p:nvSpPr>
          <p:cNvPr id="168" name="Shape 16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BREAK */</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for</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i = </a:t>
            </a:r>
            <a:r>
              <a:rPr lang="en" sz="1200">
                <a:solidFill>
                  <a:srgbClr val="FF0000"/>
                </a:solidFill>
                <a:highlight>
                  <a:srgbClr val="FFFFFF"/>
                </a:highlight>
                <a:latin typeface="Source Code Pro"/>
                <a:ea typeface="Source Code Pro"/>
                <a:cs typeface="Source Code Pro"/>
                <a:sym typeface="Source Code Pro"/>
              </a:rPr>
              <a:t>0</a:t>
            </a:r>
            <a:r>
              <a:rPr lang="en" sz="1200">
                <a:solidFill>
                  <a:srgbClr val="000000"/>
                </a:solidFill>
                <a:highlight>
                  <a:srgbClr val="FFFFFF"/>
                </a:highlight>
                <a:latin typeface="Source Code Pro"/>
                <a:ea typeface="Source Code Pro"/>
                <a:cs typeface="Source Code Pro"/>
                <a:sym typeface="Source Code Pro"/>
              </a:rPr>
              <a:t>; i &lt; </a:t>
            </a:r>
            <a:r>
              <a:rPr lang="en" sz="1200">
                <a:solidFill>
                  <a:srgbClr val="FF0000"/>
                </a:solidFill>
                <a:highlight>
                  <a:srgbClr val="FFFFFF"/>
                </a:highlight>
                <a:latin typeface="Source Code Pro"/>
                <a:ea typeface="Source Code Pro"/>
                <a:cs typeface="Source Code Pro"/>
                <a:sym typeface="Source Code Pro"/>
              </a:rPr>
              <a:t>10</a:t>
            </a:r>
            <a:r>
              <a:rPr lang="en" sz="1200">
                <a:solidFill>
                  <a:srgbClr val="000000"/>
                </a:solidFill>
                <a:highlight>
                  <a:srgbClr val="FFFFFF"/>
                </a:highlight>
                <a:latin typeface="Source Code Pro"/>
                <a:ea typeface="Source Code Pro"/>
                <a:cs typeface="Source Code Pro"/>
                <a:sym typeface="Source Code Pro"/>
              </a:rPr>
              <a:t>; i++)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if</a:t>
            </a:r>
            <a:r>
              <a:rPr lang="en" sz="1200">
                <a:solidFill>
                  <a:srgbClr val="000000"/>
                </a:solidFill>
                <a:highlight>
                  <a:srgbClr val="FFFFFF"/>
                </a:highlight>
                <a:latin typeface="Source Code Pro"/>
                <a:ea typeface="Source Code Pro"/>
                <a:cs typeface="Source Code Pro"/>
                <a:sym typeface="Source Code Pro"/>
              </a:rPr>
              <a:t> (i === </a:t>
            </a:r>
            <a:r>
              <a:rPr lang="en" sz="1200">
                <a:solidFill>
                  <a:srgbClr val="FF0000"/>
                </a:solidFill>
                <a:highlight>
                  <a:srgbClr val="FFFFFF"/>
                </a:highlight>
                <a:latin typeface="Source Code Pro"/>
                <a:ea typeface="Source Code Pro"/>
                <a:cs typeface="Source Code Pro"/>
                <a:sym typeface="Source Code Pro"/>
              </a:rPr>
              <a:t>3</a:t>
            </a:r>
            <a:r>
              <a:rPr lang="en" sz="1200">
                <a:solidFill>
                  <a:srgbClr val="000000"/>
                </a:solidFill>
                <a:highlight>
                  <a:srgbClr val="FFFFFF"/>
                </a:highlight>
                <a:latin typeface="Source Code Pro"/>
                <a:ea typeface="Source Code Pro"/>
                <a:cs typeface="Source Code Pro"/>
                <a:sym typeface="Source Code Pro"/>
              </a:rPr>
              <a:t>) { </a:t>
            </a:r>
            <a:r>
              <a:rPr lang="en" sz="1200">
                <a:solidFill>
                  <a:srgbClr val="0000CD"/>
                </a:solidFill>
                <a:highlight>
                  <a:srgbClr val="FFFFFF"/>
                </a:highlight>
                <a:latin typeface="Source Code Pro"/>
                <a:ea typeface="Source Code Pro"/>
                <a:cs typeface="Source Code Pro"/>
                <a:sym typeface="Source Code Pro"/>
              </a:rPr>
              <a:t>break</a:t>
            </a:r>
            <a:r>
              <a:rPr lang="en" sz="1200">
                <a:solidFill>
                  <a:srgbClr val="000000"/>
                </a:solidFill>
                <a:highlight>
                  <a:srgbClr val="FFFFFF"/>
                </a:highlight>
                <a:latin typeface="Source Code Pro"/>
                <a:ea typeface="Source Code Pro"/>
                <a:cs typeface="Source Code Pro"/>
                <a:sym typeface="Source Code Pro"/>
              </a:rPr>
              <a:t>;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text += </a:t>
            </a:r>
            <a:r>
              <a:rPr lang="en" sz="1200">
                <a:solidFill>
                  <a:srgbClr val="A52A2A"/>
                </a:solidFill>
                <a:highlight>
                  <a:srgbClr val="FFFFFF"/>
                </a:highlight>
                <a:latin typeface="Source Code Pro"/>
                <a:ea typeface="Source Code Pro"/>
                <a:cs typeface="Source Code Pro"/>
                <a:sym typeface="Source Code Pro"/>
              </a:rPr>
              <a:t>"The number is "</a:t>
            </a:r>
            <a:r>
              <a:rPr lang="en" sz="1200">
                <a:solidFill>
                  <a:srgbClr val="000000"/>
                </a:solidFill>
                <a:highlight>
                  <a:srgbClr val="FFFFFF"/>
                </a:highlight>
                <a:latin typeface="Source Code Pro"/>
                <a:ea typeface="Source Code Pro"/>
                <a:cs typeface="Source Code Pro"/>
                <a:sym typeface="Source Code Pro"/>
              </a:rPr>
              <a:t> + i + </a:t>
            </a:r>
            <a:r>
              <a:rPr lang="en" sz="1200">
                <a:solidFill>
                  <a:srgbClr val="A52A2A"/>
                </a:solidFill>
                <a:highlight>
                  <a:srgbClr val="FFFFFF"/>
                </a:highlight>
                <a:latin typeface="Source Code Pro"/>
                <a:ea typeface="Source Code Pro"/>
                <a:cs typeface="Source Code Pro"/>
                <a:sym typeface="Source Code Pro"/>
              </a:rPr>
              <a:t>"&lt;br&gt;"</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text = “The number is 0&lt;br&gt;</a:t>
            </a:r>
            <a:r>
              <a:rPr lang="en" sz="1200">
                <a:solidFill>
                  <a:srgbClr val="999999"/>
                </a:solidFill>
                <a:latin typeface="Source Code Pro"/>
                <a:ea typeface="Source Code Pro"/>
                <a:cs typeface="Source Code Pro"/>
                <a:sym typeface="Source Code Pro"/>
              </a:rPr>
              <a:t>The number is 1&lt;br&gt;The number is 2&lt;br&gt;</a:t>
            </a:r>
            <a:r>
              <a:rPr lang="en" sz="1200">
                <a:solidFill>
                  <a:srgbClr val="999999"/>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endParaRPr sz="1200">
              <a:solidFill>
                <a:srgbClr val="000000"/>
              </a:solidFill>
              <a:highlight>
                <a:srgbClr val="FFFFFF"/>
              </a:highlight>
              <a:latin typeface="Source Code Pro"/>
              <a:ea typeface="Source Code Pro"/>
              <a:cs typeface="Source Code Pro"/>
              <a:sym typeface="Source Code Pro"/>
            </a:endParaRPr>
          </a:p>
          <a:p>
            <a:pPr lvl="0" rtl="0">
              <a:lnSpc>
                <a:spcPct val="115000"/>
              </a:lnSpc>
              <a:spcBef>
                <a:spcPts val="0"/>
              </a:spcBef>
              <a:spcAft>
                <a:spcPts val="0"/>
              </a:spcAft>
              <a:buNone/>
            </a:pPr>
            <a:r>
              <a:rPr lang="en" sz="1200">
                <a:solidFill>
                  <a:srgbClr val="999999"/>
                </a:solidFill>
                <a:highlight>
                  <a:srgbClr val="FFFFFF"/>
                </a:highlight>
                <a:latin typeface="Source Code Pro"/>
                <a:ea typeface="Source Code Pro"/>
                <a:cs typeface="Source Code Pro"/>
                <a:sym typeface="Source Code Pro"/>
              </a:rPr>
              <a:t>/* CONTINUE */</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for</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 </a:t>
            </a:r>
            <a:r>
              <a:rPr lang="en" sz="1200">
                <a:solidFill>
                  <a:srgbClr val="000000"/>
                </a:solidFill>
                <a:highlight>
                  <a:srgbClr val="FFFFFF"/>
                </a:highlight>
                <a:latin typeface="Source Code Pro"/>
                <a:ea typeface="Source Code Pro"/>
                <a:cs typeface="Source Code Pro"/>
                <a:sym typeface="Source Code Pro"/>
              </a:rPr>
              <a:t>i = </a:t>
            </a:r>
            <a:r>
              <a:rPr lang="en" sz="1200">
                <a:solidFill>
                  <a:srgbClr val="FF0000"/>
                </a:solidFill>
                <a:highlight>
                  <a:srgbClr val="FFFFFF"/>
                </a:highlight>
                <a:latin typeface="Source Code Pro"/>
                <a:ea typeface="Source Code Pro"/>
                <a:cs typeface="Source Code Pro"/>
                <a:sym typeface="Source Code Pro"/>
              </a:rPr>
              <a:t>0</a:t>
            </a:r>
            <a:r>
              <a:rPr lang="en" sz="1200">
                <a:solidFill>
                  <a:srgbClr val="000000"/>
                </a:solidFill>
                <a:highlight>
                  <a:srgbClr val="FFFFFF"/>
                </a:highlight>
                <a:latin typeface="Source Code Pro"/>
                <a:ea typeface="Source Code Pro"/>
                <a:cs typeface="Source Code Pro"/>
                <a:sym typeface="Source Code Pro"/>
              </a:rPr>
              <a:t>; i &lt; </a:t>
            </a:r>
            <a:r>
              <a:rPr lang="en" sz="1200">
                <a:solidFill>
                  <a:srgbClr val="FF0000"/>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 i++)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if</a:t>
            </a:r>
            <a:r>
              <a:rPr lang="en" sz="1200">
                <a:solidFill>
                  <a:srgbClr val="000000"/>
                </a:solidFill>
                <a:highlight>
                  <a:srgbClr val="FFFFFF"/>
                </a:highlight>
                <a:latin typeface="Source Code Pro"/>
                <a:ea typeface="Source Code Pro"/>
                <a:cs typeface="Source Code Pro"/>
                <a:sym typeface="Source Code Pro"/>
              </a:rPr>
              <a:t> (i === </a:t>
            </a:r>
            <a:r>
              <a:rPr lang="en" sz="1200">
                <a:solidFill>
                  <a:srgbClr val="FF0000"/>
                </a:solidFill>
                <a:highlight>
                  <a:srgbClr val="FFFFFF"/>
                </a:highlight>
                <a:latin typeface="Source Code Pro"/>
                <a:ea typeface="Source Code Pro"/>
                <a:cs typeface="Source Code Pro"/>
                <a:sym typeface="Source Code Pro"/>
              </a:rPr>
              <a:t>3</a:t>
            </a:r>
            <a:r>
              <a:rPr lang="en" sz="1200">
                <a:solidFill>
                  <a:srgbClr val="000000"/>
                </a:solidFill>
                <a:highlight>
                  <a:srgbClr val="FFFFFF"/>
                </a:highlight>
                <a:latin typeface="Source Code Pro"/>
                <a:ea typeface="Source Code Pro"/>
                <a:cs typeface="Source Code Pro"/>
                <a:sym typeface="Source Code Pro"/>
              </a:rPr>
              <a:t>) { </a:t>
            </a:r>
            <a:r>
              <a:rPr lang="en" sz="1200">
                <a:solidFill>
                  <a:srgbClr val="0000CD"/>
                </a:solidFill>
                <a:highlight>
                  <a:srgbClr val="FFFFFF"/>
                </a:highlight>
                <a:latin typeface="Source Code Pro"/>
                <a:ea typeface="Source Code Pro"/>
                <a:cs typeface="Source Code Pro"/>
                <a:sym typeface="Source Code Pro"/>
              </a:rPr>
              <a:t>continue</a:t>
            </a:r>
            <a:r>
              <a:rPr lang="en" sz="1200">
                <a:solidFill>
                  <a:srgbClr val="000000"/>
                </a:solidFill>
                <a:highlight>
                  <a:srgbClr val="FFFFFF"/>
                </a:highlight>
                <a:latin typeface="Source Code Pro"/>
                <a:ea typeface="Source Code Pro"/>
                <a:cs typeface="Source Code Pro"/>
                <a:sym typeface="Source Code Pro"/>
              </a:rPr>
              <a:t>; }</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text += </a:t>
            </a:r>
            <a:r>
              <a:rPr lang="en" sz="1200">
                <a:solidFill>
                  <a:srgbClr val="A52A2A"/>
                </a:solidFill>
                <a:highlight>
                  <a:srgbClr val="FFFFFF"/>
                </a:highlight>
                <a:latin typeface="Source Code Pro"/>
                <a:ea typeface="Source Code Pro"/>
                <a:cs typeface="Source Code Pro"/>
                <a:sym typeface="Source Code Pro"/>
              </a:rPr>
              <a:t>"The number is "</a:t>
            </a:r>
            <a:r>
              <a:rPr lang="en" sz="1200">
                <a:solidFill>
                  <a:srgbClr val="000000"/>
                </a:solidFill>
                <a:highlight>
                  <a:srgbClr val="FFFFFF"/>
                </a:highlight>
                <a:latin typeface="Source Code Pro"/>
                <a:ea typeface="Source Code Pro"/>
                <a:cs typeface="Source Code Pro"/>
                <a:sym typeface="Source Code Pro"/>
              </a:rPr>
              <a:t> + i + </a:t>
            </a:r>
            <a:r>
              <a:rPr lang="en" sz="1200">
                <a:solidFill>
                  <a:srgbClr val="A52A2A"/>
                </a:solidFill>
                <a:highlight>
                  <a:srgbClr val="FFFFFF"/>
                </a:highlight>
                <a:latin typeface="Source Code Pro"/>
                <a:ea typeface="Source Code Pro"/>
                <a:cs typeface="Source Code Pro"/>
                <a:sym typeface="Source Code Pro"/>
              </a:rPr>
              <a:t>"&lt;br&gt;"</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a:t>
            </a:r>
          </a:p>
          <a:p>
            <a:pPr lvl="0" rtl="0">
              <a:spcBef>
                <a:spcPts val="0"/>
              </a:spcBef>
              <a:spcAft>
                <a:spcPts val="0"/>
              </a:spcAft>
              <a:buNone/>
            </a:pPr>
            <a:r>
              <a:rPr lang="en" sz="1200">
                <a:solidFill>
                  <a:srgbClr val="999999"/>
                </a:solidFill>
                <a:latin typeface="Source Code Pro"/>
                <a:ea typeface="Source Code Pro"/>
                <a:cs typeface="Source Code Pro"/>
                <a:sym typeface="Source Code Pro"/>
              </a:rPr>
              <a:t>// text = “The number is 0&lt;br&gt;The number is 1&lt;br&gt;The number is 2&lt;br&gt;The number is 4&lt;br&gt;”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Switch</a:t>
            </a:r>
          </a:p>
        </p:txBody>
      </p:sp>
      <p:sp>
        <p:nvSpPr>
          <p:cNvPr id="174" name="Shape 17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lnSpc>
                <a:spcPct val="100000"/>
              </a:lnSpc>
              <a:spcBef>
                <a:spcPts val="0"/>
              </a:spcBef>
              <a:spcAft>
                <a:spcPts val="0"/>
              </a:spcAft>
              <a:buNone/>
            </a:pPr>
            <a:r>
              <a:rPr lang="en" sz="900">
                <a:solidFill>
                  <a:srgbClr val="0000CD"/>
                </a:solidFill>
                <a:highlight>
                  <a:srgbClr val="FFFFFF"/>
                </a:highlight>
                <a:latin typeface="Source Code Pro"/>
                <a:ea typeface="Source Code Pro"/>
                <a:cs typeface="Source Code Pro"/>
                <a:sym typeface="Source Code Pro"/>
              </a:rPr>
              <a:t>switch</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new</a:t>
            </a:r>
            <a:r>
              <a:rPr lang="en" sz="900">
                <a:solidFill>
                  <a:srgbClr val="000000"/>
                </a:solidFill>
                <a:highlight>
                  <a:srgbClr val="FFFFFF"/>
                </a:highlight>
                <a:latin typeface="Source Code Pro"/>
                <a:ea typeface="Source Code Pro"/>
                <a:cs typeface="Source Code Pro"/>
                <a:sym typeface="Source Code Pro"/>
              </a:rPr>
              <a:t> Date().getDay()) {			</a:t>
            </a:r>
            <a:r>
              <a:rPr lang="en" sz="900">
                <a:solidFill>
                  <a:srgbClr val="999999"/>
                </a:solidFill>
                <a:highlight>
                  <a:srgbClr val="FFFFFF"/>
                </a:highlight>
                <a:latin typeface="Source Code Pro"/>
                <a:ea typeface="Source Code Pro"/>
                <a:cs typeface="Source Code Pro"/>
                <a:sym typeface="Source Code Pro"/>
              </a:rPr>
              <a:t>//grab today’s day. Returns a number between 0-6</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0</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999999"/>
                </a:solidFill>
                <a:highlight>
                  <a:srgbClr val="FFFFFF"/>
                </a:highlight>
                <a:latin typeface="Source Code Pro"/>
                <a:ea typeface="Source Code Pro"/>
                <a:cs typeface="Source Code Pro"/>
                <a:sym typeface="Source Code Pro"/>
              </a:rPr>
              <a:t>//if returned 0, set day to “Sunday”</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"Sunday"</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999999"/>
                </a:solidFill>
                <a:highlight>
                  <a:srgbClr val="FFFFFF"/>
                </a:highlight>
                <a:latin typeface="Source Code Pro"/>
                <a:ea typeface="Source Code Pro"/>
                <a:cs typeface="Source Code Pro"/>
                <a:sym typeface="Source Code Pro"/>
              </a:rPr>
              <a:t>//exit switch if case 0 is successful</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1</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"Monday"</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2</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"Tuesday"</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3</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"Wednesday"</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4</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"Thursday"</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5</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"Friday"</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case</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FF0000"/>
                </a:solidFill>
                <a:highlight>
                  <a:srgbClr val="FFFFFF"/>
                </a:highlight>
                <a:latin typeface="Source Code Pro"/>
                <a:ea typeface="Source Code Pro"/>
                <a:cs typeface="Source Code Pro"/>
                <a:sym typeface="Source Code Pro"/>
              </a:rPr>
              <a:t>6</a:t>
            </a:r>
            <a:r>
              <a:rPr lang="en" sz="900">
                <a:solidFill>
                  <a:srgbClr val="000000"/>
                </a:solidFill>
                <a:highlight>
                  <a:srgbClr val="FFFFFF"/>
                </a:highlight>
                <a:latin typeface="Source Code Pro"/>
                <a:ea typeface="Source Code Pro"/>
                <a:cs typeface="Source Code Pro"/>
                <a:sym typeface="Source Code Pro"/>
              </a:rPr>
              <a:t>:</a:t>
            </a:r>
          </a:p>
          <a:p>
            <a:pPr lvl="0" rt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day = </a:t>
            </a:r>
            <a:r>
              <a:rPr lang="en" sz="900">
                <a:solidFill>
                  <a:srgbClr val="A52A2A"/>
                </a:solidFill>
                <a:highlight>
                  <a:srgbClr val="FFFFFF"/>
                </a:highlight>
                <a:latin typeface="Source Code Pro"/>
                <a:ea typeface="Source Code Pro"/>
                <a:cs typeface="Source Code Pro"/>
                <a:sym typeface="Source Code Pro"/>
              </a:rPr>
              <a:t>"Saturday"</a:t>
            </a:r>
            <a:r>
              <a:rPr lang="en" sz="900">
                <a:solidFill>
                  <a:srgbClr val="000000"/>
                </a:solidFill>
                <a:highlight>
                  <a:srgbClr val="FFFFFF"/>
                </a:highlight>
                <a:latin typeface="Source Code Pro"/>
                <a:ea typeface="Source Code Pro"/>
                <a:cs typeface="Source Code Pro"/>
                <a:sym typeface="Source Code Pro"/>
              </a:rPr>
              <a:t>;</a:t>
            </a:r>
          </a:p>
          <a:p>
            <a:pPr lvl="0" rt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break</a:t>
            </a:r>
            <a:r>
              <a:rPr lang="en" sz="900">
                <a:solidFill>
                  <a:srgbClr val="000000"/>
                </a:solidFill>
                <a:highlight>
                  <a:srgbClr val="FFFFFF"/>
                </a:highlight>
                <a:latin typeface="Source Code Pro"/>
                <a:ea typeface="Source Code Pro"/>
                <a:cs typeface="Source Code Pro"/>
                <a:sym typeface="Source Code Pro"/>
              </a:rPr>
              <a:t>;</a:t>
            </a:r>
          </a:p>
          <a:p>
            <a:pPr lvl="0" rt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a:t>
            </a:r>
            <a:r>
              <a:rPr lang="en" sz="900">
                <a:solidFill>
                  <a:srgbClr val="0000CD"/>
                </a:solidFill>
                <a:highlight>
                  <a:srgbClr val="FFFFFF"/>
                </a:highlight>
                <a:latin typeface="Source Code Pro"/>
                <a:ea typeface="Source Code Pro"/>
                <a:cs typeface="Source Code Pro"/>
                <a:sym typeface="Source Code Pro"/>
              </a:rPr>
              <a:t>default</a:t>
            </a:r>
            <a:r>
              <a:rPr lang="en" sz="900">
                <a:solidFill>
                  <a:srgbClr val="000000"/>
                </a:solidFill>
                <a:highlight>
                  <a:srgbClr val="FFFFFF"/>
                </a:highlight>
                <a:latin typeface="Source Code Pro"/>
                <a:ea typeface="Source Code Pro"/>
                <a:cs typeface="Source Code Pro"/>
                <a:sym typeface="Source Code Pro"/>
              </a:rPr>
              <a:t>: 						</a:t>
            </a:r>
            <a:r>
              <a:rPr lang="en" sz="900">
                <a:solidFill>
                  <a:srgbClr val="999999"/>
                </a:solidFill>
                <a:highlight>
                  <a:srgbClr val="FFFFFF"/>
                </a:highlight>
                <a:latin typeface="Source Code Pro"/>
                <a:ea typeface="Source Code Pro"/>
                <a:cs typeface="Source Code Pro"/>
                <a:sym typeface="Source Code Pro"/>
              </a:rPr>
              <a:t>//if you get a number not between 0-6, return this</a:t>
            </a:r>
          </a:p>
          <a:p>
            <a:pPr lvl="0" rt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    	text = </a:t>
            </a:r>
            <a:r>
              <a:rPr lang="en" sz="900">
                <a:solidFill>
                  <a:srgbClr val="A52A2A"/>
                </a:solidFill>
                <a:highlight>
                  <a:srgbClr val="FFFFFF"/>
                </a:highlight>
                <a:latin typeface="Source Code Pro"/>
                <a:ea typeface="Source Code Pro"/>
                <a:cs typeface="Source Code Pro"/>
                <a:sym typeface="Source Code Pro"/>
              </a:rPr>
              <a:t>"Uh oh, spaghettios"</a:t>
            </a:r>
            <a:r>
              <a:rPr lang="en" sz="900">
                <a:solidFill>
                  <a:srgbClr val="000000"/>
                </a:solidFill>
                <a:highlight>
                  <a:srgbClr val="FFFFFF"/>
                </a:highlight>
                <a:latin typeface="Source Code Pro"/>
                <a:ea typeface="Source Code Pro"/>
                <a:cs typeface="Source Code Pro"/>
                <a:sym typeface="Source Code Pro"/>
              </a:rPr>
              <a:t>;</a:t>
            </a:r>
          </a:p>
          <a:p>
            <a:pPr lvl="0" rtl="0">
              <a:lnSpc>
                <a:spcPct val="100000"/>
              </a:lnSpc>
              <a:spcBef>
                <a:spcPts val="0"/>
              </a:spcBef>
              <a:spcAft>
                <a:spcPts val="0"/>
              </a:spcAft>
              <a:buNone/>
            </a:pPr>
            <a:r>
              <a:rPr lang="en" sz="900">
                <a:solidFill>
                  <a:srgbClr val="000000"/>
                </a:solidFill>
                <a:latin typeface="Source Code Pro"/>
                <a:ea typeface="Source Code Pro"/>
                <a:cs typeface="Source Code Pro"/>
                <a:sym typeface="Source Code Pro"/>
              </a:rPr>
              <a:t>       </a:t>
            </a:r>
            <a:r>
              <a:rPr lang="en" sz="900">
                <a:solidFill>
                  <a:srgbClr val="0000CD"/>
                </a:solidFill>
                <a:latin typeface="Source Code Pro"/>
                <a:ea typeface="Source Code Pro"/>
                <a:cs typeface="Source Code Pro"/>
                <a:sym typeface="Source Code Pro"/>
              </a:rPr>
              <a:t>break</a:t>
            </a:r>
            <a:r>
              <a:rPr lang="en" sz="900">
                <a:solidFill>
                  <a:srgbClr val="000000"/>
                </a:solidFill>
                <a:latin typeface="Source Code Pro"/>
                <a:ea typeface="Source Code Pro"/>
                <a:cs typeface="Source Code Pro"/>
                <a:sym typeface="Source Code Pro"/>
              </a:rPr>
              <a:t>;</a:t>
            </a:r>
          </a:p>
          <a:p>
            <a:pPr lvl="0">
              <a:lnSpc>
                <a:spcPct val="100000"/>
              </a:lnSpc>
              <a:spcBef>
                <a:spcPts val="0"/>
              </a:spcBef>
              <a:spcAft>
                <a:spcPts val="0"/>
              </a:spcAft>
              <a:buNone/>
            </a:pPr>
            <a:r>
              <a:rPr lang="en" sz="900">
                <a:solidFill>
                  <a:srgbClr val="000000"/>
                </a:solidFill>
                <a:highlight>
                  <a:srgbClr val="FFFFFF"/>
                </a:highlight>
                <a:latin typeface="Source Code Pro"/>
                <a:ea typeface="Source Code Pro"/>
                <a:cs typeface="Source Code Pro"/>
                <a:sym typeface="Source Code Pro"/>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What is JavaScript?</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lnSpc>
                <a:spcPct val="200000"/>
              </a:lnSpc>
              <a:spcBef>
                <a:spcPts val="0"/>
              </a:spcBef>
              <a:spcAft>
                <a:spcPts val="0"/>
              </a:spcAft>
              <a:buClr>
                <a:srgbClr val="666666"/>
              </a:buClr>
            </a:pPr>
            <a:r>
              <a:rPr lang="en">
                <a:solidFill>
                  <a:srgbClr val="666666"/>
                </a:solidFill>
              </a:rPr>
              <a:t>Commonly shortened to JS</a:t>
            </a:r>
          </a:p>
          <a:p>
            <a:pPr marL="457200" lvl="0" indent="-228600" rtl="0">
              <a:lnSpc>
                <a:spcPct val="200000"/>
              </a:lnSpc>
              <a:spcBef>
                <a:spcPts val="0"/>
              </a:spcBef>
              <a:spcAft>
                <a:spcPts val="0"/>
              </a:spcAft>
              <a:buClr>
                <a:srgbClr val="666666"/>
              </a:buClr>
            </a:pPr>
            <a:r>
              <a:rPr lang="en">
                <a:solidFill>
                  <a:srgbClr val="666666"/>
                </a:solidFill>
              </a:rPr>
              <a:t>Similar in syntax to C, C++, Java</a:t>
            </a:r>
          </a:p>
          <a:p>
            <a:pPr marL="457200" lvl="0" indent="-228600" rtl="0">
              <a:lnSpc>
                <a:spcPct val="200000"/>
              </a:lnSpc>
              <a:spcBef>
                <a:spcPts val="0"/>
              </a:spcBef>
              <a:spcAft>
                <a:spcPts val="0"/>
              </a:spcAft>
              <a:buClr>
                <a:srgbClr val="666666"/>
              </a:buClr>
            </a:pPr>
            <a:r>
              <a:rPr lang="en">
                <a:solidFill>
                  <a:srgbClr val="666666"/>
                </a:solidFill>
              </a:rPr>
              <a:t>Faster to learn, easier to execute*</a:t>
            </a:r>
          </a:p>
          <a:p>
            <a:pPr marL="457200" lvl="0" indent="-228600" rtl="0">
              <a:lnSpc>
                <a:spcPct val="200000"/>
              </a:lnSpc>
              <a:spcBef>
                <a:spcPts val="0"/>
              </a:spcBef>
              <a:spcAft>
                <a:spcPts val="0"/>
              </a:spcAft>
              <a:buClr>
                <a:srgbClr val="666666"/>
              </a:buClr>
            </a:pPr>
            <a:r>
              <a:rPr lang="en">
                <a:solidFill>
                  <a:srgbClr val="666666"/>
                </a:solidFill>
              </a:rPr>
              <a:t>Best known for being able to create the </a:t>
            </a:r>
            <a:r>
              <a:rPr lang="en" i="1">
                <a:solidFill>
                  <a:srgbClr val="666666"/>
                </a:solidFill>
              </a:rPr>
              <a:t>behavior</a:t>
            </a:r>
            <a:r>
              <a:rPr lang="en">
                <a:solidFill>
                  <a:srgbClr val="666666"/>
                </a:solidFill>
              </a:rPr>
              <a:t> of a webpage</a:t>
            </a:r>
          </a:p>
        </p:txBody>
      </p:sp>
      <p:sp>
        <p:nvSpPr>
          <p:cNvPr id="74" name="Shape 74"/>
          <p:cNvSpPr txBox="1"/>
          <p:nvPr/>
        </p:nvSpPr>
        <p:spPr>
          <a:xfrm>
            <a:off x="6231300" y="4787750"/>
            <a:ext cx="2912700" cy="229800"/>
          </a:xfrm>
          <a:prstGeom prst="rect">
            <a:avLst/>
          </a:prstGeom>
          <a:noFill/>
          <a:ln>
            <a:noFill/>
          </a:ln>
        </p:spPr>
        <p:txBody>
          <a:bodyPr lIns="91425" tIns="91425" rIns="91425" bIns="91425" anchor="t" anchorCtr="0">
            <a:noAutofit/>
          </a:bodyPr>
          <a:lstStyle/>
          <a:p>
            <a:pPr lvl="0">
              <a:spcBef>
                <a:spcPts val="0"/>
              </a:spcBef>
              <a:buNone/>
            </a:pPr>
            <a:r>
              <a:rPr lang="en" sz="1000">
                <a:solidFill>
                  <a:schemeClr val="dk2"/>
                </a:solidFill>
                <a:latin typeface="Open Sans"/>
                <a:ea typeface="Open Sans"/>
                <a:cs typeface="Open Sans"/>
                <a:sym typeface="Open Sans"/>
              </a:rPr>
              <a:t>* compared to a compiled language like Java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Arrays</a:t>
            </a:r>
          </a:p>
        </p:txBody>
      </p:sp>
      <p:sp>
        <p:nvSpPr>
          <p:cNvPr id="180" name="Shape 18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lnSpc>
                <a:spcPct val="115000"/>
              </a:lnSpc>
              <a:spcBef>
                <a:spcPts val="0"/>
              </a:spcBef>
            </a:pPr>
            <a:r>
              <a:rPr lang="en">
                <a:highlight>
                  <a:srgbClr val="FFFFFF"/>
                </a:highlight>
              </a:rPr>
              <a:t>Similar to Java</a:t>
            </a:r>
          </a:p>
          <a:p>
            <a:pPr lvl="0" rtl="0">
              <a:lnSpc>
                <a:spcPct val="115000"/>
              </a:lnSpc>
              <a:spcBef>
                <a:spcPts val="0"/>
              </a:spcBef>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cars = [</a:t>
            </a:r>
            <a:r>
              <a:rPr lang="en" sz="1200">
                <a:solidFill>
                  <a:srgbClr val="A52A2A"/>
                </a:solidFill>
                <a:highlight>
                  <a:srgbClr val="FFFFFF"/>
                </a:highlight>
                <a:latin typeface="Source Code Pro"/>
                <a:ea typeface="Source Code Pro"/>
                <a:cs typeface="Source Code Pro"/>
                <a:sym typeface="Source Code Pro"/>
              </a:rPr>
              <a:t>"Saab"</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A52A2A"/>
                </a:solidFill>
                <a:highlight>
                  <a:srgbClr val="FFFFFF"/>
                </a:highlight>
                <a:latin typeface="Source Code Pro"/>
                <a:ea typeface="Source Code Pro"/>
                <a:cs typeface="Source Code Pro"/>
                <a:sym typeface="Source Code Pro"/>
              </a:rPr>
              <a:t>"Volvo"</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A52A2A"/>
                </a:solidFill>
                <a:highlight>
                  <a:srgbClr val="FFFFFF"/>
                </a:highlight>
                <a:latin typeface="Source Code Pro"/>
                <a:ea typeface="Source Code Pro"/>
                <a:cs typeface="Source Code Pro"/>
                <a:sym typeface="Source Code Pro"/>
              </a:rPr>
              <a:t>"BMW"</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favoriteCar = cars[0];  	</a:t>
            </a:r>
            <a:r>
              <a:rPr lang="en" sz="1200">
                <a:solidFill>
                  <a:srgbClr val="999999"/>
                </a:solidFill>
                <a:highlight>
                  <a:srgbClr val="FFFFFF"/>
                </a:highlight>
                <a:latin typeface="Source Code Pro"/>
                <a:ea typeface="Source Code Pro"/>
                <a:cs typeface="Source Code Pro"/>
                <a:sym typeface="Source Code Pro"/>
              </a:rPr>
              <a:t>//Saab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186" name="Shape 18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https://www.w3schools.com/js/</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Advantages of JavaScript</a:t>
            </a:r>
          </a:p>
        </p:txBody>
      </p:sp>
      <p:sp>
        <p:nvSpPr>
          <p:cNvPr id="80" name="Shape 8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lnSpc>
                <a:spcPct val="150000"/>
              </a:lnSpc>
              <a:spcBef>
                <a:spcPts val="0"/>
              </a:spcBef>
            </a:pPr>
            <a:r>
              <a:rPr lang="en"/>
              <a:t>Lightweight - super easy to setup, low memory footprint</a:t>
            </a:r>
          </a:p>
          <a:p>
            <a:pPr marL="457200" lvl="0" indent="-228600" rtl="0">
              <a:lnSpc>
                <a:spcPct val="150000"/>
              </a:lnSpc>
              <a:spcBef>
                <a:spcPts val="0"/>
              </a:spcBef>
            </a:pPr>
            <a:r>
              <a:rPr lang="en"/>
              <a:t>Interpreted - no compiler!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Primitive data types</a:t>
            </a:r>
          </a:p>
        </p:txBody>
      </p:sp>
      <p:sp>
        <p:nvSpPr>
          <p:cNvPr id="86" name="Shape 8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lnSpc>
                <a:spcPct val="200000"/>
              </a:lnSpc>
              <a:spcBef>
                <a:spcPts val="0"/>
              </a:spcBef>
              <a:spcAft>
                <a:spcPts val="400"/>
              </a:spcAft>
            </a:pPr>
            <a:r>
              <a:rPr lang="en" dirty="0"/>
              <a:t>Numbers - 10.50 or 3 or scientific notation</a:t>
            </a:r>
          </a:p>
          <a:p>
            <a:pPr marL="457200" lvl="0" indent="-228600" rtl="0">
              <a:lnSpc>
                <a:spcPct val="115000"/>
              </a:lnSpc>
              <a:spcBef>
                <a:spcPts val="0"/>
              </a:spcBef>
              <a:spcAft>
                <a:spcPts val="400"/>
              </a:spcAft>
            </a:pPr>
            <a:r>
              <a:rPr lang="en" dirty="0"/>
              <a:t>Strings - “Nicole Ng” or ‘Nicole Ng’ </a:t>
            </a:r>
          </a:p>
          <a:p>
            <a:pPr marL="914400" lvl="1" indent="-228600" rtl="0">
              <a:lnSpc>
                <a:spcPct val="200000"/>
              </a:lnSpc>
              <a:spcBef>
                <a:spcPts val="0"/>
              </a:spcBef>
              <a:spcAft>
                <a:spcPts val="400"/>
              </a:spcAft>
            </a:pPr>
            <a:r>
              <a:rPr lang="en" dirty="0"/>
              <a:t>Do not mix “ and ‘ : </a:t>
            </a:r>
            <a:r>
              <a:rPr lang="en" strike="sngStrike" dirty="0"/>
              <a:t> “Nicole Ng’</a:t>
            </a:r>
          </a:p>
          <a:p>
            <a:pPr marL="457200" lvl="0" indent="-228600" rtl="0">
              <a:lnSpc>
                <a:spcPct val="200000"/>
              </a:lnSpc>
              <a:spcBef>
                <a:spcPts val="0"/>
              </a:spcBef>
              <a:spcAft>
                <a:spcPts val="400"/>
              </a:spcAft>
            </a:pPr>
            <a:r>
              <a:rPr lang="en" dirty="0"/>
              <a:t>Booleans - true or false</a:t>
            </a:r>
          </a:p>
          <a:p>
            <a:pPr marL="457200" lvl="0" indent="-228600" rtl="0">
              <a:lnSpc>
                <a:spcPct val="200000"/>
              </a:lnSpc>
              <a:spcBef>
                <a:spcPts val="0"/>
              </a:spcBef>
              <a:spcAft>
                <a:spcPts val="400"/>
              </a:spcAft>
            </a:pPr>
            <a:r>
              <a:rPr lang="en" dirty="0"/>
              <a:t>Undefined - a variable without a value</a:t>
            </a:r>
          </a:p>
          <a:p>
            <a:pPr marL="457200" lvl="0" indent="-228600" rtl="0">
              <a:lnSpc>
                <a:spcPct val="200000"/>
              </a:lnSpc>
              <a:spcBef>
                <a:spcPts val="0"/>
              </a:spcBef>
              <a:spcAft>
                <a:spcPts val="400"/>
              </a:spcAft>
            </a:pPr>
            <a:r>
              <a:rPr lang="en" dirty="0"/>
              <a:t>Null - it’s an object!</a:t>
            </a:r>
          </a:p>
          <a:p>
            <a:pPr lvl="0" rtl="0">
              <a:spcBef>
                <a:spcPts val="0"/>
              </a:spcBef>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65500" y="1039675"/>
            <a:ext cx="4045200" cy="1675800"/>
          </a:xfrm>
          <a:prstGeom prst="rect">
            <a:avLst/>
          </a:prstGeom>
        </p:spPr>
        <p:txBody>
          <a:bodyPr lIns="91425" tIns="91425" rIns="91425" bIns="91425" anchor="b" anchorCtr="0">
            <a:noAutofit/>
          </a:bodyPr>
          <a:lstStyle/>
          <a:p>
            <a:pPr lvl="0">
              <a:spcBef>
                <a:spcPts val="0"/>
              </a:spcBef>
              <a:buNone/>
            </a:pPr>
            <a:r>
              <a:rPr lang="en"/>
              <a:t>Unlike Java,</a:t>
            </a:r>
          </a:p>
        </p:txBody>
      </p:sp>
      <p:sp>
        <p:nvSpPr>
          <p:cNvPr id="92" name="Shape 92"/>
          <p:cNvSpPr txBox="1">
            <a:spLocks noGrp="1"/>
          </p:cNvSpPr>
          <p:nvPr>
            <p:ph type="subTitle" idx="1"/>
          </p:nvPr>
        </p:nvSpPr>
        <p:spPr>
          <a:xfrm>
            <a:off x="265500" y="2726875"/>
            <a:ext cx="4045200" cy="1235100"/>
          </a:xfrm>
          <a:prstGeom prst="rect">
            <a:avLst/>
          </a:prstGeom>
        </p:spPr>
        <p:txBody>
          <a:bodyPr lIns="91425" tIns="91425" rIns="91425" bIns="91425" anchor="t" anchorCtr="0">
            <a:noAutofit/>
          </a:bodyPr>
          <a:lstStyle/>
          <a:p>
            <a:pPr lvl="0" rtl="0">
              <a:spcBef>
                <a:spcPts val="0"/>
              </a:spcBef>
              <a:buNone/>
            </a:pPr>
            <a:r>
              <a:rPr lang="en"/>
              <a:t>JavaScript variables are not strictly typed. Types are inferred from the value.</a:t>
            </a:r>
          </a:p>
        </p:txBody>
      </p:sp>
      <p:sp>
        <p:nvSpPr>
          <p:cNvPr id="93" name="Shape 93"/>
          <p:cNvSpPr txBox="1">
            <a:spLocks noGrp="1"/>
          </p:cNvSpPr>
          <p:nvPr>
            <p:ph type="body" idx="2"/>
          </p:nvPr>
        </p:nvSpPr>
        <p:spPr>
          <a:xfrm>
            <a:off x="4852875" y="724200"/>
            <a:ext cx="4228800" cy="3695100"/>
          </a:xfrm>
          <a:prstGeom prst="rect">
            <a:avLst/>
          </a:prstGeom>
        </p:spPr>
        <p:txBody>
          <a:bodyPr lIns="91425" tIns="91425" rIns="91425" bIns="91425" anchor="ctr" anchorCtr="0">
            <a:noAutofit/>
          </a:bodyPr>
          <a:lstStyle/>
          <a:p>
            <a:pPr lvl="0" rtl="0">
              <a:lnSpc>
                <a:spcPct val="100000"/>
              </a:lnSpc>
              <a:spcBef>
                <a:spcPts val="0"/>
              </a:spcBef>
              <a:spcAft>
                <a:spcPts val="0"/>
              </a:spcAft>
              <a:buNone/>
            </a:pPr>
            <a:r>
              <a:rPr lang="en" b="1">
                <a:latin typeface="Source Code Pro"/>
                <a:ea typeface="Source Code Pro"/>
                <a:cs typeface="Source Code Pro"/>
                <a:sym typeface="Source Code Pro"/>
              </a:rPr>
              <a:t>Java</a:t>
            </a:r>
          </a:p>
          <a:p>
            <a:pPr lvl="0" rtl="0">
              <a:lnSpc>
                <a:spcPct val="100000"/>
              </a:lnSpc>
              <a:spcBef>
                <a:spcPts val="0"/>
              </a:spcBef>
              <a:spcAft>
                <a:spcPts val="0"/>
              </a:spcAft>
              <a:buNone/>
            </a:pPr>
            <a:r>
              <a:rPr lang="en">
                <a:latin typeface="Source Code Pro"/>
                <a:ea typeface="Source Code Pro"/>
                <a:cs typeface="Source Code Pro"/>
                <a:sym typeface="Source Code Pro"/>
              </a:rPr>
              <a:t>int num = 42; </a:t>
            </a:r>
          </a:p>
          <a:p>
            <a:pPr lvl="0" rtl="0">
              <a:lnSpc>
                <a:spcPct val="100000"/>
              </a:lnSpc>
              <a:spcBef>
                <a:spcPts val="0"/>
              </a:spcBef>
              <a:spcAft>
                <a:spcPts val="0"/>
              </a:spcAft>
              <a:buNone/>
            </a:pPr>
            <a:r>
              <a:rPr lang="en">
                <a:latin typeface="Source Code Pro"/>
                <a:ea typeface="Source Code Pro"/>
                <a:cs typeface="Source Code Pro"/>
                <a:sym typeface="Source Code Pro"/>
              </a:rPr>
              <a:t>String name = “Crystal Chen”;</a:t>
            </a:r>
          </a:p>
          <a:p>
            <a:pPr lvl="0" rtl="0">
              <a:lnSpc>
                <a:spcPct val="100000"/>
              </a:lnSpc>
              <a:spcBef>
                <a:spcPts val="0"/>
              </a:spcBef>
              <a:spcAft>
                <a:spcPts val="0"/>
              </a:spcAft>
              <a:buNone/>
            </a:pPr>
            <a:endParaRPr>
              <a:latin typeface="Source Code Pro"/>
              <a:ea typeface="Source Code Pro"/>
              <a:cs typeface="Source Code Pro"/>
              <a:sym typeface="Source Code Pro"/>
            </a:endParaRPr>
          </a:p>
          <a:p>
            <a:pPr lvl="0" rtl="0">
              <a:lnSpc>
                <a:spcPct val="100000"/>
              </a:lnSpc>
              <a:spcBef>
                <a:spcPts val="0"/>
              </a:spcBef>
              <a:spcAft>
                <a:spcPts val="0"/>
              </a:spcAft>
              <a:buNone/>
            </a:pPr>
            <a:endParaRPr>
              <a:latin typeface="Source Code Pro"/>
              <a:ea typeface="Source Code Pro"/>
              <a:cs typeface="Source Code Pro"/>
              <a:sym typeface="Source Code Pro"/>
            </a:endParaRPr>
          </a:p>
          <a:p>
            <a:pPr lvl="0" rtl="0">
              <a:lnSpc>
                <a:spcPct val="100000"/>
              </a:lnSpc>
              <a:spcBef>
                <a:spcPts val="0"/>
              </a:spcBef>
              <a:spcAft>
                <a:spcPts val="0"/>
              </a:spcAft>
              <a:buNone/>
            </a:pPr>
            <a:r>
              <a:rPr lang="en" b="1">
                <a:latin typeface="Source Code Pro"/>
                <a:ea typeface="Source Code Pro"/>
                <a:cs typeface="Source Code Pro"/>
                <a:sym typeface="Source Code Pro"/>
              </a:rPr>
              <a:t>JavaScript</a:t>
            </a:r>
          </a:p>
          <a:p>
            <a:pPr lvl="0" rtl="0">
              <a:lnSpc>
                <a:spcPct val="100000"/>
              </a:lnSpc>
              <a:spcBef>
                <a:spcPts val="0"/>
              </a:spcBef>
              <a:spcAft>
                <a:spcPts val="0"/>
              </a:spcAft>
              <a:buNone/>
            </a:pPr>
            <a:r>
              <a:rPr lang="en">
                <a:latin typeface="Source Code Pro"/>
                <a:ea typeface="Source Code Pro"/>
                <a:cs typeface="Source Code Pro"/>
                <a:sym typeface="Source Code Pro"/>
              </a:rPr>
              <a:t>var foo;</a:t>
            </a:r>
          </a:p>
          <a:p>
            <a:pPr lvl="0">
              <a:lnSpc>
                <a:spcPct val="100000"/>
              </a:lnSpc>
              <a:spcBef>
                <a:spcPts val="0"/>
              </a:spcBef>
              <a:spcAft>
                <a:spcPts val="0"/>
              </a:spcAft>
              <a:buNone/>
            </a:pPr>
            <a:r>
              <a:rPr lang="en">
                <a:latin typeface="Source Code Pro"/>
                <a:ea typeface="Source Code Pro"/>
                <a:cs typeface="Source Code Pro"/>
                <a:sym typeface="Source Code Pro"/>
              </a:rPr>
              <a:t>foo = 42;</a:t>
            </a:r>
          </a:p>
          <a:p>
            <a:pPr lvl="0">
              <a:lnSpc>
                <a:spcPct val="100000"/>
              </a:lnSpc>
              <a:spcBef>
                <a:spcPts val="0"/>
              </a:spcBef>
              <a:spcAft>
                <a:spcPts val="0"/>
              </a:spcAft>
              <a:buNone/>
            </a:pPr>
            <a:r>
              <a:rPr lang="en">
                <a:latin typeface="Source Code Pro"/>
                <a:ea typeface="Source Code Pro"/>
                <a:cs typeface="Source Code Pro"/>
                <a:sym typeface="Source Code Pro"/>
              </a:rPr>
              <a:t>foo = “Crystal Chen”;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Complex data types</a:t>
            </a:r>
          </a:p>
        </p:txBody>
      </p:sp>
      <p:sp>
        <p:nvSpPr>
          <p:cNvPr id="99" name="Shape 9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lnSpc>
                <a:spcPct val="150000"/>
              </a:lnSpc>
              <a:spcBef>
                <a:spcPts val="0"/>
              </a:spcBef>
              <a:spcAft>
                <a:spcPts val="1000"/>
              </a:spcAft>
            </a:pPr>
            <a:r>
              <a:rPr lang="en" dirty="0"/>
              <a:t>Objects </a:t>
            </a:r>
          </a:p>
          <a:p>
            <a:pPr marL="914400" lvl="1" indent="-228600" rtl="0">
              <a:lnSpc>
                <a:spcPct val="115000"/>
              </a:lnSpc>
              <a:spcBef>
                <a:spcPts val="0"/>
              </a:spcBef>
              <a:spcAft>
                <a:spcPts val="1000"/>
              </a:spcAft>
            </a:pPr>
            <a:r>
              <a:rPr lang="en" dirty="0"/>
              <a:t>As opposed to simple variables, objects can hold many values.</a:t>
            </a:r>
          </a:p>
          <a:p>
            <a:pPr marL="914400" lvl="1" indent="-228600" rtl="0">
              <a:lnSpc>
                <a:spcPct val="115000"/>
              </a:lnSpc>
              <a:spcBef>
                <a:spcPts val="0"/>
              </a:spcBef>
              <a:spcAft>
                <a:spcPts val="1000"/>
              </a:spcAft>
            </a:pPr>
            <a:r>
              <a:rPr lang="en" dirty="0"/>
              <a:t>3 types of objects: Object, Date, Array</a:t>
            </a:r>
          </a:p>
          <a:p>
            <a:pPr marL="914400" lvl="1" indent="-228600" rtl="0">
              <a:lnSpc>
                <a:spcPct val="115000"/>
              </a:lnSpc>
              <a:spcBef>
                <a:spcPts val="0"/>
              </a:spcBef>
              <a:spcAft>
                <a:spcPts val="1000"/>
              </a:spcAft>
            </a:pPr>
            <a:r>
              <a:rPr lang="en" dirty="0"/>
              <a:t>You can define an object with {}</a:t>
            </a:r>
          </a:p>
          <a:p>
            <a:pPr marL="914400" lvl="1" indent="-228600" rtl="0">
              <a:lnSpc>
                <a:spcPct val="200000"/>
              </a:lnSpc>
              <a:spcBef>
                <a:spcPts val="0"/>
              </a:spcBef>
              <a:spcAft>
                <a:spcPts val="1000"/>
              </a:spcAft>
              <a:buFont typeface="Source Code Pro"/>
            </a:pPr>
            <a:r>
              <a:rPr lang="en" sz="1200" dirty="0">
                <a:solidFill>
                  <a:srgbClr val="0000CD"/>
                </a:solidFill>
                <a:highlight>
                  <a:srgbClr val="FFFFFF"/>
                </a:highlight>
                <a:latin typeface="Source Code Pro"/>
                <a:ea typeface="Source Code Pro"/>
                <a:cs typeface="Source Code Pro"/>
                <a:sym typeface="Source Code Pro"/>
              </a:rPr>
              <a:t>var</a:t>
            </a:r>
            <a:r>
              <a:rPr lang="en" sz="1200" dirty="0">
                <a:solidFill>
                  <a:srgbClr val="000000"/>
                </a:solidFill>
                <a:highlight>
                  <a:srgbClr val="FFFFFF"/>
                </a:highlight>
                <a:latin typeface="Source Code Pro"/>
                <a:ea typeface="Source Code Pro"/>
                <a:cs typeface="Source Code Pro"/>
                <a:sym typeface="Source Code Pro"/>
              </a:rPr>
              <a:t> car = {type:</a:t>
            </a:r>
            <a:r>
              <a:rPr lang="en" sz="1200" dirty="0">
                <a:solidFill>
                  <a:srgbClr val="A52A2A"/>
                </a:solidFill>
                <a:highlight>
                  <a:srgbClr val="FFFFFF"/>
                </a:highlight>
                <a:latin typeface="Source Code Pro"/>
                <a:ea typeface="Source Code Pro"/>
                <a:cs typeface="Source Code Pro"/>
                <a:sym typeface="Source Code Pro"/>
              </a:rPr>
              <a:t>"Fiat"</a:t>
            </a:r>
            <a:r>
              <a:rPr lang="en" sz="1200" dirty="0">
                <a:solidFill>
                  <a:srgbClr val="000000"/>
                </a:solidFill>
                <a:highlight>
                  <a:srgbClr val="FFFFFF"/>
                </a:highlight>
                <a:latin typeface="Source Code Pro"/>
                <a:ea typeface="Source Code Pro"/>
                <a:cs typeface="Source Code Pro"/>
                <a:sym typeface="Source Code Pro"/>
              </a:rPr>
              <a:t>, model:</a:t>
            </a:r>
            <a:r>
              <a:rPr lang="en" sz="1200" dirty="0">
                <a:solidFill>
                  <a:srgbClr val="A52A2A"/>
                </a:solidFill>
                <a:highlight>
                  <a:srgbClr val="FFFFFF"/>
                </a:highlight>
                <a:latin typeface="Source Code Pro"/>
                <a:ea typeface="Source Code Pro"/>
                <a:cs typeface="Source Code Pro"/>
                <a:sym typeface="Source Code Pro"/>
              </a:rPr>
              <a:t>"500"</a:t>
            </a:r>
            <a:r>
              <a:rPr lang="en" sz="1200" dirty="0">
                <a:solidFill>
                  <a:srgbClr val="000000"/>
                </a:solidFill>
                <a:highlight>
                  <a:srgbClr val="FFFFFF"/>
                </a:highlight>
                <a:latin typeface="Source Code Pro"/>
                <a:ea typeface="Source Code Pro"/>
                <a:cs typeface="Source Code Pro"/>
                <a:sym typeface="Source Code Pro"/>
              </a:rPr>
              <a:t>, color:</a:t>
            </a:r>
            <a:r>
              <a:rPr lang="en" sz="1200" dirty="0">
                <a:solidFill>
                  <a:srgbClr val="A52A2A"/>
                </a:solidFill>
                <a:highlight>
                  <a:srgbClr val="FFFFFF"/>
                </a:highlight>
                <a:latin typeface="Source Code Pro"/>
                <a:ea typeface="Source Code Pro"/>
                <a:cs typeface="Source Code Pro"/>
                <a:sym typeface="Source Code Pro"/>
              </a:rPr>
              <a:t>"white"</a:t>
            </a:r>
            <a:r>
              <a:rPr lang="en" sz="1200" dirty="0">
                <a:solidFill>
                  <a:srgbClr val="000000"/>
                </a:solidFill>
                <a:highlight>
                  <a:srgbClr val="FFFFFF"/>
                </a:highlight>
                <a:latin typeface="Source Code Pro"/>
                <a:ea typeface="Source Code Pro"/>
                <a:cs typeface="Source Code Pro"/>
                <a:sym typeface="Source Code Pro"/>
              </a:rPr>
              <a:t>};</a:t>
            </a:r>
          </a:p>
          <a:p>
            <a:pPr marL="457200" lvl="0" indent="-228600" rtl="0">
              <a:lnSpc>
                <a:spcPct val="150000"/>
              </a:lnSpc>
              <a:spcBef>
                <a:spcPts val="0"/>
              </a:spcBef>
              <a:spcAft>
                <a:spcPts val="1000"/>
              </a:spcAft>
            </a:pPr>
            <a:r>
              <a:rPr lang="en" dirty="0"/>
              <a:t>Function</a:t>
            </a:r>
          </a:p>
          <a:p>
            <a:pPr marL="914400" lvl="1" indent="-228600" rtl="0">
              <a:lnSpc>
                <a:spcPct val="115000"/>
              </a:lnSpc>
              <a:spcBef>
                <a:spcPts val="0"/>
              </a:spcBef>
              <a:spcAft>
                <a:spcPts val="1000"/>
              </a:spcAft>
            </a:pPr>
            <a:r>
              <a:rPr lang="en" dirty="0"/>
              <a:t>A block of code to do a particular task</a:t>
            </a:r>
          </a:p>
          <a:p>
            <a:pPr marL="914400" lvl="1" indent="-228600" rtl="0">
              <a:lnSpc>
                <a:spcPct val="115000"/>
              </a:lnSpc>
              <a:spcBef>
                <a:spcPts val="0"/>
              </a:spcBef>
              <a:spcAft>
                <a:spcPts val="1000"/>
              </a:spcAft>
              <a:buFont typeface="Source Code Pro"/>
            </a:pPr>
            <a:r>
              <a:rPr lang="en" sz="1200" dirty="0">
                <a:solidFill>
                  <a:srgbClr val="0000CD"/>
                </a:solidFill>
                <a:highlight>
                  <a:srgbClr val="FFFFFF"/>
                </a:highlight>
                <a:latin typeface="Source Code Pro"/>
                <a:ea typeface="Source Code Pro"/>
                <a:cs typeface="Source Code Pro"/>
                <a:sym typeface="Source Code Pro"/>
              </a:rPr>
              <a:t>function</a:t>
            </a:r>
            <a:r>
              <a:rPr lang="en" sz="1200" dirty="0">
                <a:solidFill>
                  <a:srgbClr val="000000"/>
                </a:solidFill>
                <a:highlight>
                  <a:srgbClr val="FFFFFF"/>
                </a:highlight>
                <a:latin typeface="Source Code Pro"/>
                <a:ea typeface="Source Code Pro"/>
                <a:cs typeface="Source Code Pro"/>
                <a:sym typeface="Source Code Pro"/>
              </a:rPr>
              <a:t> </a:t>
            </a:r>
            <a:r>
              <a:rPr lang="en" sz="1200" i="1" dirty="0">
                <a:solidFill>
                  <a:srgbClr val="000000"/>
                </a:solidFill>
                <a:highlight>
                  <a:srgbClr val="FFFFFF"/>
                </a:highlight>
                <a:latin typeface="Source Code Pro"/>
                <a:ea typeface="Source Code Pro"/>
                <a:cs typeface="Source Code Pro"/>
                <a:sym typeface="Source Code Pro"/>
              </a:rPr>
              <a:t>name</a:t>
            </a:r>
            <a:r>
              <a:rPr lang="en" sz="1200" dirty="0">
                <a:solidFill>
                  <a:srgbClr val="000000"/>
                </a:solidFill>
                <a:highlight>
                  <a:srgbClr val="FFFFFF"/>
                </a:highlight>
                <a:latin typeface="Source Code Pro"/>
                <a:ea typeface="Source Code Pro"/>
                <a:cs typeface="Source Code Pro"/>
                <a:sym typeface="Source Code Pro"/>
              </a:rPr>
              <a:t>(</a:t>
            </a:r>
            <a:r>
              <a:rPr lang="en" sz="1200" i="1" dirty="0">
                <a:solidFill>
                  <a:srgbClr val="000000"/>
                </a:solidFill>
                <a:highlight>
                  <a:srgbClr val="FFFFFF"/>
                </a:highlight>
                <a:latin typeface="Source Code Pro"/>
                <a:ea typeface="Source Code Pro"/>
                <a:cs typeface="Source Code Pro"/>
                <a:sym typeface="Source Code Pro"/>
              </a:rPr>
              <a:t>parameter1, parameter2, parameter3</a:t>
            </a:r>
            <a:r>
              <a:rPr lang="en" sz="1200" dirty="0">
                <a:solidFill>
                  <a:srgbClr val="000000"/>
                </a:solidFill>
                <a:highlight>
                  <a:srgbClr val="FFFFFF"/>
                </a:highlight>
                <a:latin typeface="Source Code Pro"/>
                <a:ea typeface="Source Code Pro"/>
                <a:cs typeface="Source Code Pro"/>
                <a:sym typeface="Source Code Pro"/>
              </a:rPr>
              <a:t>) {</a:t>
            </a:r>
            <a:br>
              <a:rPr lang="en" sz="1200" dirty="0">
                <a:solidFill>
                  <a:srgbClr val="000000"/>
                </a:solidFill>
                <a:highlight>
                  <a:srgbClr val="FFFFFF"/>
                </a:highlight>
                <a:latin typeface="Source Code Pro"/>
                <a:ea typeface="Source Code Pro"/>
                <a:cs typeface="Source Code Pro"/>
                <a:sym typeface="Source Code Pro"/>
              </a:rPr>
            </a:br>
            <a:r>
              <a:rPr lang="en" sz="1200" dirty="0">
                <a:solidFill>
                  <a:srgbClr val="000000"/>
                </a:solidFill>
                <a:highlight>
                  <a:srgbClr val="FFFFFF"/>
                </a:highlight>
                <a:latin typeface="Source Code Pro"/>
                <a:ea typeface="Source Code Pro"/>
                <a:cs typeface="Source Code Pro"/>
                <a:sym typeface="Source Code Pro"/>
              </a:rPr>
              <a:t>	</a:t>
            </a:r>
            <a:r>
              <a:rPr lang="en" sz="1200" i="1" dirty="0">
                <a:solidFill>
                  <a:srgbClr val="000000"/>
                </a:solidFill>
                <a:highlight>
                  <a:srgbClr val="FFFFFF"/>
                </a:highlight>
                <a:latin typeface="Source Code Pro"/>
                <a:ea typeface="Source Code Pro"/>
                <a:cs typeface="Source Code Pro"/>
                <a:sym typeface="Source Code Pro"/>
              </a:rPr>
              <a:t>code to be executed</a:t>
            </a:r>
            <a:br>
              <a:rPr lang="en" sz="1200" i="1" dirty="0">
                <a:solidFill>
                  <a:srgbClr val="000000"/>
                </a:solidFill>
                <a:highlight>
                  <a:srgbClr val="FFFFFF"/>
                </a:highlight>
                <a:latin typeface="Source Code Pro"/>
                <a:ea typeface="Source Code Pro"/>
                <a:cs typeface="Source Code Pro"/>
                <a:sym typeface="Source Code Pro"/>
              </a:rPr>
            </a:br>
            <a:r>
              <a:rPr lang="en" sz="1200" dirty="0">
                <a:solidFill>
                  <a:srgbClr val="000000"/>
                </a:solidFill>
                <a:highlight>
                  <a:srgbClr val="FFFFFF"/>
                </a:highlight>
                <a:latin typeface="Source Code Pro"/>
                <a:ea typeface="Source Code Pro"/>
                <a:cs typeface="Source Code Pro"/>
                <a:sym typeface="Source Code Pro"/>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Declaring variables</a:t>
            </a:r>
          </a:p>
        </p:txBody>
      </p:sp>
      <p:sp>
        <p:nvSpPr>
          <p:cNvPr id="105" name="Shape 10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00000"/>
              </a:lnSpc>
              <a:spcBef>
                <a:spcPts val="0"/>
              </a:spcBef>
              <a:buNone/>
            </a:pPr>
            <a:r>
              <a:rPr lang="en"/>
              <a:t>Examples:</a:t>
            </a:r>
          </a:p>
          <a:p>
            <a:pPr lvl="0" rtl="0">
              <a:lnSpc>
                <a:spcPct val="100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a:t>
            </a:r>
            <a:r>
              <a:rPr lang="en" sz="1200">
                <a:solidFill>
                  <a:srgbClr val="FF0000"/>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y = </a:t>
            </a:r>
            <a:r>
              <a:rPr lang="en" sz="1200">
                <a:solidFill>
                  <a:srgbClr val="FF0000"/>
                </a:solidFill>
                <a:highlight>
                  <a:srgbClr val="FFFFFF"/>
                </a:highlight>
                <a:latin typeface="Source Code Pro"/>
                <a:ea typeface="Source Code Pro"/>
                <a:cs typeface="Source Code Pro"/>
                <a:sym typeface="Source Code Pro"/>
              </a:rPr>
              <a:t>6.0</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g = </a:t>
            </a:r>
            <a:r>
              <a:rPr lang="en" sz="1200">
                <a:solidFill>
                  <a:srgbClr val="FF0000"/>
                </a:solidFill>
                <a:highlight>
                  <a:srgbClr val="FFFFFF"/>
                </a:highlight>
                <a:latin typeface="Source Code Pro"/>
                <a:ea typeface="Source Code Pro"/>
                <a:cs typeface="Source Code Pro"/>
                <a:sym typeface="Source Code Pro"/>
              </a:rPr>
              <a:t>123e5</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z = x + y;</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name1 = ‘Nicole Ng’;</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name1;</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bool = true;</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a:t>
            </a:r>
            <a:r>
              <a:rPr lang="en" sz="1200">
                <a:solidFill>
                  <a:srgbClr val="FF0000"/>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y = </a:t>
            </a:r>
            <a:r>
              <a:rPr lang="en" sz="1200">
                <a:solidFill>
                  <a:srgbClr val="FF0000"/>
                </a:solidFill>
                <a:highlight>
                  <a:srgbClr val="FFFFFF"/>
                </a:highlight>
                <a:latin typeface="Source Code Pro"/>
                <a:ea typeface="Source Code Pro"/>
                <a:cs typeface="Source Code Pro"/>
                <a:sym typeface="Source Code Pro"/>
              </a:rPr>
              <a:t>6</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z = </a:t>
            </a:r>
            <a:r>
              <a:rPr lang="en" sz="1200">
                <a:solidFill>
                  <a:srgbClr val="FF0000"/>
                </a:solidFill>
                <a:highlight>
                  <a:srgbClr val="FFFFFF"/>
                </a:highlight>
                <a:latin typeface="Source Code Pro"/>
                <a:ea typeface="Source Code Pro"/>
                <a:cs typeface="Source Code Pro"/>
                <a:sym typeface="Source Code Pro"/>
              </a:rPr>
              <a:t>7</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a:t>
            </a:r>
            <a:r>
              <a:rPr lang="en" sz="1200">
                <a:solidFill>
                  <a:srgbClr val="FF0000"/>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a:t>
            </a:r>
          </a:p>
          <a:p>
            <a:pPr marL="0" lvl="0" indent="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y = </a:t>
            </a:r>
            <a:r>
              <a:rPr lang="en" sz="1200">
                <a:solidFill>
                  <a:srgbClr val="FF0000"/>
                </a:solidFill>
                <a:highlight>
                  <a:srgbClr val="FFFFFF"/>
                </a:highlight>
                <a:latin typeface="Source Code Pro"/>
                <a:ea typeface="Source Code Pro"/>
                <a:cs typeface="Source Code Pro"/>
                <a:sym typeface="Source Code Pro"/>
              </a:rPr>
              <a:t>6</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r>
              <a:rPr lang="en" sz="1200">
                <a:solidFill>
                  <a:srgbClr val="000000"/>
                </a:solidFill>
                <a:highlight>
                  <a:srgbClr val="FFFFFF"/>
                </a:highlight>
                <a:latin typeface="Source Code Pro"/>
                <a:ea typeface="Source Code Pro"/>
                <a:cs typeface="Source Code Pro"/>
                <a:sym typeface="Source Code Pro"/>
              </a:rPr>
              <a:t>    z = </a:t>
            </a:r>
            <a:r>
              <a:rPr lang="en" sz="1200">
                <a:solidFill>
                  <a:srgbClr val="FF0000"/>
                </a:solidFill>
                <a:highlight>
                  <a:srgbClr val="FFFFFF"/>
                </a:highlight>
                <a:latin typeface="Source Code Pro"/>
                <a:ea typeface="Source Code Pro"/>
                <a:cs typeface="Source Code Pro"/>
                <a:sym typeface="Source Code Pro"/>
              </a:rPr>
              <a:t>7</a:t>
            </a:r>
            <a:r>
              <a:rPr lang="en" sz="1200">
                <a:solidFill>
                  <a:srgbClr val="000000"/>
                </a:solidFill>
                <a:highlight>
                  <a:srgbClr val="FFFFFF"/>
                </a:highlight>
                <a:latin typeface="Source Code Pro"/>
                <a:ea typeface="Source Code Pro"/>
                <a:cs typeface="Source Code Pro"/>
                <a:sym typeface="Source Code Pro"/>
              </a:rPr>
              <a:t>;</a:t>
            </a:r>
          </a:p>
          <a:p>
            <a:pPr lvl="0" rtl="0">
              <a:lnSpc>
                <a:spcPct val="115000"/>
              </a:lnSpc>
              <a:spcBef>
                <a:spcPts val="0"/>
              </a:spcBef>
              <a:spcAft>
                <a:spcPts val="0"/>
              </a:spcAft>
              <a:buNone/>
            </a:pPr>
            <a:endParaRPr sz="1200">
              <a:solidFill>
                <a:srgbClr val="000000"/>
              </a:solidFill>
              <a:highlight>
                <a:srgbClr val="FFFFFF"/>
              </a:highlight>
              <a:latin typeface="Consolas"/>
              <a:ea typeface="Consolas"/>
              <a:cs typeface="Consolas"/>
              <a:sym typeface="Consolas"/>
            </a:endParaRPr>
          </a:p>
          <a:p>
            <a:pPr lvl="0" rtl="0">
              <a:lnSpc>
                <a:spcPct val="115000"/>
              </a:lnSpc>
              <a:spcBef>
                <a:spcPts val="0"/>
              </a:spcBef>
              <a:spcAft>
                <a:spcPts val="0"/>
              </a:spcAft>
              <a:buNone/>
            </a:pPr>
            <a:r>
              <a:rPr lang="en" sz="1200">
                <a:highlight>
                  <a:srgbClr val="FFFFFF"/>
                </a:highlight>
              </a:rPr>
              <a:t>Variables are case sensitive, which means myVar is not the same as myvar.</a:t>
            </a:r>
          </a:p>
          <a:p>
            <a:pPr lv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Changing variable values</a:t>
            </a:r>
          </a:p>
        </p:txBody>
      </p:sp>
      <p:sp>
        <p:nvSpPr>
          <p:cNvPr id="111" name="Shape 11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a:t>Re-assigning</a:t>
            </a:r>
          </a:p>
          <a:p>
            <a:pPr marL="457200" lvl="0" indent="0" rtl="0">
              <a:lnSpc>
                <a:spcPct val="115000"/>
              </a:lnSpc>
              <a:spcBef>
                <a:spcPts val="0"/>
              </a:spcBef>
              <a:spcAft>
                <a:spcPts val="0"/>
              </a:spcAft>
              <a:buNone/>
            </a:pPr>
            <a:endParaRPr sz="1200">
              <a:solidFill>
                <a:srgbClr val="999999"/>
              </a:solidFill>
              <a:highlight>
                <a:srgbClr val="FFFFFF"/>
              </a:highlight>
              <a:latin typeface="Source Code Pro"/>
              <a:ea typeface="Source Code Pro"/>
              <a:cs typeface="Source Code Pro"/>
              <a:sym typeface="Source Code Pro"/>
            </a:endParaRPr>
          </a:p>
          <a:p>
            <a:pPr marL="457200" lvl="0" indent="0" rtl="0">
              <a:lnSpc>
                <a:spcPct val="140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a:t>
            </a:r>
            <a:r>
              <a:rPr lang="en" sz="1200">
                <a:solidFill>
                  <a:srgbClr val="999999"/>
                </a:solidFill>
                <a:highlight>
                  <a:srgbClr val="FFFFFF"/>
                </a:highlight>
                <a:latin typeface="Source Code Pro"/>
                <a:ea typeface="Source Code Pro"/>
                <a:cs typeface="Source Code Pro"/>
                <a:sym typeface="Source Code Pro"/>
              </a:rPr>
              <a:t>// Now x is undefined</a:t>
            </a:r>
          </a:p>
          <a:p>
            <a:pPr marL="457200" lvl="0" indent="0" rtl="0">
              <a:lnSpc>
                <a:spcPct val="140000"/>
              </a:lnSpc>
              <a:spcBef>
                <a:spcPts val="0"/>
              </a:spcBef>
              <a:spcAft>
                <a:spcPts val="0"/>
              </a:spcAft>
              <a:buNone/>
            </a:pPr>
            <a:r>
              <a:rPr lang="en" sz="1200">
                <a:solidFill>
                  <a:srgbClr val="0B5394"/>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a:t>
            </a:r>
            <a:r>
              <a:rPr lang="en" sz="1200">
                <a:solidFill>
                  <a:srgbClr val="FF0000"/>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999999"/>
                </a:solidFill>
                <a:highlight>
                  <a:srgbClr val="FFFFFF"/>
                </a:highlight>
                <a:latin typeface="Source Code Pro"/>
                <a:ea typeface="Source Code Pro"/>
                <a:cs typeface="Source Code Pro"/>
                <a:sym typeface="Source Code Pro"/>
              </a:rPr>
              <a:t>// Now x is a Number</a:t>
            </a:r>
          </a:p>
          <a:p>
            <a:pPr marL="457200" lvl="0" indent="0" rtl="0">
              <a:lnSpc>
                <a:spcPct val="115000"/>
              </a:lnSpc>
              <a:spcBef>
                <a:spcPts val="0"/>
              </a:spcBef>
              <a:spcAft>
                <a:spcPts val="0"/>
              </a:spcAft>
              <a:buNone/>
            </a:pP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a:t>
            </a:r>
            <a:r>
              <a:rPr lang="en" sz="1200">
                <a:solidFill>
                  <a:srgbClr val="A52A2A"/>
                </a:solidFill>
                <a:highlight>
                  <a:srgbClr val="FFFFFF"/>
                </a:highlight>
                <a:latin typeface="Source Code Pro"/>
                <a:ea typeface="Source Code Pro"/>
                <a:cs typeface="Source Code Pro"/>
                <a:sym typeface="Source Code Pro"/>
              </a:rPr>
              <a:t>"John"</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999999"/>
                </a:solidFill>
                <a:highlight>
                  <a:srgbClr val="FFFFFF"/>
                </a:highlight>
                <a:latin typeface="Source Code Pro"/>
                <a:ea typeface="Source Code Pro"/>
                <a:cs typeface="Source Code Pro"/>
                <a:sym typeface="Source Code Pro"/>
              </a:rPr>
              <a:t>// Now x is a String</a:t>
            </a:r>
          </a:p>
          <a:p>
            <a:pPr lvl="0" rtl="0">
              <a:lnSpc>
                <a:spcPct val="115000"/>
              </a:lnSpc>
              <a:spcBef>
                <a:spcPts val="0"/>
              </a:spcBef>
              <a:spcAft>
                <a:spcPts val="0"/>
              </a:spcAft>
              <a:buNone/>
            </a:pPr>
            <a:endParaRPr sz="1200">
              <a:solidFill>
                <a:srgbClr val="999999"/>
              </a:solidFill>
              <a:highlight>
                <a:srgbClr val="FFFFFF"/>
              </a:highlight>
              <a:latin typeface="Consolas"/>
              <a:ea typeface="Consolas"/>
              <a:cs typeface="Consolas"/>
              <a:sym typeface="Consolas"/>
            </a:endParaRPr>
          </a:p>
          <a:p>
            <a:pPr lvl="0" rtl="0">
              <a:lnSpc>
                <a:spcPct val="115000"/>
              </a:lnSpc>
              <a:spcBef>
                <a:spcPts val="0"/>
              </a:spcBef>
              <a:spcAft>
                <a:spcPts val="0"/>
              </a:spcAft>
              <a:buNone/>
            </a:pPr>
            <a:endParaRPr sz="1200">
              <a:solidFill>
                <a:srgbClr val="999999"/>
              </a:solidFill>
              <a:highlight>
                <a:srgbClr val="FFFFFF"/>
              </a:highlight>
              <a:latin typeface="Consolas"/>
              <a:ea typeface="Consolas"/>
              <a:cs typeface="Consolas"/>
              <a:sym typeface="Consolas"/>
            </a:endParaRPr>
          </a:p>
          <a:p>
            <a:pPr lvl="0" rtl="0">
              <a:lnSpc>
                <a:spcPct val="115000"/>
              </a:lnSpc>
              <a:spcBef>
                <a:spcPts val="0"/>
              </a:spcBef>
              <a:spcAft>
                <a:spcPts val="0"/>
              </a:spcAft>
              <a:buNone/>
            </a:pPr>
            <a:r>
              <a:rPr lang="en"/>
              <a:t>Casting</a:t>
            </a:r>
          </a:p>
          <a:p>
            <a:pPr lvl="0" rtl="0">
              <a:lnSpc>
                <a:spcPct val="115000"/>
              </a:lnSpc>
              <a:spcBef>
                <a:spcPts val="0"/>
              </a:spcBef>
              <a:buNone/>
            </a:pPr>
            <a:r>
              <a:rPr lang="en" sz="1200">
                <a:solidFill>
                  <a:srgbClr val="999999"/>
                </a:solidFill>
                <a:highlight>
                  <a:srgbClr val="FFFFFF"/>
                </a:highlight>
                <a:latin typeface="Consolas"/>
                <a:ea typeface="Consolas"/>
                <a:cs typeface="Consolas"/>
                <a:sym typeface="Consolas"/>
              </a:rPr>
              <a:t>  	</a:t>
            </a:r>
            <a:r>
              <a:rPr lang="en" sz="1200">
                <a:solidFill>
                  <a:srgbClr val="0000CD"/>
                </a:solidFill>
                <a:highlight>
                  <a:srgbClr val="FFFFFF"/>
                </a:highlight>
                <a:latin typeface="Source Code Pro"/>
                <a:ea typeface="Source Code Pro"/>
                <a:cs typeface="Source Code Pro"/>
                <a:sym typeface="Source Code Pro"/>
              </a:rPr>
              <a:t>var</a:t>
            </a:r>
            <a:r>
              <a:rPr lang="en" sz="1200">
                <a:solidFill>
                  <a:srgbClr val="000000"/>
                </a:solidFill>
                <a:highlight>
                  <a:srgbClr val="FFFFFF"/>
                </a:highlight>
                <a:latin typeface="Source Code Pro"/>
                <a:ea typeface="Source Code Pro"/>
                <a:cs typeface="Source Code Pro"/>
                <a:sym typeface="Source Code Pro"/>
              </a:rPr>
              <a:t> x = </a:t>
            </a:r>
            <a:r>
              <a:rPr lang="en" sz="1200">
                <a:solidFill>
                  <a:srgbClr val="A52A2A"/>
                </a:solidFill>
                <a:highlight>
                  <a:srgbClr val="FFFFFF"/>
                </a:highlight>
                <a:latin typeface="Source Code Pro"/>
                <a:ea typeface="Source Code Pro"/>
                <a:cs typeface="Source Code Pro"/>
                <a:sym typeface="Source Code Pro"/>
              </a:rPr>
              <a:t>"5"</a:t>
            </a:r>
            <a:r>
              <a:rPr lang="en" sz="1200">
                <a:solidFill>
                  <a:srgbClr val="000000"/>
                </a:solidFill>
                <a:highlight>
                  <a:srgbClr val="FFFFFF"/>
                </a:highlight>
                <a:latin typeface="Source Code Pro"/>
                <a:ea typeface="Source Code Pro"/>
                <a:cs typeface="Source Code Pro"/>
                <a:sym typeface="Source Code Pro"/>
              </a:rPr>
              <a:t> + </a:t>
            </a:r>
            <a:r>
              <a:rPr lang="en" sz="1200">
                <a:solidFill>
                  <a:srgbClr val="FF0000"/>
                </a:solidFill>
                <a:highlight>
                  <a:srgbClr val="FFFFFF"/>
                </a:highlight>
                <a:latin typeface="Source Code Pro"/>
                <a:ea typeface="Source Code Pro"/>
                <a:cs typeface="Source Code Pro"/>
                <a:sym typeface="Source Code Pro"/>
              </a:rPr>
              <a:t>2</a:t>
            </a:r>
            <a:r>
              <a:rPr lang="en" sz="1200">
                <a:solidFill>
                  <a:srgbClr val="000000"/>
                </a:solidFill>
                <a:highlight>
                  <a:srgbClr val="FFFFFF"/>
                </a:highlight>
                <a:latin typeface="Source Code Pro"/>
                <a:ea typeface="Source Code Pro"/>
                <a:cs typeface="Source Code Pro"/>
                <a:sym typeface="Source Code Pro"/>
              </a:rPr>
              <a:t> + </a:t>
            </a:r>
            <a:r>
              <a:rPr lang="en" sz="1200">
                <a:solidFill>
                  <a:srgbClr val="FF0000"/>
                </a:solidFill>
                <a:highlight>
                  <a:srgbClr val="FFFFFF"/>
                </a:highlight>
                <a:latin typeface="Source Code Pro"/>
                <a:ea typeface="Source Code Pro"/>
                <a:cs typeface="Source Code Pro"/>
                <a:sym typeface="Source Code Pro"/>
              </a:rPr>
              <a:t>3</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999999"/>
                </a:solidFill>
                <a:highlight>
                  <a:srgbClr val="FFFFFF"/>
                </a:highlight>
                <a:latin typeface="Source Code Pro"/>
                <a:ea typeface="Source Code Pro"/>
                <a:cs typeface="Source Code Pro"/>
                <a:sym typeface="Source Code Pro"/>
              </a:rPr>
              <a:t>//Will equal string “523”</a:t>
            </a:r>
          </a:p>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Any questions?</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1156</Words>
  <Application>Microsoft Macintosh PowerPoint</Application>
  <PresentationFormat>On-screen Show (16:9)</PresentationFormat>
  <Paragraphs>201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PT Sans Narrow</vt:lpstr>
      <vt:lpstr>Source Code Pro</vt:lpstr>
      <vt:lpstr>Open Sans</vt:lpstr>
      <vt:lpstr>tropic</vt:lpstr>
      <vt:lpstr>JavaScript</vt:lpstr>
      <vt:lpstr>What is JavaScript?</vt:lpstr>
      <vt:lpstr>Advantages of JavaScript</vt:lpstr>
      <vt:lpstr>Primitive data types</vt:lpstr>
      <vt:lpstr>Unlike Java,</vt:lpstr>
      <vt:lpstr>Complex data types</vt:lpstr>
      <vt:lpstr>Declaring variables</vt:lpstr>
      <vt:lpstr>Changing variable values</vt:lpstr>
      <vt:lpstr>Any questions?</vt:lpstr>
      <vt:lpstr>Functions</vt:lpstr>
      <vt:lpstr>Functions</vt:lpstr>
      <vt:lpstr>Any questions?</vt:lpstr>
      <vt:lpstr>Objects: variable declaration</vt:lpstr>
      <vt:lpstr>Objects: function declaration</vt:lpstr>
      <vt:lpstr>Any questions?</vt:lpstr>
      <vt:lpstr>Loops: for</vt:lpstr>
      <vt:lpstr>Loops: while, do/while</vt:lpstr>
      <vt:lpstr>Loops: break and continue</vt:lpstr>
      <vt:lpstr>Switch</vt:lpstr>
      <vt:lpstr>Arrays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Tiffany Saelinh</cp:lastModifiedBy>
  <cp:revision>1</cp:revision>
  <dcterms:modified xsi:type="dcterms:W3CDTF">2017-03-24T21:02:46Z</dcterms:modified>
</cp:coreProperties>
</file>