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C58A29F-E1BB-4300-9D92-BD50DE941EE4}">
  <a:tblStyle styleId="{6C58A29F-E1BB-4300-9D92-BD50DE941EE4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05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01187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Source: http://searchsqlserver.techtarget.com/definition/database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Source: https://dev.mysql.com/doc/refman/5.7/en/what-is-mysql.html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the create, we are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Creating a table named test_table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test_table has 2 fields (or columns): id and user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id is of type integer, it cannot be null, and each time a new record is added to the table, the value of id is the current highest value of id + 1.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user is a string (varchar) of max length 15, and cannot be null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id is the primary key, meaning that no two records can have the same value for id, and that id the field to uniquely identify a record</a:t>
            </a:r>
          </a:p>
          <a:p>
            <a:pPr marL="457200" lvl="0" indent="-228600">
              <a:spcBef>
                <a:spcPts val="0"/>
              </a:spcBef>
              <a:buAutoNum type="arabicParenR"/>
            </a:pPr>
            <a:r>
              <a:rPr lang="en"/>
              <a:t>user is unique, meaning that no two records can have the same value for user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w3schools.com/sq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ev.mysql.com/downloads/mysq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MySQL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Persisting data to a database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CE93D8"/>
                </a:solidFill>
                <a:hlinkClick r:id="rId3"/>
              </a:rPr>
              <a:t>http://www.w3schools.com/sql</a:t>
            </a:r>
            <a:r>
              <a:rPr lang="en" sz="1800"/>
              <a:t> (read all the tutorials but skip joins)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database?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A database is a structured collection of data that is organized so that it can easily be accessed, managed, and updated.</a:t>
            </a:r>
          </a:p>
          <a:p>
            <a:pPr marL="514350" lvl="0" indent="-28575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Databases use </a:t>
            </a:r>
            <a:r>
              <a:rPr lang="en" b="1" dirty="0"/>
              <a:t>schemas</a:t>
            </a:r>
            <a:r>
              <a:rPr lang="en" dirty="0"/>
              <a:t> to define what the data being stored looks like. This includes the type of data, what relation the data have to each other, as well as any constraints on the data.</a:t>
            </a:r>
          </a:p>
          <a:p>
            <a:pPr marL="514350" lvl="0" indent="-28575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There are many different types of databases, so don’t expect to be able to interact with all of them in the same way!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MySQL?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" dirty="0"/>
              <a:t>It’s the most popular open source SQL database management system.</a:t>
            </a:r>
          </a:p>
          <a:p>
            <a:pPr marL="971550" lvl="1" indent="-28575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SQL stands for structured query language</a:t>
            </a:r>
          </a:p>
          <a:p>
            <a:pPr marL="514350" lvl="0" indent="-28575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It’s a relational database, meaning it stores data in tables and uses the notion of rows and columns.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80" name="Shape 80"/>
          <p:cNvGraphicFramePr/>
          <p:nvPr>
            <p:extLst>
              <p:ext uri="{D42A27DB-BD31-4B8C-83A1-F6EECF244321}">
                <p14:modId xmlns:p14="http://schemas.microsoft.com/office/powerpoint/2010/main" val="3209324242"/>
              </p:ext>
            </p:extLst>
          </p:nvPr>
        </p:nvGraphicFramePr>
        <p:xfrm>
          <a:off x="971775" y="3074350"/>
          <a:ext cx="3393525" cy="1026984"/>
        </p:xfrm>
        <a:graphic>
          <a:graphicData uri="http://schemas.openxmlformats.org/drawingml/2006/table">
            <a:tbl>
              <a:tblPr>
                <a:noFill/>
                <a:tableStyleId>{6C58A29F-E1BB-4300-9D92-BD50DE941EE4}</a:tableStyleId>
              </a:tblPr>
              <a:tblGrid>
                <a:gridCol w="1131175"/>
                <a:gridCol w="1131175"/>
                <a:gridCol w="1131175"/>
              </a:tblGrid>
              <a:tr h="3456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rgbClr val="352E23"/>
                          </a:solidFill>
                        </a:rPr>
                        <a:t>First Name</a:t>
                      </a: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rgbClr val="352E23"/>
                          </a:solidFill>
                        </a:rPr>
                        <a:t>Last</a:t>
                      </a:r>
                      <a:r>
                        <a:rPr lang="en" dirty="0">
                          <a:solidFill>
                            <a:srgbClr val="352E23"/>
                          </a:solidFill>
                        </a:rPr>
                        <a:t> </a:t>
                      </a:r>
                      <a:r>
                        <a:rPr lang="en" b="1" dirty="0">
                          <a:solidFill>
                            <a:srgbClr val="352E23"/>
                          </a:solidFill>
                        </a:rPr>
                        <a:t>Name</a:t>
                      </a: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rgbClr val="352E23"/>
                          </a:solidFill>
                        </a:rPr>
                        <a:t>Age</a:t>
                      </a: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</a:tr>
              <a:tr h="6307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52E23"/>
                          </a:solidFill>
                        </a:rPr>
                        <a:t>John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52E23"/>
                          </a:solidFill>
                        </a:rPr>
                        <a:t>Doe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352E23"/>
                          </a:solidFill>
                        </a:rPr>
                        <a:t>42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81" name="Shape 81"/>
          <p:cNvGraphicFramePr/>
          <p:nvPr>
            <p:extLst>
              <p:ext uri="{D42A27DB-BD31-4B8C-83A1-F6EECF244321}">
                <p14:modId xmlns:p14="http://schemas.microsoft.com/office/powerpoint/2010/main" val="4105624476"/>
              </p:ext>
            </p:extLst>
          </p:nvPr>
        </p:nvGraphicFramePr>
        <p:xfrm>
          <a:off x="5042200" y="2708587"/>
          <a:ext cx="2414150" cy="1584839"/>
        </p:xfrm>
        <a:graphic>
          <a:graphicData uri="http://schemas.openxmlformats.org/drawingml/2006/table">
            <a:tbl>
              <a:tblPr>
                <a:noFill/>
                <a:tableStyleId>{6C58A29F-E1BB-4300-9D92-BD50DE941EE4}</a:tableStyleId>
              </a:tblPr>
              <a:tblGrid>
                <a:gridCol w="1207075"/>
                <a:gridCol w="1207075"/>
              </a:tblGrid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rgbClr val="352E23"/>
                          </a:solidFill>
                        </a:rPr>
                        <a:t>Username</a:t>
                      </a:r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352E23"/>
                          </a:solidFill>
                        </a:rPr>
                        <a:t>Manager</a:t>
                      </a:r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</a:tr>
              <a:tr h="2852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52E23"/>
                          </a:solidFill>
                        </a:rPr>
                        <a:t>tester1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52E23"/>
                          </a:solidFill>
                        </a:rPr>
                        <a:t>manager2</a:t>
                      </a:r>
                    </a:p>
                  </a:txBody>
                  <a:tcPr marL="91425" marR="91425" marT="91425" marB="91425"/>
                </a:tc>
              </a:tr>
              <a:tr h="2852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52E23"/>
                          </a:solidFill>
                        </a:rPr>
                        <a:t>tester2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52E23"/>
                          </a:solidFill>
                        </a:rPr>
                        <a:t>manager2</a:t>
                      </a:r>
                    </a:p>
                  </a:txBody>
                  <a:tcPr marL="91425" marR="91425" marT="91425" marB="91425"/>
                </a:tc>
              </a:tr>
              <a:tr h="2852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52E23"/>
                          </a:solidFill>
                        </a:rPr>
                        <a:t>tester3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352E23"/>
                          </a:solidFill>
                        </a:rPr>
                        <a:t>manager2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Installing MySQL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Go to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http://dev.mysql.com/downloads/mysql/</a:t>
            </a:r>
            <a:r>
              <a:rPr lang="en" sz="1400"/>
              <a:t> and download the DMG version of MySQL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Open the DMG file and follow the installation wizard to install. It will give you a temporary password at some point, </a:t>
            </a:r>
            <a:r>
              <a:rPr lang="en" sz="1400" b="1"/>
              <a:t>save this password somewhere</a:t>
            </a:r>
            <a:r>
              <a:rPr lang="en" sz="1400"/>
              <a:t>. You’ll need it in a second and then never again.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Once the installation is complete, open up System Preferences and start the MySQL server.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Now start up MySQL in your terminal by running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mysql -u root -p,</a:t>
            </a:r>
            <a:r>
              <a:rPr lang="en" sz="1400"/>
              <a:t>and when it prompts you for the password, enter your temporary password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Inside MySQL (as signified by the &gt; in front of your terminal prompt), run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SET PASSWORD FOR root@localhost=PASSWORD(''); </a:t>
            </a:r>
            <a:r>
              <a:rPr lang="en" sz="1400"/>
              <a:t> 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Now you should be able to start up MySQL without a password, simply by running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mysql -u root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If that still doesn’t work, make sure /usr/local/bin/mysql is in your path.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If everything is working, you may now throw away that temporary password.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commands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The way you interact with a MySQL server is through SQL commands. </a:t>
            </a:r>
          </a:p>
          <a:p>
            <a:pPr marL="514350" lvl="0" indent="-28575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To be very clear: </a:t>
            </a:r>
            <a:r>
              <a:rPr lang="en" b="1" dirty="0"/>
              <a:t>MySQL is a database manager, SQL is the language to interact with it</a:t>
            </a:r>
            <a:r>
              <a:rPr lang="en" dirty="0"/>
              <a:t>.</a:t>
            </a:r>
          </a:p>
          <a:p>
            <a:pPr marL="514350" lvl="0" indent="-28575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SQL commands are actually pretty human readable. Queries generally follow a SELECT </a:t>
            </a:r>
            <a:r>
              <a:rPr lang="en" i="1" dirty="0"/>
              <a:t>some attributes</a:t>
            </a:r>
            <a:r>
              <a:rPr lang="en" dirty="0"/>
              <a:t> FROM </a:t>
            </a:r>
            <a:r>
              <a:rPr lang="en" i="1" dirty="0"/>
              <a:t>some table</a:t>
            </a:r>
            <a:r>
              <a:rPr lang="en" dirty="0"/>
              <a:t> WHERE </a:t>
            </a:r>
            <a:r>
              <a:rPr lang="en" i="1" dirty="0"/>
              <a:t>some case holds true</a:t>
            </a:r>
            <a:r>
              <a:rPr lang="en" dirty="0"/>
              <a:t> pattern.</a:t>
            </a:r>
          </a:p>
          <a:p>
            <a:pPr marL="971550" lvl="1" indent="-28575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Some keywords will be in all caps, which doesn’t matter -- it just improves readability</a:t>
            </a:r>
          </a:p>
          <a:p>
            <a:pPr marL="971550" lvl="1" indent="-28575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Most commands end with a ;</a:t>
            </a:r>
          </a:p>
          <a:p>
            <a:pPr marL="514350" lvl="0" indent="-28575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Follow along while we go through some basic commands!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a database and table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Source Code Pro"/>
                <a:cs typeface="Consolas"/>
                <a:sym typeface="Source Code Pro"/>
              </a:rPr>
              <a:t>&gt; SHOW DATABASES;</a:t>
            </a:r>
            <a:r>
              <a:rPr lang="en" dirty="0">
                <a:latin typeface="Consolas"/>
                <a:ea typeface="Source Code Pro"/>
                <a:cs typeface="Consolas"/>
                <a:sym typeface="Source Code Pro"/>
              </a:rPr>
              <a:t>        </a:t>
            </a:r>
            <a:r>
              <a:rPr lang="en-US" dirty="0" smtClean="0">
                <a:latin typeface="Consolas"/>
                <a:ea typeface="Source Code Pro"/>
                <a:cs typeface="Consolas"/>
                <a:sym typeface="Source Code Pro"/>
              </a:rPr>
              <a:t>  </a:t>
            </a:r>
            <a:r>
              <a:rPr lang="en" dirty="0" smtClean="0">
                <a:solidFill>
                  <a:srgbClr val="999999"/>
                </a:solidFill>
                <a:latin typeface="Consolas"/>
                <a:ea typeface="Source Code Pro"/>
                <a:cs typeface="Consolas"/>
                <a:sym typeface="Source Code Pro"/>
              </a:rPr>
              <a:t># </a:t>
            </a:r>
            <a:r>
              <a:rPr lang="en" dirty="0">
                <a:solidFill>
                  <a:srgbClr val="999999"/>
                </a:solidFill>
                <a:latin typeface="Consolas"/>
                <a:ea typeface="Source Code Pro"/>
                <a:cs typeface="Consolas"/>
                <a:sym typeface="Source Code Pro"/>
              </a:rPr>
              <a:t>lists all databases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Source Code Pro"/>
                <a:cs typeface="Consolas"/>
                <a:sym typeface="Source Code Pro"/>
              </a:rPr>
              <a:t>&gt; CREATE DATABASE test;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Source Code Pro"/>
                <a:cs typeface="Consolas"/>
                <a:sym typeface="Source Code Pro"/>
              </a:rPr>
              <a:t>  </a:t>
            </a:r>
            <a:r>
              <a:rPr lang="en" dirty="0" smtClean="0">
                <a:solidFill>
                  <a:srgbClr val="999999"/>
                </a:solidFill>
                <a:latin typeface="Consolas"/>
                <a:ea typeface="Source Code Pro"/>
                <a:cs typeface="Consolas"/>
                <a:sym typeface="Source Code Pro"/>
              </a:rPr>
              <a:t># </a:t>
            </a:r>
            <a:r>
              <a:rPr lang="en" dirty="0">
                <a:solidFill>
                  <a:srgbClr val="999999"/>
                </a:solidFill>
                <a:latin typeface="Consolas"/>
                <a:ea typeface="Source Code Pro"/>
                <a:cs typeface="Consolas"/>
                <a:sym typeface="Source Code Pro"/>
              </a:rPr>
              <a:t>create a database named test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Source Code Pro"/>
                <a:cs typeface="Consolas"/>
                <a:sym typeface="Source Code Pro"/>
              </a:rPr>
              <a:t>&gt; USE test;  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Source Code Pro"/>
                <a:cs typeface="Consolas"/>
                <a:sym typeface="Source Code Pro"/>
              </a:rPr>
              <a:t>  </a:t>
            </a:r>
            <a:r>
              <a:rPr lang="en" dirty="0" smtClean="0">
                <a:solidFill>
                  <a:srgbClr val="999999"/>
                </a:solidFill>
                <a:latin typeface="Consolas"/>
                <a:ea typeface="Source Code Pro"/>
                <a:cs typeface="Consolas"/>
                <a:sym typeface="Source Code Pro"/>
              </a:rPr>
              <a:t># </a:t>
            </a:r>
            <a:r>
              <a:rPr lang="en" dirty="0">
                <a:solidFill>
                  <a:srgbClr val="999999"/>
                </a:solidFill>
                <a:latin typeface="Consolas"/>
                <a:ea typeface="Source Code Pro"/>
                <a:cs typeface="Consolas"/>
                <a:sym typeface="Source Code Pro"/>
              </a:rPr>
              <a:t>make test the active database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Source Code Pro"/>
                <a:cs typeface="Consolas"/>
                <a:sym typeface="Source Code Pro"/>
              </a:rPr>
              <a:t>&gt; CREATE TABLE test_table (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Source Code Pro"/>
                <a:cs typeface="Consolas"/>
                <a:sym typeface="Source Code Pro"/>
              </a:rPr>
              <a:t>    id INTEGER NOT NULL AUTO_INCREMENT,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Source Code Pro"/>
                <a:cs typeface="Consolas"/>
                <a:sym typeface="Source Code Pro"/>
              </a:rPr>
              <a:t>    user VARCHAR(15) NOT NULL,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Source Code Pro"/>
                <a:cs typeface="Consolas"/>
                <a:sym typeface="Source Code Pro"/>
              </a:rPr>
              <a:t>    PRIMARY KEY (id),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Source Code Pro"/>
                <a:cs typeface="Consolas"/>
                <a:sym typeface="Source Code Pro"/>
              </a:rPr>
              <a:t>    UNIQUE (user)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Source Code Pro"/>
                <a:cs typeface="Consolas"/>
                <a:sym typeface="Source Code Pro"/>
              </a:rPr>
              <a:t> 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Source Code Pro"/>
                <a:cs typeface="Consolas"/>
                <a:sym typeface="Source Code Pro"/>
              </a:rPr>
              <a:t>&gt; SHOW TABLES;	</a:t>
            </a:r>
            <a:r>
              <a:rPr lang="en-US" dirty="0">
                <a:solidFill>
                  <a:srgbClr val="000000"/>
                </a:solidFill>
                <a:latin typeface="Consolas"/>
                <a:ea typeface="Source Code Pro"/>
                <a:cs typeface="Consolas"/>
                <a:sym typeface="Source Code Pr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Source Code Pro"/>
                <a:cs typeface="Consolas"/>
                <a:sym typeface="Source Code Pro"/>
              </a:rPr>
              <a:t>           </a:t>
            </a:r>
            <a:r>
              <a:rPr lang="en" dirty="0" smtClean="0">
                <a:solidFill>
                  <a:srgbClr val="999999"/>
                </a:solidFill>
                <a:latin typeface="Consolas"/>
                <a:ea typeface="Source Code Pro"/>
                <a:cs typeface="Consolas"/>
                <a:sym typeface="Source Code Pro"/>
              </a:rPr>
              <a:t># </a:t>
            </a:r>
            <a:r>
              <a:rPr lang="en" dirty="0">
                <a:solidFill>
                  <a:srgbClr val="999999"/>
                </a:solidFill>
                <a:latin typeface="Consolas"/>
                <a:ea typeface="Source Code Pro"/>
                <a:cs typeface="Consolas"/>
                <a:sym typeface="Source Code Pro"/>
              </a:rPr>
              <a:t>show the tables in the database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Source Code Pro"/>
                <a:cs typeface="Consolas"/>
                <a:sym typeface="Source Code Pro"/>
              </a:rPr>
              <a:t>&gt; DESC test_table;     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Source Code Pro"/>
                <a:cs typeface="Consolas"/>
                <a:sym typeface="Source Code Pro"/>
              </a:rPr>
              <a:t> </a:t>
            </a:r>
            <a:r>
              <a:rPr lang="en" dirty="0" smtClean="0">
                <a:solidFill>
                  <a:srgbClr val="999999"/>
                </a:solidFill>
                <a:latin typeface="Consolas"/>
                <a:ea typeface="Source Code Pro"/>
                <a:cs typeface="Consolas"/>
                <a:sym typeface="Source Code Pro"/>
              </a:rPr>
              <a:t># </a:t>
            </a:r>
            <a:r>
              <a:rPr lang="en" dirty="0">
                <a:solidFill>
                  <a:srgbClr val="999999"/>
                </a:solidFill>
                <a:latin typeface="Consolas"/>
                <a:ea typeface="Source Code Pro"/>
                <a:cs typeface="Consolas"/>
                <a:sym typeface="Source Code Pro"/>
              </a:rPr>
              <a:t>describe the test_table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Insert/Update/Delete/Query a record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22877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999999"/>
                </a:solidFill>
                <a:latin typeface="Consolas"/>
                <a:ea typeface="Source Code Pro"/>
                <a:cs typeface="Consolas"/>
                <a:sym typeface="Source Code Pro"/>
              </a:rPr>
              <a:t># Add a new record with user = “johnDoe” into test_table. id will be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999999"/>
                </a:solidFill>
                <a:latin typeface="Consolas"/>
                <a:ea typeface="Source Code Pro"/>
                <a:cs typeface="Consolas"/>
                <a:sym typeface="Source Code Pro"/>
              </a:rPr>
              <a:t># set automatically; since this is the first record in the table, id = 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Source Code Pro"/>
                <a:cs typeface="Consolas"/>
                <a:sym typeface="Source Code Pro"/>
              </a:rPr>
              <a:t>&gt; INSERT INTO test_table (user) VALUES(“johnDoe”);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999999"/>
                </a:solidFill>
                <a:latin typeface="Consolas"/>
                <a:ea typeface="Source Code Pro"/>
                <a:cs typeface="Consolas"/>
                <a:sym typeface="Source Code Pro"/>
              </a:rPr>
              <a:t># Display everything currently in test_table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Source Code Pro"/>
                <a:cs typeface="Consolas"/>
                <a:sym typeface="Source Code Pro"/>
              </a:rPr>
              <a:t>&gt; SELECT * FROM test_table;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Consolas"/>
              <a:ea typeface="Source Code Pro"/>
              <a:cs typeface="Consolas"/>
              <a:sym typeface="Source Code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999999"/>
                </a:solidFill>
                <a:latin typeface="Consolas"/>
                <a:ea typeface="Source Code Pro"/>
                <a:cs typeface="Consolas"/>
                <a:sym typeface="Source Code Pro"/>
              </a:rPr>
              <a:t># Add a new record with user = “janeDoe” into test_table. id will be </a:t>
            </a:r>
            <a:br>
              <a:rPr lang="en" sz="1400" dirty="0">
                <a:solidFill>
                  <a:srgbClr val="999999"/>
                </a:solidFill>
                <a:latin typeface="Consolas"/>
                <a:ea typeface="Source Code Pro"/>
                <a:cs typeface="Consolas"/>
                <a:sym typeface="Source Code Pro"/>
              </a:rPr>
            </a:br>
            <a:r>
              <a:rPr lang="en" sz="1400" dirty="0">
                <a:solidFill>
                  <a:srgbClr val="999999"/>
                </a:solidFill>
                <a:latin typeface="Consolas"/>
                <a:ea typeface="Source Code Pro"/>
                <a:cs typeface="Consolas"/>
                <a:sym typeface="Source Code Pro"/>
              </a:rPr>
              <a:t># automatically set to 2.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Source Code Pro"/>
                <a:cs typeface="Consolas"/>
                <a:sym typeface="Source Code Pro"/>
              </a:rPr>
              <a:t>&gt; INSERT INTO test_table (user) VALUES(“janeDoe”);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Source Code Pro"/>
                <a:cs typeface="Consolas"/>
                <a:sym typeface="Source Code Pro"/>
              </a:rPr>
              <a:t>&gt; SELECT * FROM test_table;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Consolas"/>
              <a:ea typeface="Source Code Pro"/>
              <a:cs typeface="Consolas"/>
              <a:sym typeface="Source Code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999999"/>
                </a:solidFill>
                <a:latin typeface="Consolas"/>
                <a:ea typeface="Source Code Pro"/>
                <a:cs typeface="Consolas"/>
                <a:sym typeface="Source Code Pro"/>
              </a:rPr>
              <a:t># The record with user = “johnDoe” now has user = “noDoe” since it has id = 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Source Code Pro"/>
                <a:cs typeface="Consolas"/>
                <a:sym typeface="Source Code Pro"/>
              </a:rPr>
              <a:t>&gt; UPDATE test_table SET user = “noDoe” WHERE id = 1;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Consolas"/>
              <a:ea typeface="Source Code Pro"/>
              <a:cs typeface="Consolas"/>
              <a:sym typeface="Source Code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999999"/>
                </a:solidFill>
                <a:latin typeface="Consolas"/>
                <a:ea typeface="Source Code Pro"/>
                <a:cs typeface="Consolas"/>
                <a:sym typeface="Source Code Pro"/>
              </a:rPr>
              <a:t># Will display the noDoe record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Source Code Pro"/>
                <a:cs typeface="Consolas"/>
                <a:sym typeface="Source Code Pro"/>
              </a:rPr>
              <a:t>&gt; SELECT user FROM test_table WHERE id = 1;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Insert/Update/Delete/Query a record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22877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999999"/>
                </a:solidFill>
                <a:latin typeface="Consolas"/>
                <a:ea typeface="Source Code Pro"/>
                <a:cs typeface="Consolas"/>
                <a:sym typeface="Source Code Pro"/>
              </a:rPr>
              <a:t># Display everything currently in test_table, but formatted more legibly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Source Code Pro"/>
                <a:cs typeface="Consolas"/>
                <a:sym typeface="Source Code Pro"/>
              </a:rPr>
              <a:t>&gt; SELECT * FROM test_table\G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Consolas"/>
              <a:ea typeface="Source Code Pro"/>
              <a:cs typeface="Consolas"/>
              <a:sym typeface="Source Code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999999"/>
                </a:solidFill>
                <a:latin typeface="Consolas"/>
                <a:ea typeface="Source Code Pro"/>
                <a:cs typeface="Consolas"/>
                <a:sym typeface="Source Code Pro"/>
              </a:rPr>
              <a:t># Delete the record where id = 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Source Code Pro"/>
                <a:cs typeface="Consolas"/>
                <a:sym typeface="Source Code Pro"/>
              </a:rPr>
              <a:t>&gt; DELETE FROM test_table WHERE id = 1;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Source Code Pro"/>
                <a:cs typeface="Consolas"/>
                <a:sym typeface="Source Code Pro"/>
              </a:rPr>
              <a:t>&gt; SELECT * FROM test_table;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Consolas"/>
              <a:ea typeface="Source Code Pro"/>
              <a:cs typeface="Consolas"/>
              <a:sym typeface="Source Code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999999"/>
                </a:solidFill>
                <a:latin typeface="Consolas"/>
                <a:ea typeface="Source Code Pro"/>
                <a:cs typeface="Consolas"/>
                <a:sym typeface="Source Code Pro"/>
              </a:rPr>
              <a:t># Delete the test_table table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Source Code Pro"/>
                <a:cs typeface="Consolas"/>
                <a:sym typeface="Source Code Pro"/>
              </a:rPr>
              <a:t>&gt; DROP TABLE test_table;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Source Code Pro"/>
                <a:cs typeface="Consolas"/>
                <a:sym typeface="Source Code Pro"/>
              </a:rPr>
              <a:t>&gt; SHOW TABLES;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Consolas"/>
              <a:ea typeface="Source Code Pro"/>
              <a:cs typeface="Consolas"/>
              <a:sym typeface="Source Code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999999"/>
                </a:solidFill>
                <a:latin typeface="Consolas"/>
                <a:ea typeface="Source Code Pro"/>
                <a:cs typeface="Consolas"/>
                <a:sym typeface="Source Code Pro"/>
              </a:rPr>
              <a:t># Delete the test database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Source Code Pro"/>
                <a:cs typeface="Consolas"/>
                <a:sym typeface="Source Code Pro"/>
              </a:rPr>
              <a:t>&gt; DROP DATABASE test;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Source Code Pro"/>
                <a:cs typeface="Consolas"/>
                <a:sym typeface="Source Code Pro"/>
              </a:rPr>
              <a:t>&gt; SHOW DATABASES;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Consolas"/>
              <a:ea typeface="Source Code Pro"/>
              <a:cs typeface="Consolas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That’s it for MySQL!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302250" y="2578250"/>
            <a:ext cx="2539500" cy="72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783</Words>
  <Application>Microsoft Macintosh PowerPoint</Application>
  <PresentationFormat>On-screen Show (16:9)</PresentationFormat>
  <Paragraphs>96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PT Sans Narrow</vt:lpstr>
      <vt:lpstr>Source Code Pro</vt:lpstr>
      <vt:lpstr>Open Sans</vt:lpstr>
      <vt:lpstr>tropic</vt:lpstr>
      <vt:lpstr>MySQL</vt:lpstr>
      <vt:lpstr>What is a database?</vt:lpstr>
      <vt:lpstr>What is MySQL?</vt:lpstr>
      <vt:lpstr>Installing MySQL</vt:lpstr>
      <vt:lpstr>Basic commands</vt:lpstr>
      <vt:lpstr>Creating a database and table</vt:lpstr>
      <vt:lpstr>Insert/Update/Delete/Query a record</vt:lpstr>
      <vt:lpstr>Insert/Update/Delete/Query a record</vt:lpstr>
      <vt:lpstr>That’s it for MySQL!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cp:lastModifiedBy>Nicole Ng</cp:lastModifiedBy>
  <cp:revision>7</cp:revision>
  <dcterms:modified xsi:type="dcterms:W3CDTF">2017-04-10T22:11:43Z</dcterms:modified>
</cp:coreProperties>
</file>