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2" d="100"/>
          <a:sy n="132" d="100"/>
        </p:scale>
        <p:origin x="-968"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8706359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localhost:5000"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Answer: the code has a placeholder called “name”. If name has a value, then it will display “Hello &lt;name&gt;!”, otherwise it will display “Hello, World!”</a:t>
            </a:r>
          </a:p>
          <a:p>
            <a:pPr lvl="0">
              <a:spcBef>
                <a:spcPts val="0"/>
              </a:spcBef>
              <a:buNone/>
            </a:pPr>
            <a:endParaRPr/>
          </a:p>
          <a:p>
            <a:pPr lvl="0">
              <a:spcBef>
                <a:spcPts val="0"/>
              </a:spcBef>
              <a:buNone/>
            </a:pPr>
            <a:r>
              <a:rPr lang="en"/>
              <a:t>We have if/else logic in our templates so that we can change the display depending on the data! This is called a control statement.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Answer: you can access this endpoint from two different routes now. One takes in a parameter that it calls name, and the other doesn’t. If no name is passed in, name will be None. The endpoint loads main.html and passes name to it.</a:t>
            </a:r>
          </a:p>
          <a:p>
            <a:pPr lvl="0">
              <a:spcBef>
                <a:spcPts val="0"/>
              </a:spcBef>
              <a:buNone/>
            </a:pPr>
            <a:endParaRPr sz="1150">
              <a:solidFill>
                <a:srgbClr val="242729"/>
              </a:solidFill>
              <a:highlight>
                <a:srgbClr val="FFFFFF"/>
              </a:highlight>
            </a:endParaRPr>
          </a:p>
          <a:p>
            <a:pPr lvl="0">
              <a:spcBef>
                <a:spcPts val="0"/>
              </a:spcBef>
              <a:buNone/>
            </a:pPr>
            <a:r>
              <a:rPr lang="en" sz="1150">
                <a:solidFill>
                  <a:srgbClr val="242729"/>
                </a:solidFill>
                <a:highlight>
                  <a:srgbClr val="FFFFFF"/>
                </a:highlight>
              </a:rPr>
              <a:t>An endpoint is a URL where your service can be accessed (endpoint and URL are almost interchangeable)</a:t>
            </a:r>
          </a:p>
          <a:p>
            <a:pPr lvl="0">
              <a:spcBef>
                <a:spcPts val="0"/>
              </a:spcBef>
              <a:buNone/>
            </a:pPr>
            <a:endParaRPr/>
          </a:p>
          <a:p>
            <a:pPr lvl="0">
              <a:spcBef>
                <a:spcPts val="0"/>
              </a:spcBef>
              <a:buNone/>
            </a:pPr>
            <a:r>
              <a:rPr lang="en"/>
              <a:t>When you hit </a:t>
            </a:r>
            <a:r>
              <a:rPr lang="en" u="sng">
                <a:solidFill>
                  <a:schemeClr val="hlink"/>
                </a:solidFill>
                <a:hlinkClick r:id="rId3"/>
              </a:rPr>
              <a:t>http://localhost:5000</a:t>
            </a:r>
            <a:r>
              <a:rPr lang="en"/>
              <a:t> you get a 404 error because you haven’t defined that route.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Make sure you’re downloading the normal jQuery library, not jQuery migrate or some other library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 virtual environment is like having a virtual computer inside your computer. This means that whatever you do while inside the virtual computer won’t affect your</a:t>
            </a:r>
          </a:p>
          <a:p>
            <a:pPr lvl="0">
              <a:spcBef>
                <a:spcPts val="0"/>
              </a:spcBef>
              <a:buNone/>
            </a:pPr>
            <a:endParaRPr/>
          </a:p>
          <a:p>
            <a:pPr lvl="0" rtl="0">
              <a:spcBef>
                <a:spcPts val="0"/>
              </a:spcBef>
              <a:buNone/>
            </a:pPr>
            <a:r>
              <a:rPr lang="en"/>
              <a:t>Remember: to leave the virtualenv, run “deactivate”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Type by hand to get practice! (don’t worry about including comments, and remember that indentation is important in Python) If you copy and paste, you’ll have to replace the double quotes since they don’t transform correctly.</a:t>
            </a:r>
          </a:p>
          <a:p>
            <a:pPr lvl="0">
              <a:spcBef>
                <a:spcPts val="0"/>
              </a:spcBef>
              <a:buNone/>
            </a:pPr>
            <a:endParaRPr/>
          </a:p>
          <a:p>
            <a:pPr marL="457200" lvl="0" indent="-228600" rtl="0">
              <a:spcBef>
                <a:spcPts val="0"/>
              </a:spcBef>
              <a:buChar char="●"/>
            </a:pPr>
            <a:r>
              <a:rPr lang="en"/>
              <a:t>Decorators are essentially wrappers around a function that allow for some actions to occur before or after the function runs, but abstracted away</a:t>
            </a:r>
          </a:p>
          <a:p>
            <a:pPr lvl="0" rtl="0">
              <a:spcBef>
                <a:spcPts val="0"/>
              </a:spcBef>
              <a:buNone/>
            </a:pPr>
            <a:endParaRPr/>
          </a:p>
          <a:p>
            <a:pPr lvl="0">
              <a:spcBef>
                <a:spcPts val="0"/>
              </a:spcBef>
              <a:buNone/>
            </a:pPr>
            <a:r>
              <a:rPr lang="en"/>
              <a:t>Hot reload means that you don’t have shut down your server and reload it every time you make a change. Your changes will be detected and reloaded while the server is still up (hot).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arenR"/>
            </a:pPr>
            <a:r>
              <a:rPr lang="en"/>
              <a:t>Running “python hello_world.py” starts up your Flask app</a:t>
            </a:r>
          </a:p>
          <a:p>
            <a:pPr marL="457200" lvl="0" indent="-228600" rtl="0">
              <a:spcBef>
                <a:spcPts val="0"/>
              </a:spcBef>
              <a:buAutoNum type="arabicParenR"/>
            </a:pPr>
            <a:r>
              <a:rPr lang="en"/>
              <a:t>The app’s server log is what is printed out in the terminal once the app has started up</a:t>
            </a:r>
          </a:p>
          <a:p>
            <a:pPr lvl="0" rtl="0">
              <a:spcBef>
                <a:spcPts val="0"/>
              </a:spcBef>
              <a:buNone/>
            </a:pPr>
            <a:endParaRPr/>
          </a:p>
          <a:p>
            <a:pPr lvl="0" rtl="0">
              <a:spcBef>
                <a:spcPts val="0"/>
              </a:spcBef>
              <a:buNone/>
            </a:pPr>
            <a:r>
              <a:rPr lang="en"/>
              <a:t>What are some other status codes you know? Ex: 404. Basically, 2XX is good, 3XX usually are redirects (potentially still good), 4XX and 5XX are bad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 in mkdir means to create this path. Without -p means that you must already have the static folder in order to create the css folder</a:t>
            </a:r>
          </a:p>
          <a:p>
            <a:pPr lvl="0">
              <a:spcBef>
                <a:spcPts val="0"/>
              </a:spcBef>
              <a:buNone/>
            </a:pPr>
            <a:r>
              <a:rPr lang="en"/>
              <a:t>Touch is a command to just create the file and do not open the editor. Whereas vi would create the file and then immediately open the editor for you to add content.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5000/hello" TargetMode="External"/><Relationship Id="rId4" Type="http://schemas.openxmlformats.org/officeDocument/2006/relationships/hyperlink" Target="http://localhost:5000/nicole" TargetMode="External"/><Relationship Id="rId5" Type="http://schemas.openxmlformats.org/officeDocument/2006/relationships/hyperlink" Target="http://localhost:5000"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jax.googleapis.com/ajax/libs/jquery/3.1.1/jquery.min.j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flask.pocoo.org/docs/0.11/quickstart/%23routing" TargetMode="External"/><Relationship Id="rId4" Type="http://schemas.openxmlformats.org/officeDocument/2006/relationships/hyperlink" Target="http://flask.pocoo.org/docs/0.12/templating/" TargetMode="External"/><Relationship Id="rId5" Type="http://schemas.openxmlformats.org/officeDocument/2006/relationships/hyperlink" Target="http://blog.miguelgrinberg.com/post/the-flask-mega-tutorial-part-ii-templates"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localhost:500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Flask</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Part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how Jinja templates work! (1 / 2)</a:t>
            </a:r>
          </a:p>
        </p:txBody>
      </p:sp>
      <p:sp>
        <p:nvSpPr>
          <p:cNvPr id="121" name="Shape 12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In main.html, add the following code:</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&lt;!doctype html&gt;</a:t>
            </a:r>
          </a:p>
          <a:p>
            <a:pPr marL="0" lvl="0" indent="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&lt;html&gt;</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&lt;title&gt;Hello from Flask&lt;/title&gt;</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 if name %}</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&lt;h1&gt;Hello {{ name }}!&lt;/h1&gt;</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 else %}</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&lt;h1&gt;Hello, World!&lt;/h1&gt;</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 endif %}</a:t>
            </a:r>
          </a:p>
          <a:p>
            <a:pPr marL="0" lvl="0" indent="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&lt;/html&gt;</a:t>
            </a:r>
          </a:p>
          <a:p>
            <a:pPr lvl="0" rtl="0">
              <a:lnSpc>
                <a:spcPct val="100000"/>
              </a:lnSpc>
              <a:spcBef>
                <a:spcPts val="0"/>
              </a:spcBef>
              <a:spcAft>
                <a:spcPts val="0"/>
              </a:spcAft>
              <a:buNone/>
            </a:pPr>
            <a:endParaRPr sz="1400" dirty="0">
              <a:solidFill>
                <a:srgbClr val="000000"/>
              </a:solidFill>
            </a:endParaRPr>
          </a:p>
          <a:p>
            <a:pPr lvl="0">
              <a:spcBef>
                <a:spcPts val="0"/>
              </a:spcBef>
              <a:buNone/>
            </a:pPr>
            <a:r>
              <a:rPr lang="en" dirty="0"/>
              <a:t>Can anyone tell what this code is doing?</a:t>
            </a:r>
          </a:p>
          <a:p>
            <a:pPr lvl="0">
              <a:spcBef>
                <a:spcPts val="0"/>
              </a:spcBef>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how Jinja templates work! (2 / 2)</a:t>
            </a:r>
          </a:p>
          <a:p>
            <a:pPr lvl="0">
              <a:spcBef>
                <a:spcPts val="0"/>
              </a:spcBef>
              <a:buNone/>
            </a:pPr>
            <a:r>
              <a:rPr lang="en"/>
              <a:t> </a:t>
            </a:r>
          </a:p>
          <a:p>
            <a:pPr lvl="0">
              <a:spcBef>
                <a:spcPts val="0"/>
              </a:spcBef>
              <a:buNone/>
            </a:pPr>
            <a:endParaRPr/>
          </a:p>
        </p:txBody>
      </p:sp>
      <p:sp>
        <p:nvSpPr>
          <p:cNvPr id="127" name="Shape 12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spcAft>
                <a:spcPts val="0"/>
              </a:spcAft>
              <a:buNone/>
            </a:pPr>
            <a:r>
              <a:rPr lang="en" dirty="0"/>
              <a:t>Update hello_world.py to the following:</a:t>
            </a:r>
          </a:p>
          <a:p>
            <a:pPr marL="457200" lvl="0" indent="0" rtl="0">
              <a:lnSpc>
                <a:spcPct val="100000"/>
              </a:lnSpc>
              <a:spcBef>
                <a:spcPts val="0"/>
              </a:spcBef>
              <a:spcAft>
                <a:spcPts val="0"/>
              </a:spcAft>
              <a:buNone/>
            </a:pPr>
            <a:r>
              <a:rPr lang="en" sz="1200" dirty="0">
                <a:solidFill>
                  <a:srgbClr val="000080"/>
                </a:solidFill>
                <a:latin typeface="Consolas"/>
                <a:ea typeface="Consolas"/>
                <a:cs typeface="Consolas"/>
                <a:sym typeface="Consolas"/>
              </a:rPr>
              <a:t>from flask import Flask, render_template</a:t>
            </a:r>
          </a:p>
          <a:p>
            <a:pPr marL="457200" marR="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app</a:t>
            </a:r>
            <a:r>
              <a:rPr lang="en" sz="1200" dirty="0">
                <a:solidFill>
                  <a:srgbClr val="3E4349"/>
                </a:solidFill>
                <a:latin typeface="Consolas"/>
                <a:ea typeface="Consolas"/>
                <a:cs typeface="Consolas"/>
                <a:sym typeface="Consolas"/>
              </a:rPr>
              <a:t> </a:t>
            </a:r>
            <a:r>
              <a:rPr lang="en" sz="1200" dirty="0">
                <a:solidFill>
                  <a:srgbClr val="582800"/>
                </a:solidFill>
                <a:latin typeface="Consolas"/>
                <a:ea typeface="Consolas"/>
                <a:cs typeface="Consolas"/>
                <a:sym typeface="Consolas"/>
              </a:rPr>
              <a:t>=</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Flask</a:t>
            </a:r>
            <a:r>
              <a:rPr lang="en" sz="1200" b="1" dirty="0">
                <a:solidFill>
                  <a:srgbClr val="0000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__name__</a:t>
            </a:r>
            <a:r>
              <a:rPr lang="en" sz="1200" b="1" dirty="0">
                <a:solidFill>
                  <a:srgbClr val="000000"/>
                </a:solidFill>
                <a:latin typeface="Consolas"/>
                <a:ea typeface="Consolas"/>
                <a:cs typeface="Consolas"/>
                <a:sym typeface="Consolas"/>
              </a:rPr>
              <a:t>)          </a:t>
            </a:r>
          </a:p>
          <a:p>
            <a:pPr marL="457200" marR="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app.secret_key = “secret key”</a:t>
            </a:r>
          </a:p>
          <a:p>
            <a:pPr marL="457200" marR="0" lvl="0" indent="0" rtl="0">
              <a:lnSpc>
                <a:spcPct val="100000"/>
              </a:lnSpc>
              <a:spcBef>
                <a:spcPts val="0"/>
              </a:spcBef>
              <a:spcAft>
                <a:spcPts val="0"/>
              </a:spcAft>
              <a:buNone/>
            </a:pPr>
            <a:endParaRPr sz="1200" dirty="0">
              <a:solidFill>
                <a:srgbClr val="000000"/>
              </a:solidFill>
              <a:latin typeface="Consolas"/>
              <a:ea typeface="Consolas"/>
              <a:cs typeface="Consolas"/>
              <a:sym typeface="Consolas"/>
            </a:endParaRP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t>
            </a:r>
            <a:r>
              <a:rPr lang="en" sz="1200" dirty="0">
                <a:solidFill>
                  <a:srgbClr val="0000B2"/>
                </a:solidFill>
                <a:latin typeface="Consolas"/>
                <a:ea typeface="Consolas"/>
                <a:cs typeface="Consolas"/>
                <a:sym typeface="Consolas"/>
              </a:rPr>
              <a:t>app.route</a:t>
            </a:r>
            <a:r>
              <a:rPr lang="en" sz="1200" dirty="0">
                <a:solidFill>
                  <a:srgbClr val="000000"/>
                </a:solidFill>
                <a:latin typeface="Consolas"/>
                <a:ea typeface="Consolas"/>
                <a:cs typeface="Consolas"/>
                <a:sym typeface="Consolas"/>
              </a:rPr>
              <a:t>(</a:t>
            </a:r>
            <a:r>
              <a:rPr lang="en" sz="1200" dirty="0">
                <a:solidFill>
                  <a:srgbClr val="008000"/>
                </a:solidFill>
                <a:latin typeface="Consolas"/>
                <a:ea typeface="Consolas"/>
                <a:cs typeface="Consolas"/>
                <a:sym typeface="Consolas"/>
              </a:rPr>
              <a:t>'/hello/'</a:t>
            </a:r>
            <a:r>
              <a:rPr lang="en" sz="1200" dirty="0">
                <a:solidFill>
                  <a:srgbClr val="000000"/>
                </a:solidFill>
                <a:latin typeface="Consolas"/>
                <a:ea typeface="Consolas"/>
                <a:cs typeface="Consolas"/>
                <a:sym typeface="Consolas"/>
              </a:rPr>
              <a:t>)</a:t>
            </a: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t>
            </a:r>
            <a:r>
              <a:rPr lang="en" sz="1200" dirty="0">
                <a:solidFill>
                  <a:srgbClr val="0000B2"/>
                </a:solidFill>
                <a:latin typeface="Consolas"/>
                <a:ea typeface="Consolas"/>
                <a:cs typeface="Consolas"/>
                <a:sym typeface="Consolas"/>
              </a:rPr>
              <a:t>app.route</a:t>
            </a:r>
            <a:r>
              <a:rPr lang="en" sz="1200" dirty="0">
                <a:solidFill>
                  <a:srgbClr val="000000"/>
                </a:solidFill>
                <a:latin typeface="Consolas"/>
                <a:ea typeface="Consolas"/>
                <a:cs typeface="Consolas"/>
                <a:sym typeface="Consolas"/>
              </a:rPr>
              <a:t>(</a:t>
            </a:r>
            <a:r>
              <a:rPr lang="en" sz="1200" dirty="0">
                <a:solidFill>
                  <a:srgbClr val="008000"/>
                </a:solidFill>
                <a:latin typeface="Consolas"/>
                <a:ea typeface="Consolas"/>
                <a:cs typeface="Consolas"/>
                <a:sym typeface="Consolas"/>
              </a:rPr>
              <a:t>'/hello/&lt;name&gt;'</a:t>
            </a:r>
            <a:r>
              <a:rPr lang="en" sz="1200" dirty="0">
                <a:solidFill>
                  <a:srgbClr val="000000"/>
                </a:solidFill>
                <a:latin typeface="Consolas"/>
                <a:ea typeface="Consolas"/>
                <a:cs typeface="Consolas"/>
                <a:sym typeface="Consolas"/>
              </a:rPr>
              <a:t>)</a:t>
            </a:r>
          </a:p>
          <a:p>
            <a:pPr marL="457200" lvl="0" indent="0" rtl="0">
              <a:lnSpc>
                <a:spcPct val="100000"/>
              </a:lnSpc>
              <a:spcBef>
                <a:spcPts val="0"/>
              </a:spcBef>
              <a:spcAft>
                <a:spcPts val="0"/>
              </a:spcAft>
              <a:buNone/>
            </a:pPr>
            <a:r>
              <a:rPr lang="en" sz="1200" dirty="0">
                <a:solidFill>
                  <a:srgbClr val="000080"/>
                </a:solidFill>
                <a:latin typeface="Consolas"/>
                <a:ea typeface="Consolas"/>
                <a:cs typeface="Consolas"/>
                <a:sym typeface="Consolas"/>
              </a:rPr>
              <a:t>def </a:t>
            </a:r>
            <a:r>
              <a:rPr lang="en" sz="1200" dirty="0">
                <a:solidFill>
                  <a:srgbClr val="000000"/>
                </a:solidFill>
                <a:latin typeface="Consolas"/>
                <a:ea typeface="Consolas"/>
                <a:cs typeface="Consolas"/>
                <a:sym typeface="Consolas"/>
              </a:rPr>
              <a:t>hello_world(name=</a:t>
            </a:r>
            <a:r>
              <a:rPr lang="en" sz="1200" dirty="0">
                <a:solidFill>
                  <a:srgbClr val="000080"/>
                </a:solidFill>
                <a:latin typeface="Consolas"/>
                <a:ea typeface="Consolas"/>
                <a:cs typeface="Consolas"/>
                <a:sym typeface="Consolas"/>
              </a:rPr>
              <a:t>None</a:t>
            </a:r>
            <a:r>
              <a:rPr lang="en" sz="1200" dirty="0">
                <a:solidFill>
                  <a:srgbClr val="000000"/>
                </a:solidFill>
                <a:latin typeface="Consolas"/>
                <a:ea typeface="Consolas"/>
                <a:cs typeface="Consolas"/>
                <a:sym typeface="Consolas"/>
              </a:rPr>
              <a:t>):</a:t>
            </a: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   </a:t>
            </a:r>
            <a:r>
              <a:rPr lang="en" sz="1200" dirty="0">
                <a:solidFill>
                  <a:srgbClr val="000080"/>
                </a:solidFill>
                <a:latin typeface="Consolas"/>
                <a:ea typeface="Consolas"/>
                <a:cs typeface="Consolas"/>
                <a:sym typeface="Consolas"/>
              </a:rPr>
              <a:t>return </a:t>
            </a:r>
            <a:r>
              <a:rPr lang="en" sz="1200" dirty="0">
                <a:solidFill>
                  <a:srgbClr val="000000"/>
                </a:solidFill>
                <a:latin typeface="Consolas"/>
                <a:ea typeface="Consolas"/>
                <a:cs typeface="Consolas"/>
                <a:sym typeface="Consolas"/>
              </a:rPr>
              <a:t>render_template(</a:t>
            </a:r>
            <a:r>
              <a:rPr lang="en" sz="1200" dirty="0">
                <a:solidFill>
                  <a:srgbClr val="008000"/>
                </a:solidFill>
                <a:latin typeface="Consolas"/>
                <a:ea typeface="Consolas"/>
                <a:cs typeface="Consolas"/>
                <a:sym typeface="Consolas"/>
              </a:rPr>
              <a:t>'main.html'</a:t>
            </a:r>
            <a:r>
              <a:rPr lang="en" sz="1200" dirty="0">
                <a:solidFill>
                  <a:srgbClr val="000000"/>
                </a:solidFill>
                <a:latin typeface="Consolas"/>
                <a:ea typeface="Consolas"/>
                <a:cs typeface="Consolas"/>
                <a:sym typeface="Consolas"/>
              </a:rPr>
              <a:t>, </a:t>
            </a:r>
            <a:r>
              <a:rPr lang="en" sz="1200" dirty="0">
                <a:solidFill>
                  <a:srgbClr val="660099"/>
                </a:solidFill>
                <a:latin typeface="Consolas"/>
                <a:ea typeface="Consolas"/>
                <a:cs typeface="Consolas"/>
                <a:sym typeface="Consolas"/>
              </a:rPr>
              <a:t>name</a:t>
            </a:r>
            <a:r>
              <a:rPr lang="en" sz="1200" dirty="0">
                <a:solidFill>
                  <a:srgbClr val="000000"/>
                </a:solidFill>
                <a:latin typeface="Consolas"/>
                <a:ea typeface="Consolas"/>
                <a:cs typeface="Consolas"/>
                <a:sym typeface="Consolas"/>
              </a:rPr>
              <a:t>=name)</a:t>
            </a:r>
          </a:p>
          <a:p>
            <a:pPr marL="457200" lvl="0" indent="0" rtl="0">
              <a:lnSpc>
                <a:spcPct val="100000"/>
              </a:lnSpc>
              <a:spcBef>
                <a:spcPts val="0"/>
              </a:spcBef>
              <a:spcAft>
                <a:spcPts val="0"/>
              </a:spcAft>
              <a:buNone/>
            </a:pPr>
            <a:endParaRPr sz="1200" dirty="0">
              <a:solidFill>
                <a:srgbClr val="000000"/>
              </a:solidFill>
              <a:latin typeface="Consolas"/>
              <a:ea typeface="Consolas"/>
              <a:cs typeface="Consolas"/>
              <a:sym typeface="Consolas"/>
            </a:endParaRPr>
          </a:p>
          <a:p>
            <a:pPr marL="457200" marR="0" lvl="0" indent="0" rtl="0">
              <a:lnSpc>
                <a:spcPct val="100000"/>
              </a:lnSpc>
              <a:spcBef>
                <a:spcPts val="0"/>
              </a:spcBef>
              <a:spcAft>
                <a:spcPts val="0"/>
              </a:spcAft>
              <a:buNone/>
            </a:pPr>
            <a:r>
              <a:rPr lang="en" sz="1200" b="1" dirty="0">
                <a:solidFill>
                  <a:srgbClr val="000080"/>
                </a:solidFill>
                <a:latin typeface="Consolas"/>
                <a:ea typeface="Consolas"/>
                <a:cs typeface="Consolas"/>
                <a:sym typeface="Consolas"/>
              </a:rPr>
              <a:t>if </a:t>
            </a:r>
            <a:r>
              <a:rPr lang="en" sz="1200" dirty="0">
                <a:solidFill>
                  <a:srgbClr val="000000"/>
                </a:solidFill>
                <a:latin typeface="Consolas"/>
                <a:ea typeface="Consolas"/>
                <a:cs typeface="Consolas"/>
                <a:sym typeface="Consolas"/>
              </a:rPr>
              <a:t>__name__ == </a:t>
            </a:r>
            <a:r>
              <a:rPr lang="en" sz="1200" b="1" dirty="0">
                <a:solidFill>
                  <a:srgbClr val="008000"/>
                </a:solidFill>
                <a:latin typeface="Consolas"/>
                <a:ea typeface="Consolas"/>
                <a:cs typeface="Consolas"/>
                <a:sym typeface="Consolas"/>
              </a:rPr>
              <a:t>'__main__'</a:t>
            </a:r>
            <a:r>
              <a:rPr lang="en" sz="1200" dirty="0">
                <a:solidFill>
                  <a:srgbClr val="000000"/>
                </a:solidFill>
                <a:latin typeface="Consolas"/>
                <a:ea typeface="Consolas"/>
                <a:cs typeface="Consolas"/>
                <a:sym typeface="Consolas"/>
              </a:rPr>
              <a:t>:</a:t>
            </a:r>
          </a:p>
          <a:p>
            <a:pPr marL="457200" marR="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   app.run(</a:t>
            </a:r>
            <a:r>
              <a:rPr lang="en" sz="1200" dirty="0">
                <a:solidFill>
                  <a:srgbClr val="660099"/>
                </a:solidFill>
                <a:latin typeface="Consolas"/>
                <a:ea typeface="Consolas"/>
                <a:cs typeface="Consolas"/>
                <a:sym typeface="Consolas"/>
              </a:rPr>
              <a:t>debug</a:t>
            </a:r>
            <a:r>
              <a:rPr lang="en" sz="1200" dirty="0">
                <a:solidFill>
                  <a:srgbClr val="000000"/>
                </a:solidFill>
                <a:latin typeface="Consolas"/>
                <a:ea typeface="Consolas"/>
                <a:cs typeface="Consolas"/>
                <a:sym typeface="Consolas"/>
              </a:rPr>
              <a:t>=</a:t>
            </a:r>
            <a:r>
              <a:rPr lang="en" sz="1200" dirty="0">
                <a:solidFill>
                  <a:srgbClr val="000080"/>
                </a:solidFill>
                <a:latin typeface="Consolas"/>
                <a:ea typeface="Consolas"/>
                <a:cs typeface="Consolas"/>
                <a:sym typeface="Consolas"/>
              </a:rPr>
              <a:t>True</a:t>
            </a:r>
            <a:r>
              <a:rPr lang="en" sz="1200" dirty="0">
                <a:solidFill>
                  <a:srgbClr val="000000"/>
                </a:solidFill>
                <a:latin typeface="Consolas"/>
                <a:ea typeface="Consolas"/>
                <a:cs typeface="Consolas"/>
                <a:sym typeface="Consolas"/>
              </a:rPr>
              <a:t>) </a:t>
            </a:r>
          </a:p>
          <a:p>
            <a:pPr lvl="0">
              <a:lnSpc>
                <a:spcPct val="100000"/>
              </a:lnSpc>
              <a:spcBef>
                <a:spcPts val="0"/>
              </a:spcBef>
              <a:spcAft>
                <a:spcPts val="0"/>
              </a:spcAft>
              <a:buNone/>
            </a:pPr>
            <a:r>
              <a:rPr lang="en-US" dirty="0"/>
              <a:t/>
            </a:r>
            <a:br>
              <a:rPr lang="en-US" dirty="0"/>
            </a:br>
            <a:r>
              <a:rPr lang="en" dirty="0" smtClean="0"/>
              <a:t>Can </a:t>
            </a:r>
            <a:r>
              <a:rPr lang="en" dirty="0"/>
              <a:t>anyone tell what this code is doing?</a:t>
            </a:r>
          </a:p>
          <a:p>
            <a:pPr lvl="0">
              <a:lnSpc>
                <a:spcPct val="100000"/>
              </a:lnSpc>
              <a:spcBef>
                <a:spcPts val="0"/>
              </a:spcBef>
              <a:spcAft>
                <a:spcPts val="0"/>
              </a:spcAft>
              <a:buNone/>
            </a:pPr>
            <a:r>
              <a:rPr lang="en" dirty="0"/>
              <a:t>Now hit </a:t>
            </a:r>
            <a:r>
              <a:rPr lang="en" u="sng" dirty="0">
                <a:solidFill>
                  <a:schemeClr val="accent5"/>
                </a:solidFill>
                <a:hlinkClick r:id="rId3"/>
              </a:rPr>
              <a:t>http://localhost:5000/hello</a:t>
            </a:r>
            <a:r>
              <a:rPr lang="en" dirty="0"/>
              <a:t> and </a:t>
            </a:r>
            <a:r>
              <a:rPr lang="en" u="sng" dirty="0">
                <a:solidFill>
                  <a:schemeClr val="accent5"/>
                </a:solidFill>
                <a:hlinkClick r:id="rId4"/>
              </a:rPr>
              <a:t>http://localhost:5000/hello/nicole</a:t>
            </a:r>
            <a:r>
              <a:rPr lang="en" dirty="0"/>
              <a:t> </a:t>
            </a:r>
          </a:p>
          <a:p>
            <a:pPr lvl="0">
              <a:lnSpc>
                <a:spcPct val="100000"/>
              </a:lnSpc>
              <a:spcBef>
                <a:spcPts val="0"/>
              </a:spcBef>
              <a:spcAft>
                <a:spcPts val="0"/>
              </a:spcAft>
              <a:buNone/>
            </a:pPr>
            <a:r>
              <a:rPr lang="en" dirty="0"/>
              <a:t>What happens when you hit </a:t>
            </a:r>
            <a:r>
              <a:rPr lang="en" u="sng" dirty="0">
                <a:solidFill>
                  <a:schemeClr val="accent5"/>
                </a:solidFill>
                <a:hlinkClick r:id="rId5"/>
              </a:rPr>
              <a:t>http://localhost:5000</a:t>
            </a:r>
            <a:r>
              <a:rPr lang="en" dirty="0"/>
              <a:t>? Why?</a:t>
            </a:r>
          </a:p>
          <a:p>
            <a:pPr lvl="0">
              <a:spcBef>
                <a:spcPts val="0"/>
              </a:spcBef>
              <a:buNone/>
            </a:pPr>
            <a:endParaRPr dirty="0"/>
          </a:p>
          <a:p>
            <a:pPr lvl="0">
              <a:spcBef>
                <a:spcPts val="0"/>
              </a:spcBef>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add CSS!</a:t>
            </a:r>
          </a:p>
          <a:p>
            <a:pPr lvl="0">
              <a:spcBef>
                <a:spcPts val="0"/>
              </a:spcBef>
              <a:buNone/>
            </a:pPr>
            <a:endParaRPr/>
          </a:p>
        </p:txBody>
      </p:sp>
      <p:sp>
        <p:nvSpPr>
          <p:cNvPr id="133" name="Shape 13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In your main.html file, add this after the &lt;html&gt; tag:</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&lt;head&gt;</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&lt;link rel="stylesheet" type="text/css" href="/static/css/styles.css"&gt;</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&lt;/head&gt;</a:t>
            </a:r>
          </a:p>
          <a:p>
            <a:pPr lvl="0" rtl="0">
              <a:lnSpc>
                <a:spcPct val="100000"/>
              </a:lnSpc>
              <a:spcBef>
                <a:spcPts val="0"/>
              </a:spcBef>
              <a:spcAft>
                <a:spcPts val="0"/>
              </a:spcAft>
              <a:buNone/>
            </a:pPr>
            <a:endParaRPr sz="1400" dirty="0">
              <a:solidFill>
                <a:srgbClr val="000000"/>
              </a:solidFill>
            </a:endParaRPr>
          </a:p>
          <a:p>
            <a:pPr lvl="0">
              <a:spcBef>
                <a:spcPts val="0"/>
              </a:spcBef>
              <a:buNone/>
            </a:pPr>
            <a:r>
              <a:rPr lang="en" dirty="0"/>
              <a:t>Now edit your styles.css file as normal!</a:t>
            </a:r>
          </a:p>
          <a:p>
            <a:pPr lvl="0">
              <a:spcBef>
                <a:spcPts val="0"/>
              </a:spcBef>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Let’s add JS (and jQuery)!</a:t>
            </a:r>
          </a:p>
        </p:txBody>
      </p:sp>
      <p:sp>
        <p:nvSpPr>
          <p:cNvPr id="139" name="Shape 13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sz="1400" dirty="0"/>
              <a:t>In your main.html file, add this in the &lt;head&gt; block:</a:t>
            </a:r>
          </a:p>
          <a:p>
            <a:pPr lvl="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&lt;script src="</a:t>
            </a:r>
            <a:r>
              <a:rPr lang="en" sz="1200" u="sng" dirty="0">
                <a:solidFill>
                  <a:schemeClr val="hlink"/>
                </a:solidFill>
                <a:highlight>
                  <a:srgbClr val="FFFFFF"/>
                </a:highlight>
                <a:latin typeface="Consolas"/>
                <a:ea typeface="Source Code Pro"/>
                <a:cs typeface="Consolas"/>
                <a:sym typeface="Source Code Pro"/>
                <a:hlinkClick r:id="rId3"/>
              </a:rPr>
              <a:t>https://ajax.googleapis.com/ajax/libs/jquery/3.1.1/jquery.min.js</a:t>
            </a:r>
            <a:r>
              <a:rPr lang="en" sz="1200" dirty="0">
                <a:solidFill>
                  <a:srgbClr val="000000"/>
                </a:solidFill>
                <a:latin typeface="Consolas"/>
                <a:ea typeface="Source Code Pro"/>
                <a:cs typeface="Consolas"/>
                <a:sym typeface="Source Code Pro"/>
              </a:rPr>
              <a:t>"&gt;&lt;/script&gt;</a:t>
            </a:r>
          </a:p>
          <a:p>
            <a:pPr lvl="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&lt;script src="/static/js/main.js"&gt;&lt;/script&gt;</a:t>
            </a:r>
          </a:p>
          <a:p>
            <a:pPr lvl="0" rtl="0">
              <a:lnSpc>
                <a:spcPct val="100000"/>
              </a:lnSpc>
              <a:spcBef>
                <a:spcPts val="0"/>
              </a:spcBef>
              <a:spcAft>
                <a:spcPts val="0"/>
              </a:spcAft>
              <a:buNone/>
            </a:pPr>
            <a:endParaRPr sz="1400" dirty="0">
              <a:solidFill>
                <a:srgbClr val="000000"/>
              </a:solidFill>
            </a:endParaRPr>
          </a:p>
          <a:p>
            <a:pPr lvl="0" rtl="0">
              <a:spcBef>
                <a:spcPts val="0"/>
              </a:spcBef>
              <a:buNone/>
            </a:pPr>
            <a:r>
              <a:rPr lang="en" sz="1400" dirty="0"/>
              <a:t>Now edit your main.js file as normal! But remember to define all your JS within a listener listening for the DOM being loaded, like this:</a:t>
            </a:r>
          </a:p>
          <a:p>
            <a:pPr lvl="0" rtl="0">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$(document).ready(function() {</a:t>
            </a:r>
          </a:p>
          <a:p>
            <a:pPr lvl="0" indent="457200" rtl="0">
              <a:lnSpc>
                <a:spcPct val="100000"/>
              </a:lnSpc>
              <a:spcBef>
                <a:spcPts val="0"/>
              </a:spcBef>
              <a:spcAft>
                <a:spcPts val="0"/>
              </a:spcAft>
              <a:buNone/>
            </a:pPr>
            <a:r>
              <a:rPr lang="en" sz="1200" dirty="0">
                <a:solidFill>
                  <a:srgbClr val="999999"/>
                </a:solidFill>
                <a:latin typeface="Consolas"/>
                <a:ea typeface="Source Code Pro"/>
                <a:cs typeface="Consolas"/>
                <a:sym typeface="Source Code Pro"/>
              </a:rPr>
              <a:t>// your JS code here</a:t>
            </a:r>
          </a:p>
          <a:p>
            <a:pPr lvl="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a:t>
            </a:r>
          </a:p>
          <a:p>
            <a:pPr lvl="0" rtl="0">
              <a:lnSpc>
                <a:spcPct val="100000"/>
              </a:lnSpc>
              <a:spcBef>
                <a:spcPts val="0"/>
              </a:spcBef>
              <a:spcAft>
                <a:spcPts val="0"/>
              </a:spcAft>
              <a:buNone/>
            </a:pPr>
            <a:endParaRPr sz="1400" dirty="0">
              <a:solidFill>
                <a:srgbClr val="000000"/>
              </a:solidFill>
            </a:endParaRPr>
          </a:p>
          <a:p>
            <a:pPr lvl="0" rtl="0">
              <a:spcBef>
                <a:spcPts val="0"/>
              </a:spcBef>
              <a:buNone/>
            </a:pPr>
            <a:r>
              <a:rPr lang="en" sz="1400" dirty="0"/>
              <a:t>This ensures that the JS runs after the DOM has loaded, otherwise listeners won’t bind correctly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We’ve set up our first Flask app!</a:t>
            </a:r>
          </a:p>
        </p:txBody>
      </p:sp>
      <p:sp>
        <p:nvSpPr>
          <p:cNvPr id="145" name="Shape 145"/>
          <p:cNvSpPr txBox="1"/>
          <p:nvPr/>
        </p:nvSpPr>
        <p:spPr>
          <a:xfrm>
            <a:off x="3591900" y="2587575"/>
            <a:ext cx="1960200" cy="5070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F3F3F3"/>
                </a:solidFill>
                <a:latin typeface="Open Sans"/>
                <a:ea typeface="Open Sans"/>
                <a:cs typeface="Open Sans"/>
                <a:sym typeface="Open Sans"/>
              </a:rPr>
              <a:t>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151" name="Shape 15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spcAft>
                <a:spcPts val="0"/>
              </a:spcAft>
              <a:buNone/>
            </a:pPr>
            <a:r>
              <a:rPr lang="en" u="sng">
                <a:solidFill>
                  <a:schemeClr val="accent5"/>
                </a:solidFill>
                <a:hlinkClick r:id="rId3"/>
              </a:rPr>
              <a:t>http://flask.pocoo.org/docs/0.11/quickstart/#routing</a:t>
            </a:r>
            <a:r>
              <a:rPr lang="en">
                <a:solidFill>
                  <a:srgbClr val="000000"/>
                </a:solidFill>
              </a:rPr>
              <a:t> (read from “Routing” until “Static Files”)</a:t>
            </a:r>
          </a:p>
          <a:p>
            <a:pPr lvl="0" rtl="0">
              <a:spcBef>
                <a:spcPts val="0"/>
              </a:spcBef>
              <a:spcAft>
                <a:spcPts val="0"/>
              </a:spcAft>
              <a:buNone/>
            </a:pPr>
            <a:endParaRPr>
              <a:solidFill>
                <a:srgbClr val="000000"/>
              </a:solidFill>
            </a:endParaRPr>
          </a:p>
          <a:p>
            <a:pPr lvl="0" rtl="0">
              <a:spcBef>
                <a:spcPts val="0"/>
              </a:spcBef>
              <a:spcAft>
                <a:spcPts val="0"/>
              </a:spcAft>
              <a:buNone/>
            </a:pPr>
            <a:r>
              <a:rPr lang="en" u="sng">
                <a:solidFill>
                  <a:schemeClr val="hlink"/>
                </a:solidFill>
                <a:hlinkClick r:id="rId4"/>
              </a:rPr>
              <a:t>http://flask.pocoo.org/docs/0.12/templating/</a:t>
            </a:r>
          </a:p>
          <a:p>
            <a:pPr lvl="0" rtl="0">
              <a:spcBef>
                <a:spcPts val="0"/>
              </a:spcBef>
              <a:spcAft>
                <a:spcPts val="0"/>
              </a:spcAft>
              <a:buNone/>
            </a:pPr>
            <a:endParaRPr>
              <a:solidFill>
                <a:srgbClr val="000000"/>
              </a:solidFill>
            </a:endParaRPr>
          </a:p>
          <a:p>
            <a:pPr lvl="0" rtl="0">
              <a:spcBef>
                <a:spcPts val="0"/>
              </a:spcBef>
              <a:spcAft>
                <a:spcPts val="0"/>
              </a:spcAft>
              <a:buNone/>
            </a:pPr>
            <a:r>
              <a:rPr lang="en" u="sng">
                <a:solidFill>
                  <a:schemeClr val="accent5"/>
                </a:solidFill>
                <a:hlinkClick r:id="rId5"/>
              </a:rPr>
              <a:t>http://blog.miguelgrinberg.com/post/the-flask-mega-tutorial-part-ii-templates</a:t>
            </a:r>
            <a:r>
              <a:rPr lang="en"/>
              <a:t> </a:t>
            </a:r>
            <a:r>
              <a:rPr lang="en">
                <a:solidFill>
                  <a:srgbClr val="000000"/>
                </a:solidFill>
              </a:rPr>
              <a:t>(no need to read all the other “Parts”, just this page on templates)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What is Flask?</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indent="-285750" rtl="0">
              <a:lnSpc>
                <a:spcPct val="110000"/>
              </a:lnSpc>
              <a:spcBef>
                <a:spcPts val="0"/>
              </a:spcBef>
              <a:spcAft>
                <a:spcPts val="1000"/>
              </a:spcAft>
              <a:buFont typeface="Arial"/>
              <a:buChar char="•"/>
            </a:pPr>
            <a:r>
              <a:rPr lang="en" dirty="0"/>
              <a:t>Flask is a Python </a:t>
            </a:r>
            <a:r>
              <a:rPr lang="en" dirty="0" smtClean="0"/>
              <a:t>framework</a:t>
            </a:r>
            <a:endParaRPr lang="en-US" dirty="0" smtClean="0"/>
          </a:p>
          <a:p>
            <a:pPr marL="514350" lvl="0" indent="-285750" rtl="0">
              <a:lnSpc>
                <a:spcPct val="110000"/>
              </a:lnSpc>
              <a:spcBef>
                <a:spcPts val="0"/>
              </a:spcBef>
              <a:spcAft>
                <a:spcPts val="1000"/>
              </a:spcAft>
              <a:buFont typeface="Arial"/>
              <a:buChar char="•"/>
            </a:pPr>
            <a:r>
              <a:rPr lang="en" dirty="0" smtClean="0"/>
              <a:t>A </a:t>
            </a:r>
            <a:r>
              <a:rPr lang="en" b="1" dirty="0"/>
              <a:t>framework</a:t>
            </a:r>
            <a:r>
              <a:rPr lang="en" dirty="0"/>
              <a:t> makes it easier/quicker to develop an app by providing scaffolding for common features. You don’t have to build your entire app from scratch!</a:t>
            </a:r>
          </a:p>
          <a:p>
            <a:pPr marL="971550" lvl="1" indent="-285750" rtl="0">
              <a:lnSpc>
                <a:spcPct val="110000"/>
              </a:lnSpc>
              <a:spcBef>
                <a:spcPts val="0"/>
              </a:spcBef>
              <a:spcAft>
                <a:spcPts val="1000"/>
              </a:spcAft>
              <a:buFont typeface="Arial"/>
              <a:buChar char="•"/>
            </a:pPr>
            <a:r>
              <a:rPr lang="en" dirty="0"/>
              <a:t>Example: a framework might provide a way for mapping a URL to the code it executes</a:t>
            </a:r>
          </a:p>
          <a:p>
            <a:pPr marL="514350" lvl="0" indent="-285750" rtl="0">
              <a:lnSpc>
                <a:spcPct val="110000"/>
              </a:lnSpc>
              <a:spcBef>
                <a:spcPts val="0"/>
              </a:spcBef>
              <a:spcAft>
                <a:spcPts val="1000"/>
              </a:spcAft>
              <a:buFont typeface="Arial"/>
              <a:buChar char="•"/>
            </a:pPr>
            <a:r>
              <a:rPr lang="en" dirty="0"/>
              <a:t>Often enforces the </a:t>
            </a:r>
            <a:r>
              <a:rPr lang="en" b="1" dirty="0"/>
              <a:t>Model-View-Controller</a:t>
            </a:r>
            <a:r>
              <a:rPr lang="en" dirty="0"/>
              <a:t> </a:t>
            </a:r>
            <a:r>
              <a:rPr lang="en" b="1" dirty="0"/>
              <a:t>(MVC)</a:t>
            </a:r>
            <a:r>
              <a:rPr lang="en" dirty="0"/>
              <a:t> architectural pattern</a:t>
            </a:r>
          </a:p>
          <a:p>
            <a:pPr marL="971550" lvl="1" indent="-285750" rtl="0">
              <a:lnSpc>
                <a:spcPct val="110000"/>
              </a:lnSpc>
              <a:spcBef>
                <a:spcPts val="0"/>
              </a:spcBef>
              <a:spcAft>
                <a:spcPts val="1000"/>
              </a:spcAft>
              <a:buFont typeface="Arial"/>
              <a:buChar char="•"/>
            </a:pPr>
            <a:r>
              <a:rPr lang="en" dirty="0"/>
              <a:t>Model: manages the data, logic, and rules of the applications</a:t>
            </a:r>
          </a:p>
          <a:p>
            <a:pPr marL="971550" lvl="1" indent="-285750" rtl="0">
              <a:lnSpc>
                <a:spcPct val="110000"/>
              </a:lnSpc>
              <a:spcBef>
                <a:spcPts val="0"/>
              </a:spcBef>
              <a:spcAft>
                <a:spcPts val="1000"/>
              </a:spcAft>
              <a:buFont typeface="Arial"/>
              <a:buChar char="•"/>
            </a:pPr>
            <a:r>
              <a:rPr lang="en" dirty="0"/>
              <a:t>View: output representation of information</a:t>
            </a:r>
          </a:p>
          <a:p>
            <a:pPr marL="971550" lvl="1" indent="-285750" rtl="0">
              <a:lnSpc>
                <a:spcPct val="110000"/>
              </a:lnSpc>
              <a:spcBef>
                <a:spcPts val="0"/>
              </a:spcBef>
              <a:spcAft>
                <a:spcPts val="1000"/>
              </a:spcAft>
              <a:buFont typeface="Arial"/>
              <a:buChar char="•"/>
            </a:pPr>
            <a:r>
              <a:rPr lang="en" dirty="0"/>
              <a:t>Controller: accepts input and converts it to commands for the model or 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get set up! (1 / 3)</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AutoNum type="arabicPeriod"/>
            </a:pPr>
            <a:r>
              <a:rPr lang="en" dirty="0">
                <a:latin typeface="Consolas"/>
                <a:ea typeface="Courier New"/>
                <a:cs typeface="Consolas"/>
                <a:sym typeface="Courier New"/>
              </a:rPr>
              <a:t>sudo pip install virtualenv</a:t>
            </a:r>
          </a:p>
          <a:p>
            <a:pPr marL="457200" lvl="0" indent="-228600" rtl="0">
              <a:spcBef>
                <a:spcPts val="0"/>
              </a:spcBef>
              <a:buAutoNum type="arabicPeriod"/>
            </a:pPr>
            <a:r>
              <a:rPr lang="en" dirty="0">
                <a:latin typeface="Consolas"/>
                <a:ea typeface="Courier New"/>
                <a:cs typeface="Consolas"/>
                <a:sym typeface="Courier New"/>
              </a:rPr>
              <a:t>mkdir hello_world</a:t>
            </a:r>
            <a:r>
              <a:rPr lang="en" dirty="0">
                <a:latin typeface="Consolas"/>
                <a:cs typeface="Consolas"/>
              </a:rPr>
              <a:t>     </a:t>
            </a:r>
          </a:p>
          <a:p>
            <a:pPr marL="457200" lvl="0" indent="-228600" rtl="0">
              <a:spcBef>
                <a:spcPts val="0"/>
              </a:spcBef>
              <a:buAutoNum type="arabicPeriod"/>
            </a:pPr>
            <a:r>
              <a:rPr lang="en" dirty="0">
                <a:latin typeface="Consolas"/>
                <a:ea typeface="Courier New"/>
                <a:cs typeface="Consolas"/>
                <a:sym typeface="Courier New"/>
              </a:rPr>
              <a:t>cd hello_world</a:t>
            </a:r>
          </a:p>
          <a:p>
            <a:pPr marL="457200" lvl="0" indent="-228600" rtl="0">
              <a:spcBef>
                <a:spcPts val="0"/>
              </a:spcBef>
              <a:buAutoNum type="arabicPeriod"/>
            </a:pPr>
            <a:r>
              <a:rPr lang="en" dirty="0">
                <a:latin typeface="Consolas"/>
                <a:ea typeface="Courier New"/>
                <a:cs typeface="Consolas"/>
                <a:sym typeface="Courier New"/>
              </a:rPr>
              <a:t>virtualenv venv</a:t>
            </a:r>
            <a:r>
              <a:rPr lang="en" dirty="0">
                <a:latin typeface="Consolas"/>
                <a:cs typeface="Consolas"/>
              </a:rPr>
              <a:t> </a:t>
            </a:r>
            <a:r>
              <a:rPr lang="en" dirty="0"/>
              <a:t>               </a:t>
            </a:r>
            <a:r>
              <a:rPr lang="en-US" dirty="0" smtClean="0"/>
              <a:t> </a:t>
            </a:r>
            <a:r>
              <a:rPr lang="en" sz="1400" dirty="0" smtClean="0"/>
              <a:t>// </a:t>
            </a:r>
            <a:r>
              <a:rPr lang="en" sz="1400" dirty="0"/>
              <a:t>create a virtual environment to contain dependencies</a:t>
            </a:r>
          </a:p>
          <a:p>
            <a:pPr marL="457200" lvl="0" indent="-228600" rtl="0">
              <a:spcBef>
                <a:spcPts val="0"/>
              </a:spcBef>
              <a:buAutoNum type="arabicPeriod"/>
            </a:pPr>
            <a:r>
              <a:rPr lang="en" dirty="0">
                <a:latin typeface="Consolas"/>
                <a:ea typeface="Courier New"/>
                <a:cs typeface="Consolas"/>
                <a:sym typeface="Courier New"/>
              </a:rPr>
              <a:t>. venv/bin/activate</a:t>
            </a:r>
            <a:r>
              <a:rPr lang="en" dirty="0"/>
              <a:t>     </a:t>
            </a:r>
            <a:r>
              <a:rPr lang="en-US" dirty="0" smtClean="0"/>
              <a:t>     </a:t>
            </a:r>
            <a:r>
              <a:rPr lang="en" sz="1400" dirty="0" smtClean="0"/>
              <a:t>// </a:t>
            </a:r>
            <a:r>
              <a:rPr lang="en" sz="1400" dirty="0"/>
              <a:t>activate the virtual environment</a:t>
            </a:r>
          </a:p>
          <a:p>
            <a:pPr marL="457200" lvl="0" indent="-228600" rtl="0">
              <a:spcBef>
                <a:spcPts val="0"/>
              </a:spcBef>
              <a:buAutoNum type="arabicPeriod"/>
            </a:pPr>
            <a:r>
              <a:rPr lang="en" dirty="0">
                <a:latin typeface="Consolas"/>
                <a:ea typeface="Courier New"/>
                <a:cs typeface="Consolas"/>
                <a:sym typeface="Courier New"/>
              </a:rPr>
              <a:t>sudo pip install Flask</a:t>
            </a:r>
            <a:r>
              <a:rPr lang="en" dirty="0">
                <a:latin typeface="Courier New"/>
                <a:ea typeface="Courier New"/>
                <a:cs typeface="Courier New"/>
                <a:sym typeface="Courier New"/>
              </a:rPr>
              <a:t> </a:t>
            </a:r>
            <a:r>
              <a:rPr lang="en-US" dirty="0" smtClean="0">
                <a:latin typeface="Courier New"/>
                <a:ea typeface="Courier New"/>
                <a:cs typeface="Courier New"/>
                <a:sym typeface="Courier New"/>
              </a:rPr>
              <a:t> </a:t>
            </a:r>
            <a:r>
              <a:rPr lang="en" sz="1400" dirty="0" smtClean="0"/>
              <a:t>// </a:t>
            </a:r>
            <a:r>
              <a:rPr lang="en" sz="1400" dirty="0"/>
              <a:t>make sure you’re inside the venv</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get set up! (2 / 3)</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AutoNum type="arabicPeriod"/>
            </a:pPr>
            <a:r>
              <a:rPr lang="en" dirty="0">
                <a:latin typeface="Consolas"/>
                <a:ea typeface="Courier New"/>
                <a:cs typeface="Consolas"/>
                <a:sym typeface="Courier New"/>
              </a:rPr>
              <a:t>touch hello_world.py   </a:t>
            </a:r>
          </a:p>
          <a:p>
            <a:pPr marL="457200" lvl="0" indent="-228600" rtl="0">
              <a:spcBef>
                <a:spcPts val="0"/>
              </a:spcBef>
              <a:buAutoNum type="arabicPeriod"/>
            </a:pPr>
            <a:r>
              <a:rPr lang="en" dirty="0"/>
              <a:t>Open this file in IntelliJ and type the following highlighted code:</a:t>
            </a:r>
          </a:p>
          <a:p>
            <a:pPr marR="0" lvl="0" rtl="0">
              <a:lnSpc>
                <a:spcPct val="100000"/>
              </a:lnSpc>
              <a:spcBef>
                <a:spcPts val="0"/>
              </a:spcBef>
              <a:spcAft>
                <a:spcPts val="0"/>
              </a:spcAft>
              <a:buNone/>
            </a:pPr>
            <a:r>
              <a:rPr lang="en" sz="1200" b="1" dirty="0">
                <a:solidFill>
                  <a:srgbClr val="004461"/>
                </a:solidFill>
                <a:latin typeface="Consolas"/>
                <a:ea typeface="Consolas"/>
                <a:cs typeface="Consolas"/>
                <a:sym typeface="Consolas"/>
              </a:rPr>
              <a:t>from</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flask</a:t>
            </a:r>
            <a:r>
              <a:rPr lang="en" sz="1200" dirty="0">
                <a:solidFill>
                  <a:srgbClr val="3E4349"/>
                </a:solidFill>
                <a:latin typeface="Consolas"/>
                <a:ea typeface="Consolas"/>
                <a:cs typeface="Consolas"/>
                <a:sym typeface="Consolas"/>
              </a:rPr>
              <a:t> </a:t>
            </a:r>
            <a:r>
              <a:rPr lang="en" sz="1200" b="1" dirty="0">
                <a:solidFill>
                  <a:srgbClr val="004461"/>
                </a:solidFill>
                <a:latin typeface="Consolas"/>
                <a:ea typeface="Consolas"/>
                <a:cs typeface="Consolas"/>
                <a:sym typeface="Consolas"/>
              </a:rPr>
              <a:t>import</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Flask        </a:t>
            </a:r>
            <a:r>
              <a:rPr lang="en" sz="1200" dirty="0">
                <a:solidFill>
                  <a:srgbClr val="999999"/>
                </a:solidFill>
                <a:latin typeface="Consolas"/>
                <a:ea typeface="Consolas"/>
                <a:cs typeface="Consolas"/>
                <a:sym typeface="Consolas"/>
              </a:rPr>
              <a:t># we import the Flask class</a:t>
            </a:r>
            <a:r>
              <a:rPr lang="en" sz="1200" dirty="0">
                <a:solidFill>
                  <a:srgbClr val="3E4349"/>
                </a:solidFill>
                <a:latin typeface="Consolas"/>
                <a:ea typeface="Consolas"/>
                <a:cs typeface="Consolas"/>
                <a:sym typeface="Consolas"/>
              </a:rPr>
              <a:t/>
            </a:r>
            <a:br>
              <a:rPr lang="en" sz="1200" dirty="0">
                <a:solidFill>
                  <a:srgbClr val="3E4349"/>
                </a:solidFill>
                <a:latin typeface="Consolas"/>
                <a:ea typeface="Consolas"/>
                <a:cs typeface="Consolas"/>
                <a:sym typeface="Consolas"/>
              </a:rPr>
            </a:br>
            <a:r>
              <a:rPr lang="en" sz="1200" dirty="0">
                <a:solidFill>
                  <a:srgbClr val="000000"/>
                </a:solidFill>
                <a:latin typeface="Consolas"/>
                <a:ea typeface="Consolas"/>
                <a:cs typeface="Consolas"/>
                <a:sym typeface="Consolas"/>
              </a:rPr>
              <a:t>app</a:t>
            </a:r>
            <a:r>
              <a:rPr lang="en" sz="1200" dirty="0">
                <a:solidFill>
                  <a:srgbClr val="3E4349"/>
                </a:solidFill>
                <a:latin typeface="Consolas"/>
                <a:ea typeface="Consolas"/>
                <a:cs typeface="Consolas"/>
                <a:sym typeface="Consolas"/>
              </a:rPr>
              <a:t> </a:t>
            </a:r>
            <a:r>
              <a:rPr lang="en" sz="1200" dirty="0">
                <a:solidFill>
                  <a:srgbClr val="582800"/>
                </a:solidFill>
                <a:latin typeface="Consolas"/>
                <a:ea typeface="Consolas"/>
                <a:cs typeface="Consolas"/>
                <a:sym typeface="Consolas"/>
              </a:rPr>
              <a:t>=</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Flask</a:t>
            </a:r>
            <a:r>
              <a:rPr lang="en" sz="1200" b="1" dirty="0">
                <a:solidFill>
                  <a:srgbClr val="0000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__name__</a:t>
            </a:r>
            <a:r>
              <a:rPr lang="en" sz="1200" b="1"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we create an instance of the Flask class with our module name</a:t>
            </a:r>
            <a:r>
              <a:rPr lang="en" sz="1200" b="1" dirty="0">
                <a:solidFill>
                  <a:srgbClr val="000000"/>
                </a:solidFill>
                <a:latin typeface="Consolas"/>
                <a:ea typeface="Consolas"/>
                <a:cs typeface="Consolas"/>
                <a:sym typeface="Consolas"/>
              </a:rPr>
              <a:t> </a:t>
            </a:r>
          </a:p>
          <a:p>
            <a:pPr marR="0" lvl="0" rtl="0">
              <a:lnSpc>
                <a:spcPct val="100000"/>
              </a:lnSpc>
              <a:spcBef>
                <a:spcPts val="0"/>
              </a:spcBef>
              <a:spcAft>
                <a:spcPts val="0"/>
              </a:spcAft>
              <a:buNone/>
            </a:pPr>
            <a:r>
              <a:rPr lang="en" sz="1200" dirty="0">
                <a:solidFill>
                  <a:srgbClr val="000000"/>
                </a:solidFill>
                <a:latin typeface="Consolas"/>
                <a:ea typeface="Consolas"/>
                <a:cs typeface="Consolas"/>
                <a:sym typeface="Consolas"/>
              </a:rPr>
              <a:t>app.secret_key = </a:t>
            </a:r>
            <a:r>
              <a:rPr lang="en-US" sz="1200" dirty="0" smtClean="0">
                <a:solidFill>
                  <a:srgbClr val="000000"/>
                </a:solidFill>
                <a:latin typeface="Consolas"/>
                <a:ea typeface="Consolas"/>
                <a:cs typeface="Consolas"/>
                <a:sym typeface="Consolas"/>
              </a:rPr>
              <a:t>“</a:t>
            </a:r>
            <a:r>
              <a:rPr lang="en" sz="1200" dirty="0" smtClean="0">
                <a:solidFill>
                  <a:srgbClr val="000000"/>
                </a:solidFill>
                <a:latin typeface="Consolas"/>
                <a:ea typeface="Consolas"/>
                <a:cs typeface="Consolas"/>
                <a:sym typeface="Consolas"/>
              </a:rPr>
              <a:t>secret key</a:t>
            </a:r>
            <a:r>
              <a:rPr lang="en-US" sz="1200" dirty="0" smtClean="0">
                <a:solidFill>
                  <a:srgbClr val="000000"/>
                </a:solidFill>
                <a:latin typeface="Consolas"/>
                <a:ea typeface="Consolas"/>
                <a:cs typeface="Consolas"/>
                <a:sym typeface="Consolas"/>
              </a:rPr>
              <a:t>”</a:t>
            </a:r>
            <a:r>
              <a:rPr lang="en" sz="900" dirty="0" smtClean="0">
                <a:solidFill>
                  <a:srgbClr val="008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for encrypting sessions; don’t worry about this for now</a:t>
            </a:r>
            <a:r>
              <a:rPr lang="en" sz="1200" dirty="0">
                <a:solidFill>
                  <a:srgbClr val="3E4349"/>
                </a:solidFill>
                <a:latin typeface="Consolas"/>
                <a:ea typeface="Consolas"/>
                <a:cs typeface="Consolas"/>
                <a:sym typeface="Consolas"/>
              </a:rPr>
              <a:t/>
            </a:r>
            <a:br>
              <a:rPr lang="en" sz="1200" dirty="0">
                <a:solidFill>
                  <a:srgbClr val="3E4349"/>
                </a:solidFill>
                <a:latin typeface="Consolas"/>
                <a:ea typeface="Consolas"/>
                <a:cs typeface="Consolas"/>
                <a:sym typeface="Consolas"/>
              </a:rPr>
            </a:br>
            <a:r>
              <a:rPr lang="en" sz="1200" dirty="0">
                <a:solidFill>
                  <a:srgbClr val="3E4349"/>
                </a:solidFill>
                <a:latin typeface="Consolas"/>
                <a:ea typeface="Consolas"/>
                <a:cs typeface="Consolas"/>
                <a:sym typeface="Consolas"/>
              </a:rPr>
              <a:t/>
            </a:r>
            <a:br>
              <a:rPr lang="en" sz="1200" dirty="0">
                <a:solidFill>
                  <a:srgbClr val="3E4349"/>
                </a:solidFill>
                <a:latin typeface="Consolas"/>
                <a:ea typeface="Consolas"/>
                <a:cs typeface="Consolas"/>
                <a:sym typeface="Consolas"/>
              </a:rPr>
            </a:br>
            <a:r>
              <a:rPr lang="en" sz="1200" dirty="0">
                <a:solidFill>
                  <a:srgbClr val="888888"/>
                </a:solidFill>
                <a:latin typeface="Consolas"/>
                <a:ea typeface="Consolas"/>
                <a:cs typeface="Consolas"/>
                <a:sym typeface="Consolas"/>
              </a:rPr>
              <a:t>@app</a:t>
            </a:r>
            <a:r>
              <a:rPr lang="en" sz="1200" dirty="0">
                <a:solidFill>
                  <a:srgbClr val="5828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route</a:t>
            </a:r>
            <a:r>
              <a:rPr lang="en" sz="1200" b="1" dirty="0">
                <a:solidFill>
                  <a:srgbClr val="000000"/>
                </a:solidFill>
                <a:latin typeface="Consolas"/>
                <a:ea typeface="Consolas"/>
                <a:cs typeface="Consolas"/>
                <a:sym typeface="Consolas"/>
              </a:rPr>
              <a:t>(</a:t>
            </a:r>
            <a:r>
              <a:rPr lang="en" sz="1200" dirty="0">
                <a:solidFill>
                  <a:srgbClr val="4E9A06"/>
                </a:solidFill>
                <a:latin typeface="Consolas"/>
                <a:ea typeface="Consolas"/>
                <a:cs typeface="Consolas"/>
                <a:sym typeface="Consolas"/>
              </a:rPr>
              <a:t>'/hello/'</a:t>
            </a:r>
            <a:r>
              <a:rPr lang="en" sz="1200" b="1" dirty="0">
                <a:solidFill>
                  <a:srgbClr val="0000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route decorator tells Flask what URL should trigger this function</a:t>
            </a:r>
            <a:br>
              <a:rPr lang="en" sz="1200" dirty="0">
                <a:solidFill>
                  <a:srgbClr val="999999"/>
                </a:solidFill>
                <a:latin typeface="Consolas"/>
                <a:ea typeface="Consolas"/>
                <a:cs typeface="Consolas"/>
                <a:sym typeface="Consolas"/>
              </a:rPr>
            </a:br>
            <a:r>
              <a:rPr lang="en" sz="1200" b="1" dirty="0">
                <a:solidFill>
                  <a:srgbClr val="004461"/>
                </a:solidFill>
                <a:latin typeface="Consolas"/>
                <a:ea typeface="Consolas"/>
                <a:cs typeface="Consolas"/>
                <a:sym typeface="Consolas"/>
              </a:rPr>
              <a:t>def</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hello_world</a:t>
            </a:r>
            <a:r>
              <a:rPr lang="en" sz="1200" b="1" dirty="0">
                <a:solidFill>
                  <a:srgbClr val="0000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we name the function hello_world</a:t>
            </a:r>
            <a:br>
              <a:rPr lang="en" sz="1200" dirty="0">
                <a:solidFill>
                  <a:srgbClr val="999999"/>
                </a:solidFill>
                <a:latin typeface="Consolas"/>
                <a:ea typeface="Consolas"/>
                <a:cs typeface="Consolas"/>
                <a:sym typeface="Consolas"/>
              </a:rPr>
            </a:br>
            <a:r>
              <a:rPr lang="en" sz="1200" dirty="0">
                <a:solidFill>
                  <a:srgbClr val="3E4349"/>
                </a:solidFill>
                <a:latin typeface="Consolas"/>
                <a:ea typeface="Consolas"/>
                <a:cs typeface="Consolas"/>
                <a:sym typeface="Consolas"/>
              </a:rPr>
              <a:t>    </a:t>
            </a:r>
            <a:r>
              <a:rPr lang="en" sz="1200" b="1" dirty="0">
                <a:solidFill>
                  <a:srgbClr val="004461"/>
                </a:solidFill>
                <a:latin typeface="Consolas"/>
                <a:ea typeface="Consolas"/>
                <a:cs typeface="Consolas"/>
                <a:sym typeface="Consolas"/>
              </a:rPr>
              <a:t>return</a:t>
            </a:r>
            <a:r>
              <a:rPr lang="en" sz="1200" dirty="0">
                <a:solidFill>
                  <a:srgbClr val="3E4349"/>
                </a:solidFill>
                <a:latin typeface="Consolas"/>
                <a:ea typeface="Consolas"/>
                <a:cs typeface="Consolas"/>
                <a:sym typeface="Consolas"/>
              </a:rPr>
              <a:t> </a:t>
            </a:r>
            <a:r>
              <a:rPr lang="en" sz="1200" dirty="0">
                <a:solidFill>
                  <a:srgbClr val="4E9A06"/>
                </a:solidFill>
                <a:latin typeface="Consolas"/>
                <a:ea typeface="Consolas"/>
                <a:cs typeface="Consolas"/>
                <a:sym typeface="Consolas"/>
              </a:rPr>
              <a:t>'Hello, World!'</a:t>
            </a:r>
            <a:r>
              <a:rPr lang="en" sz="1200" b="1"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we return a string that says “Hello, World!”</a:t>
            </a:r>
          </a:p>
          <a:p>
            <a:pPr marR="0" lvl="0" rtl="0">
              <a:lnSpc>
                <a:spcPct val="100000"/>
              </a:lnSpc>
              <a:spcBef>
                <a:spcPts val="1100"/>
              </a:spcBef>
              <a:spcAft>
                <a:spcPts val="0"/>
              </a:spcAft>
              <a:buNone/>
            </a:pPr>
            <a:r>
              <a:rPr lang="en" sz="1200" b="1" dirty="0">
                <a:solidFill>
                  <a:srgbClr val="000080"/>
                </a:solidFill>
                <a:latin typeface="Consolas"/>
                <a:ea typeface="Consolas"/>
                <a:cs typeface="Consolas"/>
                <a:sym typeface="Consolas"/>
              </a:rPr>
              <a:t>if </a:t>
            </a:r>
            <a:r>
              <a:rPr lang="en" sz="1200" dirty="0">
                <a:solidFill>
                  <a:srgbClr val="000000"/>
                </a:solidFill>
                <a:latin typeface="Consolas"/>
                <a:ea typeface="Consolas"/>
                <a:cs typeface="Consolas"/>
                <a:sym typeface="Consolas"/>
              </a:rPr>
              <a:t>__name__ == </a:t>
            </a:r>
            <a:r>
              <a:rPr lang="en" sz="1200" b="1" dirty="0">
                <a:solidFill>
                  <a:srgbClr val="008000"/>
                </a:solidFill>
                <a:latin typeface="Consolas"/>
                <a:ea typeface="Consolas"/>
                <a:cs typeface="Consolas"/>
                <a:sym typeface="Consolas"/>
              </a:rPr>
              <a:t>'__main__'</a:t>
            </a:r>
            <a:r>
              <a:rPr lang="en" sz="1200"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check if we’re running the “main” function</a:t>
            </a:r>
          </a:p>
          <a:p>
            <a:pPr marR="0" lvl="0" rtl="0">
              <a:lnSpc>
                <a:spcPct val="100000"/>
              </a:lnSpc>
              <a:spcBef>
                <a:spcPts val="1100"/>
              </a:spcBef>
              <a:spcAft>
                <a:spcPts val="0"/>
              </a:spcAft>
              <a:buNone/>
            </a:pPr>
            <a:r>
              <a:rPr lang="en" sz="1200" dirty="0">
                <a:solidFill>
                  <a:srgbClr val="000000"/>
                </a:solidFill>
                <a:latin typeface="Consolas"/>
                <a:ea typeface="Consolas"/>
                <a:cs typeface="Consolas"/>
                <a:sym typeface="Consolas"/>
              </a:rPr>
              <a:t>   app.run(</a:t>
            </a:r>
            <a:r>
              <a:rPr lang="en" sz="1200" dirty="0">
                <a:solidFill>
                  <a:srgbClr val="660099"/>
                </a:solidFill>
                <a:latin typeface="Consolas"/>
                <a:ea typeface="Consolas"/>
                <a:cs typeface="Consolas"/>
                <a:sym typeface="Consolas"/>
              </a:rPr>
              <a:t>debug</a:t>
            </a:r>
            <a:r>
              <a:rPr lang="en" sz="1200" dirty="0">
                <a:solidFill>
                  <a:srgbClr val="000000"/>
                </a:solidFill>
                <a:latin typeface="Consolas"/>
                <a:ea typeface="Consolas"/>
                <a:cs typeface="Consolas"/>
                <a:sym typeface="Consolas"/>
              </a:rPr>
              <a:t>=</a:t>
            </a:r>
            <a:r>
              <a:rPr lang="en" sz="1200" dirty="0">
                <a:solidFill>
                  <a:srgbClr val="000080"/>
                </a:solidFill>
                <a:latin typeface="Consolas"/>
                <a:ea typeface="Consolas"/>
                <a:cs typeface="Consolas"/>
                <a:sym typeface="Consolas"/>
              </a:rPr>
              <a:t>True</a:t>
            </a:r>
            <a:r>
              <a:rPr lang="en" sz="1200"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run on debug mode (this allows for hot reload)</a:t>
            </a:r>
          </a:p>
          <a:p>
            <a:pPr lvl="0">
              <a:spcBef>
                <a:spcPts val="0"/>
              </a:spcBef>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get set up! (3 / 3) </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lnSpc>
                <a:spcPct val="100000"/>
              </a:lnSpc>
              <a:spcBef>
                <a:spcPts val="0"/>
              </a:spcBef>
              <a:spcAft>
                <a:spcPts val="1000"/>
              </a:spcAft>
              <a:buAutoNum type="arabicPeriod"/>
            </a:pPr>
            <a:r>
              <a:rPr lang="en" dirty="0">
                <a:latin typeface="Courier New"/>
                <a:ea typeface="Courier New"/>
                <a:cs typeface="Courier New"/>
                <a:sym typeface="Courier New"/>
              </a:rPr>
              <a:t>python hello_world.py</a:t>
            </a:r>
          </a:p>
          <a:p>
            <a:pPr marL="457200" lvl="0" indent="-228600" rtl="0">
              <a:lnSpc>
                <a:spcPct val="100000"/>
              </a:lnSpc>
              <a:spcBef>
                <a:spcPts val="0"/>
              </a:spcBef>
              <a:spcAft>
                <a:spcPts val="1000"/>
              </a:spcAft>
              <a:buAutoNum type="arabicPeriod"/>
            </a:pPr>
            <a:r>
              <a:rPr lang="en" dirty="0"/>
              <a:t>In your browser, hit </a:t>
            </a:r>
            <a:r>
              <a:rPr lang="en" u="sng" dirty="0">
                <a:solidFill>
                  <a:schemeClr val="accent5"/>
                </a:solidFill>
                <a:hlinkClick r:id="rId3"/>
              </a:rPr>
              <a:t>http://localhost:5000/hello</a:t>
            </a:r>
            <a:r>
              <a:rPr lang="en" dirty="0"/>
              <a:t> and you should see your Hello World!</a:t>
            </a:r>
          </a:p>
          <a:p>
            <a:pPr marL="457200" lvl="0" indent="-228600" rtl="0">
              <a:lnSpc>
                <a:spcPct val="100000"/>
              </a:lnSpc>
              <a:spcBef>
                <a:spcPts val="0"/>
              </a:spcBef>
              <a:spcAft>
                <a:spcPts val="1000"/>
              </a:spcAft>
              <a:buAutoNum type="arabicPeriod"/>
            </a:pPr>
            <a:r>
              <a:rPr lang="en" dirty="0"/>
              <a:t>Also take a look at your server log -- there’s some useful info here. This should be the first place you look whenever you are debugging an error!</a:t>
            </a:r>
          </a:p>
          <a:p>
            <a:pPr marL="971550" lvl="1" indent="-285750" rtl="0">
              <a:lnSpc>
                <a:spcPct val="100000"/>
              </a:lnSpc>
              <a:spcBef>
                <a:spcPts val="0"/>
              </a:spcBef>
              <a:spcAft>
                <a:spcPts val="400"/>
              </a:spcAft>
              <a:buFont typeface="Arial"/>
              <a:buChar char="•"/>
            </a:pPr>
            <a:r>
              <a:rPr lang="en" dirty="0"/>
              <a:t>For example, after hitting </a:t>
            </a:r>
            <a:r>
              <a:rPr lang="en" u="sng" dirty="0">
                <a:solidFill>
                  <a:schemeClr val="hlink"/>
                </a:solidFill>
                <a:hlinkClick r:id="rId3"/>
              </a:rPr>
              <a:t>http://localhost:5000/hello</a:t>
            </a:r>
            <a:r>
              <a:rPr lang="en" dirty="0"/>
              <a:t> you should see a log like this:</a:t>
            </a:r>
          </a:p>
          <a:p>
            <a:pPr marL="971550" lvl="1" indent="-285750" rtl="0">
              <a:lnSpc>
                <a:spcPct val="100000"/>
              </a:lnSpc>
              <a:spcBef>
                <a:spcPts val="0"/>
              </a:spcBef>
              <a:spcAft>
                <a:spcPts val="400"/>
              </a:spcAft>
              <a:buFont typeface="Arial"/>
              <a:buChar char="•"/>
            </a:pPr>
            <a:r>
              <a:rPr lang="en" b="1" dirty="0"/>
              <a:t>127.0.0.1</a:t>
            </a:r>
            <a:r>
              <a:rPr lang="en" dirty="0"/>
              <a:t> -- -- [21/Mar/2017/ 13:31:15] “</a:t>
            </a:r>
            <a:r>
              <a:rPr lang="en" b="1" dirty="0"/>
              <a:t>GET</a:t>
            </a:r>
            <a:r>
              <a:rPr lang="en" dirty="0"/>
              <a:t> </a:t>
            </a:r>
            <a:r>
              <a:rPr lang="en" b="1" dirty="0"/>
              <a:t>/hello</a:t>
            </a:r>
            <a:r>
              <a:rPr lang="en" dirty="0"/>
              <a:t> HTTP/1.1” </a:t>
            </a:r>
            <a:r>
              <a:rPr lang="en" b="1" dirty="0"/>
              <a:t>200</a:t>
            </a:r>
          </a:p>
          <a:p>
            <a:pPr marL="1428750" lvl="2" indent="-285750" rtl="0">
              <a:lnSpc>
                <a:spcPct val="100000"/>
              </a:lnSpc>
              <a:spcBef>
                <a:spcPts val="0"/>
              </a:spcBef>
              <a:spcAft>
                <a:spcPts val="400"/>
              </a:spcAft>
              <a:buFont typeface="Arial"/>
              <a:buChar char="•"/>
            </a:pPr>
            <a:r>
              <a:rPr lang="en" b="1" dirty="0"/>
              <a:t>127.0.0.1</a:t>
            </a:r>
            <a:r>
              <a:rPr lang="en" dirty="0"/>
              <a:t> is the IP address of the host making the request; in this case, it’s ourselves</a:t>
            </a:r>
          </a:p>
          <a:p>
            <a:pPr marL="1428750" lvl="2" indent="-285750" rtl="0">
              <a:lnSpc>
                <a:spcPct val="100000"/>
              </a:lnSpc>
              <a:spcBef>
                <a:spcPts val="0"/>
              </a:spcBef>
              <a:spcAft>
                <a:spcPts val="400"/>
              </a:spcAft>
              <a:buFont typeface="Arial"/>
              <a:buChar char="•"/>
            </a:pPr>
            <a:r>
              <a:rPr lang="en" b="1" dirty="0"/>
              <a:t>GET</a:t>
            </a:r>
            <a:r>
              <a:rPr lang="en" dirty="0"/>
              <a:t> is the type of HTTP request that was made</a:t>
            </a:r>
          </a:p>
          <a:p>
            <a:pPr marL="1428750" lvl="2" indent="-285750" rtl="0">
              <a:lnSpc>
                <a:spcPct val="100000"/>
              </a:lnSpc>
              <a:spcBef>
                <a:spcPts val="0"/>
              </a:spcBef>
              <a:spcAft>
                <a:spcPts val="400"/>
              </a:spcAft>
              <a:buFont typeface="Arial"/>
              <a:buChar char="•"/>
            </a:pPr>
            <a:r>
              <a:rPr lang="en" b="1" dirty="0"/>
              <a:t>/hello </a:t>
            </a:r>
            <a:r>
              <a:rPr lang="en" dirty="0"/>
              <a:t>is the path that was requested</a:t>
            </a:r>
          </a:p>
          <a:p>
            <a:pPr marL="1428750" lvl="2" indent="-285750" rtl="0">
              <a:lnSpc>
                <a:spcPct val="100000"/>
              </a:lnSpc>
              <a:spcBef>
                <a:spcPts val="0"/>
              </a:spcBef>
              <a:spcAft>
                <a:spcPts val="400"/>
              </a:spcAft>
              <a:buFont typeface="Arial"/>
              <a:buChar char="•"/>
            </a:pPr>
            <a:r>
              <a:rPr lang="en" b="1" dirty="0"/>
              <a:t>200</a:t>
            </a:r>
            <a:r>
              <a:rPr lang="en" dirty="0"/>
              <a:t> is the response status code by the server to the request; 200 means SUCCESS</a:t>
            </a:r>
          </a:p>
          <a:p>
            <a:pPr marL="457200" lvl="0" indent="0" rtl="0">
              <a:lnSpc>
                <a:spcPct val="100000"/>
              </a:lnSpc>
              <a:spcBef>
                <a:spcPts val="0"/>
              </a:spcBef>
              <a:spcAft>
                <a:spcPts val="10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structure our app</a:t>
            </a:r>
          </a:p>
        </p:txBody>
      </p:sp>
      <p:sp>
        <p:nvSpPr>
          <p:cNvPr id="97" name="Shape 9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spcAft>
                <a:spcPts val="400"/>
              </a:spcAft>
              <a:buNone/>
            </a:pPr>
            <a:r>
              <a:rPr lang="en" dirty="0"/>
              <a:t>We need HTML/CSS/JS! Make sure these folders are created at the same directory level as your cookie_tracker.py file.</a:t>
            </a:r>
          </a:p>
          <a:p>
            <a:pPr marL="457200" lvl="0" indent="-228600" rtl="0">
              <a:spcBef>
                <a:spcPts val="0"/>
              </a:spcBef>
              <a:spcAft>
                <a:spcPts val="400"/>
              </a:spcAft>
              <a:buAutoNum type="arabicPeriod"/>
            </a:pPr>
            <a:r>
              <a:rPr lang="en" dirty="0">
                <a:latin typeface="Consolas"/>
                <a:ea typeface="Courier New"/>
                <a:cs typeface="Consolas"/>
                <a:sym typeface="Courier New"/>
              </a:rPr>
              <a:t>mkdir -p static/css </a:t>
            </a:r>
            <a:r>
              <a:rPr lang="en" dirty="0">
                <a:latin typeface="+mj-lt"/>
                <a:cs typeface="Consolas"/>
              </a:rPr>
              <a:t>// alternatively, just create these through IntelliJ</a:t>
            </a:r>
          </a:p>
          <a:p>
            <a:pPr marL="457200" lvl="0" indent="-228600" rtl="0">
              <a:spcBef>
                <a:spcPts val="0"/>
              </a:spcBef>
              <a:spcAft>
                <a:spcPts val="400"/>
              </a:spcAft>
              <a:buAutoNum type="arabicPeriod"/>
            </a:pPr>
            <a:r>
              <a:rPr lang="en" dirty="0">
                <a:latin typeface="Consolas"/>
                <a:ea typeface="Courier New"/>
                <a:cs typeface="Consolas"/>
                <a:sym typeface="Courier New"/>
              </a:rPr>
              <a:t>mkdir -p static/js</a:t>
            </a:r>
          </a:p>
          <a:p>
            <a:pPr marL="457200" lvl="0" indent="-228600" rtl="0">
              <a:spcBef>
                <a:spcPts val="0"/>
              </a:spcBef>
              <a:spcAft>
                <a:spcPts val="400"/>
              </a:spcAft>
              <a:buAutoNum type="arabicPeriod"/>
            </a:pPr>
            <a:r>
              <a:rPr lang="en" dirty="0">
                <a:latin typeface="Consolas"/>
                <a:ea typeface="Courier New"/>
                <a:cs typeface="Consolas"/>
                <a:sym typeface="Courier New"/>
              </a:rPr>
              <a:t>touch static/css/styles.css</a:t>
            </a:r>
          </a:p>
          <a:p>
            <a:pPr marL="457200" lvl="0" indent="-228600" rtl="0">
              <a:spcBef>
                <a:spcPts val="0"/>
              </a:spcBef>
              <a:spcAft>
                <a:spcPts val="400"/>
              </a:spcAft>
              <a:buAutoNum type="arabicPeriod"/>
            </a:pPr>
            <a:r>
              <a:rPr lang="en" dirty="0">
                <a:latin typeface="Consolas"/>
                <a:ea typeface="Courier New"/>
                <a:cs typeface="Consolas"/>
                <a:sym typeface="Courier New"/>
              </a:rPr>
              <a:t>touch static/js/main.js</a:t>
            </a:r>
          </a:p>
          <a:p>
            <a:pPr marL="457200" lvl="0" indent="-228600" rtl="0">
              <a:spcBef>
                <a:spcPts val="0"/>
              </a:spcBef>
              <a:spcAft>
                <a:spcPts val="400"/>
              </a:spcAft>
              <a:buAutoNum type="arabicPeriod"/>
            </a:pPr>
            <a:r>
              <a:rPr lang="en" dirty="0">
                <a:latin typeface="Consolas"/>
                <a:ea typeface="Courier New"/>
                <a:cs typeface="Consolas"/>
                <a:sym typeface="Courier New"/>
              </a:rPr>
              <a:t>mkdir templates</a:t>
            </a:r>
          </a:p>
          <a:p>
            <a:pPr marL="457200" lvl="0" indent="-228600" rtl="0">
              <a:spcBef>
                <a:spcPts val="0"/>
              </a:spcBef>
              <a:spcAft>
                <a:spcPts val="400"/>
              </a:spcAft>
              <a:buAutoNum type="arabicPeriod"/>
            </a:pPr>
            <a:r>
              <a:rPr lang="en" dirty="0">
                <a:latin typeface="Consolas"/>
                <a:ea typeface="Courier New"/>
                <a:cs typeface="Consolas"/>
                <a:sym typeface="Courier New"/>
              </a:rPr>
              <a:t>touch templates/main.html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You should have something like this</a:t>
            </a:r>
          </a:p>
        </p:txBody>
      </p:sp>
      <p:pic>
        <p:nvPicPr>
          <p:cNvPr id="103" name="Shape 103" descr="Screen Shot 2017-03-21 at 1.46.22 PM.png"/>
          <p:cNvPicPr preferRelativeResize="0"/>
          <p:nvPr/>
        </p:nvPicPr>
        <p:blipFill>
          <a:blip r:embed="rId3">
            <a:alphaModFix/>
          </a:blip>
          <a:stretch>
            <a:fillRect/>
          </a:stretch>
        </p:blipFill>
        <p:spPr>
          <a:xfrm>
            <a:off x="1733550" y="1260775"/>
            <a:ext cx="5676900" cy="3533775"/>
          </a:xfrm>
          <a:prstGeom prst="rect">
            <a:avLst/>
          </a:prstGeom>
          <a:noFill/>
          <a:ln w="9525" cap="flat" cmpd="sng">
            <a:solidFill>
              <a:schemeClr val="dk2"/>
            </a:solidFill>
            <a:prstDash val="solid"/>
            <a:round/>
            <a:headEnd type="none" w="med" len="med"/>
            <a:tailEnd type="none" w="med" len="me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Before we move on...</a:t>
            </a:r>
          </a:p>
        </p:txBody>
      </p:sp>
      <p:sp>
        <p:nvSpPr>
          <p:cNvPr id="109" name="Shape 109"/>
          <p:cNvSpPr txBox="1"/>
          <p:nvPr/>
        </p:nvSpPr>
        <p:spPr>
          <a:xfrm>
            <a:off x="3591900" y="2587575"/>
            <a:ext cx="1960200" cy="507000"/>
          </a:xfrm>
          <a:prstGeom prst="rect">
            <a:avLst/>
          </a:prstGeom>
          <a:noFill/>
          <a:ln>
            <a:noFill/>
          </a:ln>
        </p:spPr>
        <p:txBody>
          <a:bodyPr lIns="91425" tIns="91425" rIns="91425" bIns="91425" anchor="t" anchorCtr="0">
            <a:noAutofit/>
          </a:bodyPr>
          <a:lstStyle/>
          <a:p>
            <a:pPr lvl="0">
              <a:spcBef>
                <a:spcPts val="0"/>
              </a:spcBef>
              <a:buNone/>
            </a:pPr>
            <a:r>
              <a:rPr lang="en" sz="1800">
                <a:solidFill>
                  <a:srgbClr val="F3F3F3"/>
                </a:solidFill>
                <a:latin typeface="Open Sans"/>
                <a:ea typeface="Open Sans"/>
                <a:cs typeface="Open Sans"/>
                <a:sym typeface="Open Sans"/>
              </a:rPr>
              <a:t>Any questions?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Templating</a:t>
            </a:r>
          </a:p>
        </p:txBody>
      </p:sp>
      <p:sp>
        <p:nvSpPr>
          <p:cNvPr id="115" name="Shape 1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It is important because we can build the layout for a page using placeholders for data that will come later</a:t>
            </a:r>
          </a:p>
          <a:p>
            <a:pPr marL="514350" lvl="0" indent="-285750" rtl="0">
              <a:spcBef>
                <a:spcPts val="0"/>
              </a:spcBef>
              <a:spcAft>
                <a:spcPts val="1000"/>
              </a:spcAft>
              <a:buFont typeface="Arial"/>
              <a:buChar char="•"/>
            </a:pPr>
            <a:r>
              <a:rPr lang="en" dirty="0"/>
              <a:t>We can also reuse templates</a:t>
            </a:r>
          </a:p>
          <a:p>
            <a:pPr marL="514350" lvl="0" indent="-285750" rtl="0">
              <a:spcBef>
                <a:spcPts val="0"/>
              </a:spcBef>
              <a:spcAft>
                <a:spcPts val="1000"/>
              </a:spcAft>
              <a:buFont typeface="Arial"/>
              <a:buChar char="•"/>
            </a:pPr>
            <a:r>
              <a:rPr lang="en" dirty="0"/>
              <a:t>There are many different templating engines for different frameworks</a:t>
            </a:r>
          </a:p>
          <a:p>
            <a:pPr marL="514350" lvl="0" indent="-285750" rtl="0">
              <a:spcBef>
                <a:spcPts val="0"/>
              </a:spcBef>
              <a:spcAft>
                <a:spcPts val="1000"/>
              </a:spcAft>
              <a:buFont typeface="Arial"/>
              <a:buChar char="•"/>
            </a:pPr>
            <a:r>
              <a:rPr lang="en" dirty="0"/>
              <a:t>We are going to use the templating engine, Jinja</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1149</Words>
  <Application>Microsoft Macintosh PowerPoint</Application>
  <PresentationFormat>On-screen Show (16:9)</PresentationFormat>
  <Paragraphs>129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PT Sans Narrow</vt:lpstr>
      <vt:lpstr>Source Code Pro</vt:lpstr>
      <vt:lpstr>Open Sans</vt:lpstr>
      <vt:lpstr>tropic</vt:lpstr>
      <vt:lpstr>Flask</vt:lpstr>
      <vt:lpstr>What is Flask?</vt:lpstr>
      <vt:lpstr>Let’s get set up! (1 / 3)</vt:lpstr>
      <vt:lpstr>Let’s get set up! (2 / 3)</vt:lpstr>
      <vt:lpstr>Let’s get set up! (3 / 3) </vt:lpstr>
      <vt:lpstr>Let’s structure our app</vt:lpstr>
      <vt:lpstr>You should have something like this</vt:lpstr>
      <vt:lpstr>Before we move on...</vt:lpstr>
      <vt:lpstr>Templating</vt:lpstr>
      <vt:lpstr>Let’s see how Jinja templates work! (1 / 2)</vt:lpstr>
      <vt:lpstr>Let’s see how Jinja templates work! (2 / 2)   </vt:lpstr>
      <vt:lpstr>Let’s add CSS! </vt:lpstr>
      <vt:lpstr>Let’s add JS (and jQuery)!</vt:lpstr>
      <vt:lpstr>We’ve set up our first Flask app!</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dc:title>
  <cp:lastModifiedBy>Nicole Ng</cp:lastModifiedBy>
  <cp:revision>16</cp:revision>
  <dcterms:modified xsi:type="dcterms:W3CDTF">2017-04-05T00:30:07Z</dcterms:modified>
</cp:coreProperties>
</file>