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96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360514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type 2, the route doesn’t necessarily return data either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It really utilizes the verbs to show what is going on, as opposed to just calling all sorts of things.</a:t>
            </a:r>
          </a:p>
          <a:p>
            <a:pPr lvl="0">
              <a:spcBef>
                <a:spcPts val="0"/>
              </a:spcBef>
              <a:buNone/>
            </a:pPr>
            <a:r>
              <a:rPr lang="en"/>
              <a:t>It revolves around nouns because we’re interacting with resources.</a:t>
            </a:r>
          </a:p>
          <a:p>
            <a:pPr lvl="0" rtl="0">
              <a:spcBef>
                <a:spcPts val="0"/>
              </a:spcBef>
              <a:buNone/>
            </a:pPr>
            <a:r>
              <a:rPr lang="en"/>
              <a:t>For PUT and POST, you pass the updated data or new data in the request body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flask.pocoo.org/docs/0.12/quickstart/%23accessing-request-data" TargetMode="External"/><Relationship Id="rId4" Type="http://schemas.openxmlformats.org/officeDocument/2006/relationships/hyperlink" Target="http://flask.pocoo.org/docs/0.12/api/%23module-flask.json"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http://flask.pocoo.org/docs/0.12/quickstart/#accessing-request-data</a:t>
            </a:r>
            <a:r>
              <a:rPr lang="en"/>
              <a:t> </a:t>
            </a:r>
            <a:r>
              <a:rPr lang="en">
                <a:solidFill>
                  <a:srgbClr val="000000"/>
                </a:solidFill>
              </a:rPr>
              <a:t>(read from “Accessing Request Data” to “Redirects And Errors”)</a:t>
            </a:r>
          </a:p>
          <a:p>
            <a:pPr lvl="0">
              <a:spcBef>
                <a:spcPts val="0"/>
              </a:spcBef>
              <a:buNone/>
            </a:pPr>
            <a:r>
              <a:rPr lang="en" u="sng">
                <a:solidFill>
                  <a:schemeClr val="hlink"/>
                </a:solidFill>
                <a:hlinkClick r:id="rId4"/>
              </a:rPr>
              <a:t>http://flask.pocoo.org/docs/0.12/api/#module-flask.json</a:t>
            </a:r>
          </a:p>
          <a:p>
            <a:pPr lvl="0">
              <a:spcBef>
                <a:spcPts val="0"/>
              </a:spcBef>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 deeper look at routing in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Routing refers to the notion of mapping an HTTP verb and URL combination to a function</a:t>
            </a:r>
          </a:p>
          <a:p>
            <a:pPr marL="514350" lvl="0" indent="-285750" rtl="0">
              <a:spcBef>
                <a:spcPts val="0"/>
              </a:spcBef>
              <a:spcAft>
                <a:spcPts val="1000"/>
              </a:spcAft>
              <a:buFont typeface="Arial"/>
              <a:buChar char="•"/>
            </a:pPr>
            <a:r>
              <a:rPr lang="en" dirty="0"/>
              <a:t>Flask provides routing using function decorators</a:t>
            </a:r>
          </a:p>
          <a:p>
            <a:pPr marL="514350" lvl="0" indent="-285750" rtl="0">
              <a:spcBef>
                <a:spcPts val="0"/>
              </a:spcBef>
              <a:spcAft>
                <a:spcPts val="0"/>
              </a:spcAft>
              <a:buFont typeface="Arial"/>
              <a:buChar char="•"/>
            </a:pPr>
            <a:r>
              <a:rPr lang="en" dirty="0"/>
              <a:t>Example routes:</a:t>
            </a:r>
          </a:p>
          <a:p>
            <a:pPr marL="971550" lvl="1" indent="-285750" rtl="0">
              <a:spcBef>
                <a:spcPts val="0"/>
              </a:spcBef>
              <a:spcAft>
                <a:spcPts val="0"/>
              </a:spcAft>
              <a:buFont typeface="Arial"/>
              <a:buChar char="•"/>
            </a:pPr>
            <a:r>
              <a:rPr lang="en" dirty="0">
                <a:latin typeface="Consolas"/>
                <a:cs typeface="Consolas"/>
              </a:rPr>
              <a:t>@app.route('/hello')			</a:t>
            </a:r>
            <a:r>
              <a:rPr lang="en" dirty="0" smtClean="0">
                <a:solidFill>
                  <a:srgbClr val="999999"/>
                </a:solidFill>
                <a:latin typeface="Consolas"/>
                <a:cs typeface="Consolas"/>
              </a:rPr>
              <a:t># </a:t>
            </a:r>
            <a:r>
              <a:rPr lang="en" dirty="0">
                <a:solidFill>
                  <a:srgbClr val="999999"/>
                </a:solidFill>
                <a:latin typeface="Consolas"/>
                <a:cs typeface="Consolas"/>
              </a:rPr>
              <a:t>defaults to GET</a:t>
            </a:r>
          </a:p>
          <a:p>
            <a:pPr marL="971550" lvl="1" indent="-285750" rtl="0">
              <a:spcBef>
                <a:spcPts val="0"/>
              </a:spcBef>
              <a:spcAft>
                <a:spcPts val="0"/>
              </a:spcAft>
              <a:buFont typeface="Arial"/>
              <a:buChar char="•"/>
            </a:pPr>
            <a:r>
              <a:rPr lang="en" dirty="0">
                <a:latin typeface="Consolas"/>
                <a:cs typeface="Consolas"/>
              </a:rPr>
              <a:t>@app.route('/user/bob', methods=['GET'])	</a:t>
            </a:r>
            <a:r>
              <a:rPr lang="en" dirty="0" smtClean="0">
                <a:solidFill>
                  <a:srgbClr val="999999"/>
                </a:solidFill>
                <a:latin typeface="Consolas"/>
                <a:cs typeface="Consolas"/>
              </a:rPr>
              <a:t># </a:t>
            </a:r>
            <a:r>
              <a:rPr lang="en" dirty="0">
                <a:solidFill>
                  <a:srgbClr val="999999"/>
                </a:solidFill>
                <a:latin typeface="Consolas"/>
                <a:cs typeface="Consolas"/>
              </a:rPr>
              <a:t>supports GET only</a:t>
            </a:r>
          </a:p>
          <a:p>
            <a:pPr marL="971550" lvl="1" indent="-285750" rtl="0">
              <a:spcBef>
                <a:spcPts val="0"/>
              </a:spcBef>
              <a:spcAft>
                <a:spcPts val="0"/>
              </a:spcAft>
              <a:buFont typeface="Arial"/>
              <a:buChar char="•"/>
            </a:pPr>
            <a:r>
              <a:rPr lang="en" dirty="0">
                <a:latin typeface="Consolas"/>
                <a:cs typeface="Consolas"/>
              </a:rPr>
              <a:t>@app.route('/login', methods=['GET', 'POST'])	</a:t>
            </a:r>
            <a:r>
              <a:rPr lang="en" dirty="0">
                <a:solidFill>
                  <a:srgbClr val="999999"/>
                </a:solidFill>
                <a:latin typeface="Consolas"/>
                <a:cs typeface="Consolas"/>
              </a:rPr>
              <a:t># supports GET and POST</a:t>
            </a:r>
          </a:p>
          <a:p>
            <a:pPr lvl="0" rtl="0">
              <a:spcBef>
                <a:spcPts val="0"/>
              </a:spcBef>
              <a:buNone/>
            </a:pPr>
            <a:endParaRPr dirty="0">
              <a:latin typeface="Consolas"/>
              <a:cs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Types of routing</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For our purposes for now, there are two types of routing:</a:t>
            </a:r>
          </a:p>
          <a:p>
            <a:pPr marL="457200" lvl="0" indent="-228600" rtl="0">
              <a:lnSpc>
                <a:spcPct val="100000"/>
              </a:lnSpc>
              <a:spcBef>
                <a:spcPts val="0"/>
              </a:spcBef>
              <a:buAutoNum type="arabicPeriod"/>
            </a:pPr>
            <a:r>
              <a:rPr lang="en" dirty="0"/>
              <a:t>A route that loads a </a:t>
            </a:r>
            <a:r>
              <a:rPr lang="en" dirty="0" smtClean="0"/>
              <a:t>page</a:t>
            </a:r>
            <a:endParaRPr lang="en-US" dirty="0" smtClean="0"/>
          </a:p>
          <a:p>
            <a:pPr marL="457200" lvl="0">
              <a:lnSpc>
                <a:spcPct val="100000"/>
              </a:lnSpc>
              <a:spcAft>
                <a:spcPts val="0"/>
              </a:spcAft>
            </a:pPr>
            <a:r>
              <a:rPr lang="en" sz="1200" dirty="0">
                <a:solidFill>
                  <a:srgbClr val="000000"/>
                </a:solidFill>
                <a:latin typeface="Consolas"/>
                <a:ea typeface="Source Code Pro"/>
                <a:cs typeface="Consolas"/>
                <a:sym typeface="Source Code Pro"/>
              </a:rPr>
              <a:t>@app.route('/cookies')                               </a:t>
            </a:r>
          </a:p>
          <a:p>
            <a:pPr marL="457200" lvl="0">
              <a:lnSpc>
                <a:spcPct val="100000"/>
              </a:lnSpc>
              <a:spcAft>
                <a:spcPts val="0"/>
              </a:spcAft>
            </a:pPr>
            <a:r>
              <a:rPr lang="en" sz="1200" dirty="0">
                <a:solidFill>
                  <a:srgbClr val="000000"/>
                </a:solidFill>
                <a:latin typeface="Consolas"/>
                <a:ea typeface="Source Code Pro"/>
                <a:cs typeface="Consolas"/>
                <a:sym typeface="Source Code Pro"/>
              </a:rPr>
              <a:t>def list_cookies_page(): </a:t>
            </a:r>
          </a:p>
          <a:p>
            <a:pPr marL="457200" lvl="0">
              <a:spcAft>
                <a:spcPts val="0"/>
              </a:spcAft>
            </a:pPr>
            <a:r>
              <a:rPr lang="en" sz="1200" dirty="0">
                <a:solidFill>
                  <a:srgbClr val="000000"/>
                </a:solidFill>
                <a:latin typeface="Consolas"/>
                <a:ea typeface="Source Code Pro"/>
                <a:cs typeface="Consolas"/>
                <a:sym typeface="Source Code Pro"/>
              </a:rPr>
              <a:t>	return render_template('main.html', cookies=&lt;some data</a:t>
            </a:r>
            <a:r>
              <a:rPr lang="en" sz="1200" dirty="0" smtClean="0">
                <a:solidFill>
                  <a:srgbClr val="000000"/>
                </a:solidFill>
                <a:latin typeface="Consolas"/>
                <a:ea typeface="Source Code Pro"/>
                <a:cs typeface="Consolas"/>
                <a:sym typeface="Source Code Pro"/>
              </a:rPr>
              <a:t>&gt;)</a:t>
            </a:r>
            <a:endParaRPr lang="en-US" sz="1200" dirty="0" smtClean="0">
              <a:latin typeface="Consolas"/>
              <a:cs typeface="Consolas"/>
            </a:endParaRPr>
          </a:p>
          <a:p>
            <a:pPr marL="457200" indent="-228600">
              <a:lnSpc>
                <a:spcPct val="100000"/>
              </a:lnSpc>
              <a:buFont typeface="Open Sans"/>
              <a:buAutoNum type="arabicPeriod"/>
            </a:pPr>
            <a:r>
              <a:rPr lang="en" dirty="0"/>
              <a:t>A route that handles data, but doesn’t load a </a:t>
            </a:r>
            <a:r>
              <a:rPr lang="en" dirty="0" smtClean="0"/>
              <a:t>page</a:t>
            </a:r>
            <a:endParaRPr lang="en-US" sz="1200" dirty="0" smtClean="0">
              <a:solidFill>
                <a:srgbClr val="000000"/>
              </a:solidFill>
              <a:latin typeface="Source Code Pro"/>
              <a:ea typeface="Source Code Pro"/>
              <a:cs typeface="Source Code Pro"/>
              <a:sym typeface="Source Code Pro"/>
            </a:endParaRPr>
          </a:p>
          <a:p>
            <a:pPr marL="457200" lvl="0" indent="0" rtl="0">
              <a:lnSpc>
                <a:spcPct val="100000"/>
              </a:lnSpc>
              <a:spcBef>
                <a:spcPts val="0"/>
              </a:spcBef>
              <a:spcAft>
                <a:spcPts val="0"/>
              </a:spcAft>
              <a:buNone/>
            </a:pPr>
            <a:r>
              <a:rPr lang="en" sz="1200" dirty="0" smtClean="0">
                <a:solidFill>
                  <a:srgbClr val="000000"/>
                </a:solidFill>
                <a:latin typeface="Consolas"/>
                <a:ea typeface="Source Code Pro"/>
                <a:cs typeface="Consolas"/>
                <a:sym typeface="Source Code Pro"/>
              </a:rPr>
              <a:t>@app.route('/cookies')                               </a:t>
            </a:r>
          </a:p>
          <a:p>
            <a:pPr marL="457200" lvl="0" indent="0" rtl="0">
              <a:lnSpc>
                <a:spcPct val="100000"/>
              </a:lnSpc>
              <a:spcBef>
                <a:spcPts val="0"/>
              </a:spcBef>
              <a:spcAft>
                <a:spcPts val="0"/>
              </a:spcAft>
              <a:buNone/>
            </a:pPr>
            <a:r>
              <a:rPr lang="en" sz="1200" dirty="0" smtClean="0">
                <a:solidFill>
                  <a:srgbClr val="000000"/>
                </a:solidFill>
                <a:latin typeface="Consolas"/>
                <a:ea typeface="Source Code Pro"/>
                <a:cs typeface="Consolas"/>
                <a:sym typeface="Source Code Pro"/>
              </a:rPr>
              <a:t>def </a:t>
            </a:r>
            <a:r>
              <a:rPr lang="en" sz="1200" dirty="0">
                <a:solidFill>
                  <a:srgbClr val="000000"/>
                </a:solidFill>
                <a:latin typeface="Consolas"/>
                <a:ea typeface="Source Code Pro"/>
                <a:cs typeface="Consolas"/>
                <a:sym typeface="Source Code Pro"/>
              </a:rPr>
              <a:t>get_cookies(): </a:t>
            </a:r>
          </a:p>
          <a:p>
            <a:pPr marL="457200" lvl="0" indent="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	return {“cookies”: [{“name”: “chocolate chip”}]}</a:t>
            </a:r>
          </a:p>
          <a:p>
            <a:pPr marL="4572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 deeper look at HTTP verbs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HTTP verbs are used to signify the action being taken:</a:t>
            </a:r>
          </a:p>
          <a:p>
            <a:pPr marL="514350" lvl="0" indent="-285750" rtl="0">
              <a:spcBef>
                <a:spcPts val="0"/>
              </a:spcBef>
              <a:spcAft>
                <a:spcPts val="400"/>
              </a:spcAft>
              <a:buFont typeface="Arial"/>
              <a:buChar char="•"/>
            </a:pPr>
            <a:r>
              <a:rPr lang="en" dirty="0"/>
              <a:t>GET: used to get a page or resource</a:t>
            </a:r>
          </a:p>
          <a:p>
            <a:pPr marL="514350" lvl="0" indent="-285750" rtl="0">
              <a:spcBef>
                <a:spcPts val="0"/>
              </a:spcBef>
              <a:spcAft>
                <a:spcPts val="400"/>
              </a:spcAft>
              <a:buFont typeface="Arial"/>
              <a:buChar char="•"/>
            </a:pPr>
            <a:r>
              <a:rPr lang="en" dirty="0"/>
              <a:t>PUT: used to update a resource</a:t>
            </a:r>
          </a:p>
          <a:p>
            <a:pPr marL="514350" lvl="0" indent="-285750" rtl="0">
              <a:spcBef>
                <a:spcPts val="0"/>
              </a:spcBef>
              <a:spcAft>
                <a:spcPts val="400"/>
              </a:spcAft>
              <a:buFont typeface="Arial"/>
              <a:buChar char="•"/>
            </a:pPr>
            <a:r>
              <a:rPr lang="en" dirty="0"/>
              <a:t>POST: used to create a resource</a:t>
            </a:r>
          </a:p>
          <a:p>
            <a:pPr marL="514350" lvl="0" indent="-285750" rtl="0">
              <a:spcBef>
                <a:spcPts val="0"/>
              </a:spcBef>
              <a:spcAft>
                <a:spcPts val="400"/>
              </a:spcAft>
              <a:buFont typeface="Arial"/>
              <a:buChar char="•"/>
            </a:pPr>
            <a:r>
              <a:rPr lang="en" dirty="0"/>
              <a:t>DELETE: used to delete a </a:t>
            </a:r>
            <a:r>
              <a:rPr lang="en" dirty="0" smtClean="0"/>
              <a:t>resource</a:t>
            </a:r>
            <a:r>
              <a:rPr lang="en-US" dirty="0" smtClean="0"/>
              <a:t/>
            </a:r>
            <a:br>
              <a:rPr lang="en-US" dirty="0" smtClean="0"/>
            </a:br>
            <a:endParaRPr lang="en-US" dirty="0" smtClean="0"/>
          </a:p>
          <a:p>
            <a:pPr lvl="0" rtl="0">
              <a:spcBef>
                <a:spcPts val="0"/>
              </a:spcBef>
              <a:buNone/>
            </a:pPr>
            <a:r>
              <a:rPr lang="en" dirty="0" smtClean="0"/>
              <a:t>Additionally</a:t>
            </a:r>
            <a:r>
              <a:rPr lang="en" dirty="0"/>
              <a:t>, HTTP verbs will affect what the request looks like and how it behaves, but we won’t get into that for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RESTful routes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There’s an architectural style called </a:t>
            </a:r>
            <a:r>
              <a:rPr lang="en" b="1" dirty="0"/>
              <a:t>REST</a:t>
            </a:r>
            <a:r>
              <a:rPr lang="en" dirty="0"/>
              <a:t> (Representational State Transfer) that defines how you should write your routes</a:t>
            </a:r>
          </a:p>
          <a:p>
            <a:pPr marL="514350" lvl="0" indent="-285750" rtl="0">
              <a:spcBef>
                <a:spcPts val="0"/>
              </a:spcBef>
              <a:spcAft>
                <a:spcPts val="1000"/>
              </a:spcAft>
              <a:buFont typeface="Arial"/>
              <a:buChar char="•"/>
            </a:pPr>
            <a:r>
              <a:rPr lang="en" dirty="0"/>
              <a:t>Only the routes that handle data would follow REST (i.e., the routes that load pages don’t need to follow REST)</a:t>
            </a:r>
          </a:p>
          <a:p>
            <a:pPr marL="514350" lvl="0" indent="-285750" rtl="0">
              <a:spcBef>
                <a:spcPts val="0"/>
              </a:spcBef>
              <a:spcAft>
                <a:spcPts val="1000"/>
              </a:spcAft>
              <a:buFont typeface="Arial"/>
              <a:buChar char="•"/>
            </a:pPr>
            <a:r>
              <a:rPr lang="en" dirty="0"/>
              <a:t>RESTful routes use a combination of HTTP verbs and nouns</a:t>
            </a:r>
          </a:p>
          <a:p>
            <a:pPr marL="514350" lvl="0" indent="-285750" rtl="0">
              <a:spcBef>
                <a:spcPts val="0"/>
              </a:spcBef>
              <a:spcAft>
                <a:spcPts val="1000"/>
              </a:spcAft>
              <a:buFont typeface="Arial"/>
              <a:buChar char="•"/>
            </a:pPr>
            <a:r>
              <a:rPr lang="en" dirty="0"/>
              <a:t>RESTful routes must be stateless (i.e., the function does not preserve state across calls)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a:t>
            </a:r>
          </a:p>
        </p:txBody>
      </p:sp>
      <p:sp>
        <p:nvSpPr>
          <p:cNvPr id="97" name="Shape 97"/>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buNone/>
            </a:pPr>
            <a:r>
              <a:rPr lang="en" dirty="0"/>
              <a:t>RESTful routes:</a:t>
            </a:r>
          </a:p>
          <a:p>
            <a:pPr marL="514350" lvl="0" indent="-285750" rtl="0">
              <a:spcBef>
                <a:spcPts val="0"/>
              </a:spcBef>
              <a:buFont typeface="Arial"/>
              <a:buChar char="•"/>
            </a:pPr>
            <a:r>
              <a:rPr lang="en" dirty="0">
                <a:latin typeface="Consolas"/>
                <a:cs typeface="Consolas"/>
              </a:rPr>
              <a:t>GET /cow</a:t>
            </a:r>
          </a:p>
          <a:p>
            <a:pPr marL="514350" lvl="0" indent="-285750" rtl="0">
              <a:spcBef>
                <a:spcPts val="0"/>
              </a:spcBef>
              <a:buFont typeface="Arial"/>
              <a:buChar char="•"/>
            </a:pPr>
            <a:r>
              <a:rPr lang="en" dirty="0">
                <a:latin typeface="Consolas"/>
                <a:cs typeface="Consolas"/>
              </a:rPr>
              <a:t>GET /cow/1</a:t>
            </a:r>
          </a:p>
          <a:p>
            <a:pPr marL="514350" lvl="0" indent="-285750" rtl="0">
              <a:spcBef>
                <a:spcPts val="0"/>
              </a:spcBef>
              <a:buFont typeface="Arial"/>
              <a:buChar char="•"/>
            </a:pPr>
            <a:r>
              <a:rPr lang="en" dirty="0">
                <a:latin typeface="Consolas"/>
                <a:cs typeface="Consolas"/>
              </a:rPr>
              <a:t>PUT /cow/1</a:t>
            </a:r>
          </a:p>
          <a:p>
            <a:pPr marL="514350" lvl="0" indent="-285750" rtl="0">
              <a:spcBef>
                <a:spcPts val="0"/>
              </a:spcBef>
              <a:buFont typeface="Arial"/>
              <a:buChar char="•"/>
            </a:pPr>
            <a:r>
              <a:rPr lang="en" dirty="0">
                <a:latin typeface="Consolas"/>
                <a:cs typeface="Consolas"/>
              </a:rPr>
              <a:t>POST /cow</a:t>
            </a:r>
          </a:p>
          <a:p>
            <a:pPr marL="514350" lvl="0" indent="-285750" rtl="0">
              <a:spcBef>
                <a:spcPts val="0"/>
              </a:spcBef>
              <a:buFont typeface="Arial"/>
              <a:buChar char="•"/>
            </a:pPr>
            <a:r>
              <a:rPr lang="en" dirty="0">
                <a:latin typeface="Consolas"/>
                <a:cs typeface="Consolas"/>
              </a:rPr>
              <a:t>DELETE /cow/1</a:t>
            </a:r>
          </a:p>
        </p:txBody>
      </p:sp>
      <p:sp>
        <p:nvSpPr>
          <p:cNvPr id="98" name="Shape 98"/>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buNone/>
            </a:pPr>
            <a:r>
              <a:rPr lang="en" dirty="0"/>
              <a:t>Not RESTful routes:</a:t>
            </a:r>
          </a:p>
          <a:p>
            <a:pPr marL="514350" lvl="0" indent="-285750" rtl="0">
              <a:spcBef>
                <a:spcPts val="0"/>
              </a:spcBef>
              <a:buFont typeface="Arial"/>
              <a:buChar char="•"/>
            </a:pPr>
            <a:r>
              <a:rPr lang="en" dirty="0">
                <a:latin typeface="Consolas"/>
                <a:cs typeface="Consolas"/>
              </a:rPr>
              <a:t>GET /someCows</a:t>
            </a:r>
          </a:p>
          <a:p>
            <a:pPr marL="514350" lvl="0" indent="-285750" rtl="0">
              <a:spcBef>
                <a:spcPts val="0"/>
              </a:spcBef>
              <a:buFont typeface="Arial"/>
              <a:buChar char="•"/>
            </a:pPr>
            <a:r>
              <a:rPr lang="en" dirty="0">
                <a:latin typeface="Consolas"/>
                <a:cs typeface="Consolas"/>
              </a:rPr>
              <a:t>GET /theCowNumbered1</a:t>
            </a:r>
          </a:p>
          <a:p>
            <a:pPr marL="514350" lvl="0" indent="-285750" rtl="0">
              <a:spcBef>
                <a:spcPts val="0"/>
              </a:spcBef>
              <a:buFont typeface="Arial"/>
              <a:buChar char="•"/>
            </a:pPr>
            <a:r>
              <a:rPr lang="en" dirty="0">
                <a:latin typeface="Consolas"/>
                <a:cs typeface="Consolas"/>
              </a:rPr>
              <a:t>PUT /theCowNumbered1/update</a:t>
            </a:r>
          </a:p>
          <a:p>
            <a:pPr marL="514350" lvl="0" indent="-285750" rtl="0">
              <a:spcBef>
                <a:spcPts val="0"/>
              </a:spcBef>
              <a:buFont typeface="Arial"/>
              <a:buChar char="•"/>
            </a:pPr>
            <a:r>
              <a:rPr lang="en" dirty="0">
                <a:latin typeface="Consolas"/>
                <a:cs typeface="Consolas"/>
              </a:rPr>
              <a:t>POST /createACow</a:t>
            </a:r>
          </a:p>
          <a:p>
            <a:pPr marL="514350" lvl="0" indent="-285750">
              <a:spcBef>
                <a:spcPts val="0"/>
              </a:spcBef>
              <a:buFont typeface="Arial"/>
              <a:buChar char="•"/>
            </a:pPr>
            <a:r>
              <a:rPr lang="en" dirty="0">
                <a:latin typeface="Consolas"/>
                <a:cs typeface="Consolas"/>
              </a:rPr>
              <a:t>DELETE /cow/delete/1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What’s an API?</a:t>
            </a:r>
          </a:p>
        </p:txBody>
      </p:sp>
      <p:sp>
        <p:nvSpPr>
          <p:cNvPr id="104" name="Shape 10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 set of RESTful routes can be considered as the app’s </a:t>
            </a:r>
            <a:r>
              <a:rPr lang="en" b="1" dirty="0"/>
              <a:t>API</a:t>
            </a:r>
            <a:r>
              <a:rPr lang="en" dirty="0"/>
              <a:t> (Application Program Interface), i.e., the possible ways of interacting with the data</a:t>
            </a:r>
          </a:p>
          <a:p>
            <a:pPr marL="514350" lvl="0" indent="-285750" rtl="0">
              <a:spcBef>
                <a:spcPts val="0"/>
              </a:spcBef>
              <a:spcAft>
                <a:spcPts val="1000"/>
              </a:spcAft>
              <a:buFont typeface="Arial"/>
              <a:buChar char="•"/>
            </a:pPr>
            <a:r>
              <a:rPr lang="en" dirty="0"/>
              <a:t>Sometimes there might be separate engineers working on the frontend and backend code</a:t>
            </a:r>
          </a:p>
          <a:p>
            <a:pPr marL="514350" lvl="0" indent="-285750" rtl="0">
              <a:spcBef>
                <a:spcPts val="0"/>
              </a:spcBef>
              <a:spcAft>
                <a:spcPts val="1000"/>
              </a:spcAft>
              <a:buFont typeface="Arial"/>
              <a:buChar char="•"/>
            </a:pPr>
            <a:r>
              <a:rPr lang="en" dirty="0"/>
              <a:t>In order for both engineers to be able to work simultaneously (i.e., so that one is not blocked by waiting on the other to complete their work), it’s essential for the engineers to agree early on on what the API will look like</a:t>
            </a:r>
          </a:p>
          <a:p>
            <a:pPr marL="514350" lvl="0" indent="-285750" rtl="0">
              <a:spcBef>
                <a:spcPts val="0"/>
              </a:spcBef>
              <a:spcAft>
                <a:spcPts val="1000"/>
              </a:spcAft>
              <a:buFont typeface="Arial"/>
              <a:buChar char="•"/>
            </a:pPr>
            <a:r>
              <a:rPr lang="en" dirty="0"/>
              <a:t>Basically, the engineers must agree on what the backend endpoints are, how to call them, and what the data that is passed to/received from those endpoints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Example API</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b="1" dirty="0"/>
              <a:t>GET /cow</a:t>
            </a:r>
            <a:r>
              <a:rPr lang="en" dirty="0"/>
              <a:t> will return data like: </a:t>
            </a:r>
            <a:r>
              <a:rPr lang="en" b="1" dirty="0"/>
              <a:t>[{“id”: 1, “name”: “Betsy”, “age”: “2”}, …]</a:t>
            </a:r>
          </a:p>
          <a:p>
            <a:pPr marL="514350" lvl="0" indent="-285750" rtl="0">
              <a:spcBef>
                <a:spcPts val="0"/>
              </a:spcBef>
              <a:spcAft>
                <a:spcPts val="1000"/>
              </a:spcAft>
              <a:buFont typeface="Arial"/>
              <a:buChar char="•"/>
            </a:pPr>
            <a:r>
              <a:rPr lang="en" b="1" dirty="0"/>
              <a:t>GET /cow/1</a:t>
            </a:r>
            <a:r>
              <a:rPr lang="en" dirty="0"/>
              <a:t> will return data like: </a:t>
            </a:r>
            <a:r>
              <a:rPr lang="en" b="1" dirty="0"/>
              <a:t>{“id”: 1, “name”: “Betsy”, “age”: “2”} </a:t>
            </a:r>
            <a:r>
              <a:rPr lang="en" dirty="0"/>
              <a:t>or </a:t>
            </a:r>
            <a:r>
              <a:rPr lang="en" b="1" dirty="0"/>
              <a:t>{“status”: “not found”}</a:t>
            </a:r>
            <a:r>
              <a:rPr lang="en" dirty="0"/>
              <a:t> with a 404 status if there is no cow with that id</a:t>
            </a:r>
          </a:p>
          <a:p>
            <a:pPr marL="514350" lvl="0" indent="-285750" rtl="0">
              <a:spcBef>
                <a:spcPts val="0"/>
              </a:spcBef>
              <a:spcAft>
                <a:spcPts val="1000"/>
              </a:spcAft>
              <a:buFont typeface="Arial"/>
              <a:buChar char="•"/>
            </a:pPr>
            <a:r>
              <a:rPr lang="en" b="1" dirty="0"/>
              <a:t>PUT /cow/1</a:t>
            </a:r>
            <a:r>
              <a:rPr lang="en" dirty="0"/>
              <a:t> will return data like: </a:t>
            </a:r>
            <a:r>
              <a:rPr lang="en" b="1" dirty="0"/>
              <a:t>{“status”: “success”} </a:t>
            </a:r>
            <a:r>
              <a:rPr lang="en" dirty="0"/>
              <a:t>and expects to be passed data like</a:t>
            </a:r>
            <a:r>
              <a:rPr lang="en" b="1" dirty="0"/>
              <a:t> {“id”: 1, “name”: “Abigail”, “age”: 2}</a:t>
            </a:r>
          </a:p>
          <a:p>
            <a:pPr marL="514350" lvl="0" indent="-285750" rtl="0">
              <a:spcBef>
                <a:spcPts val="0"/>
              </a:spcBef>
              <a:spcAft>
                <a:spcPts val="1000"/>
              </a:spcAft>
              <a:buFont typeface="Arial"/>
              <a:buChar char="•"/>
            </a:pPr>
            <a:r>
              <a:rPr lang="en" b="1" dirty="0"/>
              <a:t>POST /cow will </a:t>
            </a:r>
            <a:r>
              <a:rPr lang="en" dirty="0"/>
              <a:t>will return data like: </a:t>
            </a:r>
            <a:r>
              <a:rPr lang="en" b="1" dirty="0"/>
              <a:t>{“status”: “success”, “id”: 2} </a:t>
            </a:r>
            <a:r>
              <a:rPr lang="en" dirty="0"/>
              <a:t>and expects to be passed data like </a:t>
            </a:r>
            <a:r>
              <a:rPr lang="en" b="1" dirty="0"/>
              <a:t>{“name”: “Hank”, “age”: 7}</a:t>
            </a:r>
          </a:p>
          <a:p>
            <a:pPr marL="514350" lvl="0" indent="-285750" rtl="0">
              <a:spcBef>
                <a:spcPts val="0"/>
              </a:spcBef>
              <a:spcAft>
                <a:spcPts val="1000"/>
              </a:spcAft>
              <a:buFont typeface="Arial"/>
              <a:buChar char="•"/>
            </a:pPr>
            <a:r>
              <a:rPr lang="en" b="1" dirty="0"/>
              <a:t>DELETE /cow/1 </a:t>
            </a:r>
            <a:r>
              <a:rPr lang="en" dirty="0"/>
              <a:t>will return data like: </a:t>
            </a:r>
            <a:r>
              <a:rPr lang="en" b="1" dirty="0"/>
              <a:t>{“status”: “success”} </a:t>
            </a:r>
            <a:r>
              <a:rPr lang="en" dirty="0"/>
              <a:t>or </a:t>
            </a:r>
            <a:r>
              <a:rPr lang="en" b="1" dirty="0"/>
              <a:t>{“status”: “not found”} </a:t>
            </a:r>
            <a:r>
              <a:rPr lang="en" dirty="0"/>
              <a:t>with a 404 status if there is no cow with that 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As we saw earlier, PUT and POST requests expect data from the request body. How do we grab that data and interact with it? Like so:</a:t>
            </a:r>
          </a:p>
          <a:p>
            <a:pPr lvl="0">
              <a:spcBef>
                <a:spcPts val="0"/>
              </a:spcBef>
              <a:buNone/>
            </a:pPr>
            <a:r>
              <a:rPr lang="en" sz="1200" dirty="0">
                <a:solidFill>
                  <a:srgbClr val="000000"/>
                </a:solidFill>
                <a:latin typeface="Consolas"/>
                <a:ea typeface="Source Code Pro"/>
                <a:cs typeface="Consolas"/>
                <a:sym typeface="Source Code Pro"/>
              </a:rPr>
              <a:t>from flask import json, request	</a:t>
            </a:r>
            <a:r>
              <a:rPr lang="en-US" sz="1200" dirty="0">
                <a:solidFill>
                  <a:srgbClr val="000000"/>
                </a:solidFill>
                <a:latin typeface="Consolas"/>
                <a:ea typeface="Source Code Pro"/>
                <a:cs typeface="Consolas"/>
                <a:sym typeface="Source Code Pro"/>
              </a:rPr>
              <a:t>	</a:t>
            </a:r>
            <a:r>
              <a:rPr lang="en" sz="1200" dirty="0" smtClean="0">
                <a:solidFill>
                  <a:srgbClr val="999999"/>
                </a:solidFill>
                <a:latin typeface="Consolas"/>
                <a:ea typeface="Source Code Pro"/>
                <a:cs typeface="Consolas"/>
                <a:sym typeface="Source Code Pro"/>
              </a:rPr>
              <a:t># </a:t>
            </a:r>
            <a:r>
              <a:rPr lang="en" sz="1200" dirty="0">
                <a:solidFill>
                  <a:srgbClr val="999999"/>
                </a:solidFill>
                <a:latin typeface="Consolas"/>
                <a:ea typeface="Source Code Pro"/>
                <a:cs typeface="Consolas"/>
                <a:sym typeface="Source Code Pro"/>
              </a:rPr>
              <a:t>import the json and request libraries</a:t>
            </a:r>
          </a:p>
          <a:p>
            <a:pPr lvl="0">
              <a:spcBef>
                <a:spcPts val="0"/>
              </a:spcBef>
              <a:buNone/>
            </a:pPr>
            <a:r>
              <a:rPr lang="en" sz="1200" dirty="0">
                <a:solidFill>
                  <a:srgbClr val="999999"/>
                </a:solidFill>
                <a:latin typeface="Consolas"/>
                <a:ea typeface="Source Code Pro"/>
                <a:cs typeface="Consolas"/>
                <a:sym typeface="Source Code Pro"/>
              </a:rPr>
              <a:t>...</a:t>
            </a:r>
          </a:p>
          <a:p>
            <a:pPr marL="0" lvl="0" indent="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@app.route('/cow', methods=['POST'])</a:t>
            </a:r>
          </a:p>
          <a:p>
            <a:pPr marL="0" lvl="0" indent="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def add_cow(): </a:t>
            </a:r>
          </a:p>
          <a:p>
            <a:pPr marL="457200" lvl="0" indent="0" rtl="0">
              <a:spcBef>
                <a:spcPts val="0"/>
              </a:spcBef>
              <a:spcAft>
                <a:spcPts val="0"/>
              </a:spcAft>
              <a:buNone/>
            </a:pPr>
            <a:r>
              <a:rPr lang="en" sz="1200" dirty="0">
                <a:solidFill>
                  <a:srgbClr val="000000"/>
                </a:solidFill>
                <a:latin typeface="Consolas"/>
                <a:ea typeface="Source Code Pro"/>
                <a:cs typeface="Consolas"/>
                <a:sym typeface="Source Code Pro"/>
              </a:rPr>
              <a:t>data = request.form		</a:t>
            </a:r>
            <a:r>
              <a:rPr lang="en" sz="1200" dirty="0" smtClean="0">
                <a:solidFill>
                  <a:srgbClr val="999999"/>
                </a:solidFill>
                <a:latin typeface="Consolas"/>
                <a:ea typeface="Source Code Pro"/>
                <a:cs typeface="Consolas"/>
                <a:sym typeface="Source Code Pro"/>
              </a:rPr>
              <a:t># </a:t>
            </a:r>
            <a:r>
              <a:rPr lang="en" sz="1200" dirty="0">
                <a:solidFill>
                  <a:srgbClr val="999999"/>
                </a:solidFill>
                <a:latin typeface="Consolas"/>
                <a:ea typeface="Source Code Pro"/>
                <a:cs typeface="Consolas"/>
                <a:sym typeface="Source Code Pro"/>
              </a:rPr>
              <a:t>grab the form data from the request</a:t>
            </a:r>
          </a:p>
          <a:p>
            <a:pPr marL="457200" lvl="0" indent="0" rtl="0">
              <a:spcBef>
                <a:spcPts val="0"/>
              </a:spcBef>
              <a:spcAft>
                <a:spcPts val="0"/>
              </a:spcAft>
              <a:buNone/>
            </a:pPr>
            <a:r>
              <a:rPr lang="en" sz="1200" dirty="0">
                <a:solidFill>
                  <a:srgbClr val="000000"/>
                </a:solidFill>
                <a:latin typeface="Consolas"/>
                <a:ea typeface="Source Code Pro"/>
                <a:cs typeface="Consolas"/>
                <a:sym typeface="Source Code Pro"/>
              </a:rPr>
              <a:t>name = data['name']</a:t>
            </a:r>
            <a:r>
              <a:rPr lang="en" sz="1200" dirty="0">
                <a:latin typeface="Consolas"/>
                <a:ea typeface="Source Code Pro"/>
                <a:cs typeface="Consolas"/>
                <a:sym typeface="Source Code Pro"/>
              </a:rPr>
              <a:t> 		</a:t>
            </a:r>
            <a:r>
              <a:rPr lang="en" sz="1200" dirty="0" smtClean="0">
                <a:solidFill>
                  <a:srgbClr val="999999"/>
                </a:solidFill>
                <a:latin typeface="Consolas"/>
                <a:ea typeface="Source Code Pro"/>
                <a:cs typeface="Consolas"/>
                <a:sym typeface="Source Code Pro"/>
              </a:rPr>
              <a:t># </a:t>
            </a:r>
            <a:r>
              <a:rPr lang="en" sz="1200" dirty="0">
                <a:solidFill>
                  <a:srgbClr val="999999"/>
                </a:solidFill>
                <a:latin typeface="Consolas"/>
                <a:ea typeface="Source Code Pro"/>
                <a:cs typeface="Consolas"/>
                <a:sym typeface="Source Code Pro"/>
              </a:rPr>
              <a:t>the form data is a dictionary</a:t>
            </a:r>
          </a:p>
          <a:p>
            <a:pPr marL="457200" lvl="0" indent="0" rtl="0">
              <a:spcBef>
                <a:spcPts val="0"/>
              </a:spcBef>
              <a:spcAft>
                <a:spcPts val="0"/>
              </a:spcAft>
              <a:buNone/>
            </a:pPr>
            <a:r>
              <a:rPr lang="en" sz="1200" dirty="0">
                <a:solidFill>
                  <a:srgbClr val="000000"/>
                </a:solidFill>
                <a:latin typeface="Consolas"/>
                <a:ea typeface="Source Code Pro"/>
                <a:cs typeface="Consolas"/>
                <a:sym typeface="Source Code Pro"/>
              </a:rPr>
              <a:t>return json.dumps('{"message": "Added cow ' + name + '!"}') </a:t>
            </a:r>
            <a:r>
              <a:rPr lang="en" sz="1200" dirty="0">
                <a:solidFill>
                  <a:srgbClr val="999999"/>
                </a:solidFill>
                <a:latin typeface="Consolas"/>
                <a:ea typeface="Source Code Pro"/>
                <a:cs typeface="Consolas"/>
                <a:sym typeface="Source Code Pro"/>
              </a:rPr>
              <a:t># convert string to json</a:t>
            </a:r>
          </a:p>
          <a:p>
            <a:pPr lvl="0">
              <a:spcBef>
                <a:spcPts val="0"/>
              </a:spcBef>
              <a:buNone/>
            </a:pPr>
            <a:endParaRPr dirty="0">
              <a:latin typeface="Consolas"/>
              <a:cs typeface="Consolas"/>
            </a:endParaRPr>
          </a:p>
        </p:txBody>
      </p:sp>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Handling requests in Flask</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657</Words>
  <Application>Microsoft Macintosh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PT Sans Narrow</vt:lpstr>
      <vt:lpstr>Source Code Pro</vt:lpstr>
      <vt:lpstr>Open Sans</vt:lpstr>
      <vt:lpstr>tropic</vt:lpstr>
      <vt:lpstr>Flask</vt:lpstr>
      <vt:lpstr>A deeper look at routing in Flask</vt:lpstr>
      <vt:lpstr>Types of routing</vt:lpstr>
      <vt:lpstr>A deeper look at HTTP verbs</vt:lpstr>
      <vt:lpstr>RESTful routes</vt:lpstr>
      <vt:lpstr>Let’s see an example</vt:lpstr>
      <vt:lpstr>What’s an API?</vt:lpstr>
      <vt:lpstr>Example API</vt:lpstr>
      <vt:lpstr>Handling requests in Flask</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12</cp:revision>
  <dcterms:modified xsi:type="dcterms:W3CDTF">2017-04-05T00:34:05Z</dcterms:modified>
</cp:coreProperties>
</file>