
<file path=[Content_Types].xml><?xml version="1.0" encoding="utf-8"?>
<Types xmlns="http://schemas.openxmlformats.org/package/2006/content-types">
  <Default Extension="xml" ContentType="application/xml"/>
  <Default Extension="rels" ContentType="application/vnd.openxmlformats-package.relationships+xml"/>
  <Default Extension="bin" ContentType="application/vnd.openxmlformats-officedocument.presentationml.printerSettings"/>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9" d="100"/>
          <a:sy n="129" d="100"/>
        </p:scale>
        <p:origin x="-1056" y="-10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820530155"/>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 Id="rId3" Type="http://schemas.openxmlformats.org/officeDocument/2006/relationships/hyperlink" Target="https://www.w3schools.com/js/js_scope.asp"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tackoverflow.com/questions/3265357/compiled-vs-interpreted-languages" TargetMode="External"/><Relationship Id="rId4" Type="http://schemas.openxmlformats.org/officeDocument/2006/relationships/hyperlink" Target="http://stackoverflow.com/questions/11853423/why-does-java-code-need-to-be-compiled-but-javascript-code-does-not" TargetMode="External"/><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 Id="rId3" Type="http://schemas.openxmlformats.org/officeDocument/2006/relationships/hyperlink" Target="https://developer.mozilla.org/en-US/docs/Web/JavaScript/Reference/Statements/let"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sz="1150">
                <a:highlight>
                  <a:srgbClr val="FFFFFF"/>
                </a:highlight>
                <a:latin typeface="Verdana"/>
                <a:ea typeface="Verdana"/>
                <a:cs typeface="Verdana"/>
                <a:sym typeface="Verdana"/>
              </a:rPr>
              <a:t>In JavaScript, the thing called </a:t>
            </a:r>
            <a:r>
              <a:rPr lang="en" sz="1150" b="1">
                <a:highlight>
                  <a:srgbClr val="FFFFFF"/>
                </a:highlight>
                <a:latin typeface="Verdana"/>
                <a:ea typeface="Verdana"/>
                <a:cs typeface="Verdana"/>
                <a:sym typeface="Verdana"/>
              </a:rPr>
              <a:t>this</a:t>
            </a:r>
            <a:r>
              <a:rPr lang="en" sz="1150">
                <a:highlight>
                  <a:srgbClr val="FFFFFF"/>
                </a:highlight>
                <a:latin typeface="Verdana"/>
                <a:ea typeface="Verdana"/>
                <a:cs typeface="Verdana"/>
                <a:sym typeface="Verdana"/>
              </a:rPr>
              <a:t>, is the object that "owns" the JavaScript code.</a:t>
            </a:r>
          </a:p>
          <a:p>
            <a:pPr lvl="0">
              <a:spcBef>
                <a:spcPts val="0"/>
              </a:spcBef>
              <a:buNone/>
            </a:pPr>
            <a:r>
              <a:rPr lang="en" sz="1150">
                <a:highlight>
                  <a:srgbClr val="FFFFFF"/>
                </a:highlight>
                <a:latin typeface="Verdana"/>
                <a:ea typeface="Verdana"/>
                <a:cs typeface="Verdana"/>
                <a:sym typeface="Verdana"/>
              </a:rPr>
              <a:t>The value of </a:t>
            </a:r>
            <a:r>
              <a:rPr lang="en" sz="1150" b="1">
                <a:highlight>
                  <a:srgbClr val="FFFFFF"/>
                </a:highlight>
                <a:latin typeface="Verdana"/>
                <a:ea typeface="Verdana"/>
                <a:cs typeface="Verdana"/>
                <a:sym typeface="Verdana"/>
              </a:rPr>
              <a:t>this</a:t>
            </a:r>
            <a:r>
              <a:rPr lang="en" sz="1150">
                <a:highlight>
                  <a:srgbClr val="FFFFFF"/>
                </a:highlight>
                <a:latin typeface="Verdana"/>
                <a:ea typeface="Verdana"/>
                <a:cs typeface="Verdana"/>
                <a:sym typeface="Verdana"/>
              </a:rPr>
              <a:t>, when used in a function, is the object that "owns" the function.</a:t>
            </a:r>
          </a:p>
          <a:p>
            <a:pPr lvl="0">
              <a:spcBef>
                <a:spcPts val="0"/>
              </a:spcBef>
              <a:buNone/>
            </a:pPr>
            <a:r>
              <a:rPr lang="en" sz="1150">
                <a:highlight>
                  <a:srgbClr val="FFFFFF"/>
                </a:highlight>
                <a:latin typeface="Verdana"/>
                <a:ea typeface="Verdana"/>
                <a:cs typeface="Verdana"/>
                <a:sym typeface="Verdana"/>
              </a:rPr>
              <a:t>The value of </a:t>
            </a:r>
            <a:r>
              <a:rPr lang="en" sz="1150" b="1">
                <a:highlight>
                  <a:srgbClr val="FFFFFF"/>
                </a:highlight>
                <a:latin typeface="Verdana"/>
                <a:ea typeface="Verdana"/>
                <a:cs typeface="Verdana"/>
                <a:sym typeface="Verdana"/>
              </a:rPr>
              <a:t>this</a:t>
            </a:r>
            <a:r>
              <a:rPr lang="en" sz="1150">
                <a:highlight>
                  <a:srgbClr val="FFFFFF"/>
                </a:highlight>
                <a:latin typeface="Verdana"/>
                <a:ea typeface="Verdana"/>
                <a:cs typeface="Verdana"/>
                <a:sym typeface="Verdana"/>
              </a:rPr>
              <a:t>, when used in an object, is the object itself.</a:t>
            </a:r>
          </a:p>
          <a:p>
            <a:pPr lvl="0">
              <a:spcBef>
                <a:spcPts val="0"/>
              </a:spcBef>
              <a:buNone/>
            </a:pPr>
            <a:r>
              <a:rPr lang="en" sz="1150">
                <a:highlight>
                  <a:srgbClr val="FFFFFF"/>
                </a:highlight>
                <a:latin typeface="Verdana"/>
                <a:ea typeface="Verdana"/>
                <a:cs typeface="Verdana"/>
                <a:sym typeface="Verdana"/>
              </a:rPr>
              <a:t>The </a:t>
            </a:r>
            <a:r>
              <a:rPr lang="en" sz="1150" b="1">
                <a:highlight>
                  <a:srgbClr val="FFFFFF"/>
                </a:highlight>
                <a:latin typeface="Verdana"/>
                <a:ea typeface="Verdana"/>
                <a:cs typeface="Verdana"/>
                <a:sym typeface="Verdana"/>
              </a:rPr>
              <a:t>this</a:t>
            </a:r>
            <a:r>
              <a:rPr lang="en" sz="1150">
                <a:highlight>
                  <a:srgbClr val="FFFFFF"/>
                </a:highlight>
                <a:latin typeface="Verdana"/>
                <a:ea typeface="Verdana"/>
                <a:cs typeface="Verdana"/>
                <a:sym typeface="Verdana"/>
              </a:rPr>
              <a:t> keyword in an object constructor does not have a value. It is only a substitute for the new object.</a:t>
            </a:r>
          </a:p>
          <a:p>
            <a:pPr lvl="0">
              <a:spcBef>
                <a:spcPts val="0"/>
              </a:spcBef>
              <a:buNone/>
            </a:pPr>
            <a:r>
              <a:rPr lang="en" sz="1150">
                <a:highlight>
                  <a:srgbClr val="FFFFFF"/>
                </a:highlight>
                <a:latin typeface="Verdana"/>
                <a:ea typeface="Verdana"/>
                <a:cs typeface="Verdana"/>
                <a:sym typeface="Verdana"/>
              </a:rPr>
              <a:t>The value of </a:t>
            </a:r>
            <a:r>
              <a:rPr lang="en" sz="1150" b="1">
                <a:highlight>
                  <a:srgbClr val="FFFFFF"/>
                </a:highlight>
                <a:latin typeface="Verdana"/>
                <a:ea typeface="Verdana"/>
                <a:cs typeface="Verdana"/>
                <a:sym typeface="Verdana"/>
              </a:rPr>
              <a:t>this</a:t>
            </a:r>
            <a:r>
              <a:rPr lang="en" sz="1150">
                <a:highlight>
                  <a:srgbClr val="FFFFFF"/>
                </a:highlight>
                <a:latin typeface="Verdana"/>
                <a:ea typeface="Verdana"/>
                <a:cs typeface="Verdana"/>
                <a:sym typeface="Verdana"/>
              </a:rPr>
              <a:t> will become the new object when the constructor is used to create an object.</a:t>
            </a:r>
          </a:p>
          <a:p>
            <a:pPr lvl="0">
              <a:spcBef>
                <a:spcPts val="0"/>
              </a:spcBef>
              <a:buNone/>
            </a:pPr>
            <a:r>
              <a:rPr lang="en" sz="1150">
                <a:highlight>
                  <a:srgbClr val="FFFFCC"/>
                </a:highlight>
                <a:latin typeface="Verdana"/>
                <a:ea typeface="Verdana"/>
                <a:cs typeface="Verdana"/>
                <a:sym typeface="Verdana"/>
              </a:rPr>
              <a:t>Note that </a:t>
            </a:r>
            <a:r>
              <a:rPr lang="en" sz="1150" b="1">
                <a:highlight>
                  <a:srgbClr val="FFFFCC"/>
                </a:highlight>
                <a:latin typeface="Verdana"/>
                <a:ea typeface="Verdana"/>
                <a:cs typeface="Verdana"/>
                <a:sym typeface="Verdana"/>
              </a:rPr>
              <a:t>this</a:t>
            </a:r>
            <a:r>
              <a:rPr lang="en" sz="1150">
                <a:highlight>
                  <a:srgbClr val="FFFFCC"/>
                </a:highlight>
                <a:latin typeface="Verdana"/>
                <a:ea typeface="Verdana"/>
                <a:cs typeface="Verdana"/>
                <a:sym typeface="Verdana"/>
              </a:rPr>
              <a:t> is not a variable. It is a keyword. You cannot change the value of </a:t>
            </a:r>
            <a:r>
              <a:rPr lang="en" sz="1150" b="1">
                <a:highlight>
                  <a:srgbClr val="FFFFCC"/>
                </a:highlight>
                <a:latin typeface="Verdana"/>
                <a:ea typeface="Verdana"/>
                <a:cs typeface="Verdana"/>
                <a:sym typeface="Verdana"/>
              </a:rPr>
              <a:t>this</a:t>
            </a:r>
            <a:r>
              <a:rPr lang="en" sz="1150">
                <a:highlight>
                  <a:srgbClr val="FFFFCC"/>
                </a:highlight>
                <a:latin typeface="Verdana"/>
                <a:ea typeface="Verdana"/>
                <a:cs typeface="Verdana"/>
                <a:sym typeface="Verdana"/>
              </a:rPr>
              <a:t>.</a:t>
            </a:r>
          </a:p>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5" name="Shape 15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Sourced from: </a:t>
            </a:r>
            <a:r>
              <a:rPr lang="en" u="sng">
                <a:solidFill>
                  <a:schemeClr val="hlink"/>
                </a:solidFill>
                <a:hlinkClick r:id="rId3"/>
              </a:rPr>
              <a:t>https://www.w3schools.com/js/js_scope.asp</a:t>
            </a:r>
          </a:p>
          <a:p>
            <a:pPr lvl="0" rt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6" name="Shape 16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2" name="Shape 17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8" name="Shape 17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4" name="Shape 18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15000"/>
              </a:lnSpc>
              <a:spcBef>
                <a:spcPts val="0"/>
              </a:spcBef>
              <a:spcAft>
                <a:spcPts val="1600"/>
              </a:spcAft>
              <a:buNone/>
            </a:pPr>
            <a:r>
              <a:rPr lang="en"/>
              <a:t>Switches are used to perform different actions based on different conditions.</a:t>
            </a:r>
            <a:br>
              <a:rPr lang="en"/>
            </a:br>
            <a:r>
              <a:rPr lang="en"/>
              <a:t>You don’t have to have a break after each break. Sometimes you might want to have case 1 and case 2 do the same thing. As an example, instead of assigning the day of the week to each case, you assign the after school activity to each case. However, Tuesdays and Wednesdays you go to dance class. Here you don’t need to have a break under case 2 because case 3 (Wednesday) is the same activity. So whether getDay returns a 2 or a 3, both would assign the activity to dance. It’d look like this</a:t>
            </a:r>
          </a:p>
          <a:p>
            <a:pPr lvl="0" rtl="0">
              <a:lnSpc>
                <a:spcPct val="115000"/>
              </a:lnSpc>
              <a:spcBef>
                <a:spcPts val="0"/>
              </a:spcBef>
              <a:spcAft>
                <a:spcPts val="0"/>
              </a:spcAft>
              <a:buNone/>
            </a:pPr>
            <a:r>
              <a:rPr lang="en"/>
              <a:t>case 2:</a:t>
            </a:r>
          </a:p>
          <a:p>
            <a:pPr lvl="0" rtl="0">
              <a:lnSpc>
                <a:spcPct val="115000"/>
              </a:lnSpc>
              <a:spcBef>
                <a:spcPts val="0"/>
              </a:spcBef>
              <a:spcAft>
                <a:spcPts val="0"/>
              </a:spcAft>
              <a:buNone/>
            </a:pPr>
            <a:r>
              <a:rPr lang="en"/>
              <a:t>case 3:</a:t>
            </a:r>
          </a:p>
          <a:p>
            <a:pPr lvl="0" indent="457200" rtl="0">
              <a:lnSpc>
                <a:spcPct val="115000"/>
              </a:lnSpc>
              <a:spcBef>
                <a:spcPts val="0"/>
              </a:spcBef>
              <a:spcAft>
                <a:spcPts val="0"/>
              </a:spcAft>
              <a:buNone/>
            </a:pPr>
            <a:r>
              <a:rPr lang="en"/>
              <a:t>activity = “dance”;</a:t>
            </a:r>
          </a:p>
          <a:p>
            <a:pPr lvl="0" indent="457200" rtl="0">
              <a:lnSpc>
                <a:spcPct val="115000"/>
              </a:lnSpc>
              <a:spcBef>
                <a:spcPts val="0"/>
              </a:spcBef>
              <a:spcAft>
                <a:spcPts val="0"/>
              </a:spcAft>
              <a:buNone/>
            </a:pPr>
            <a:r>
              <a:rPr lang="en"/>
              <a:t>break;</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0" name="Shape 1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Like in Java, remember that arrays start with an index of 0 and not 1</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6" name="Shape 19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Wikipedia definition of a compiler: “</a:t>
            </a:r>
            <a:r>
              <a:rPr lang="en">
                <a:solidFill>
                  <a:srgbClr val="222222"/>
                </a:solidFill>
                <a:highlight>
                  <a:srgbClr val="FFFFFF"/>
                </a:highlight>
              </a:rPr>
              <a:t>A program that converts instructions into a machine-code or lower-level form so that they can be read and executed by a computer.”</a:t>
            </a:r>
          </a:p>
          <a:p>
            <a:pPr lvl="0">
              <a:spcBef>
                <a:spcPts val="0"/>
              </a:spcBef>
              <a:buNone/>
            </a:pPr>
            <a:endParaRPr>
              <a:solidFill>
                <a:srgbClr val="222222"/>
              </a:solidFill>
              <a:highlight>
                <a:srgbClr val="FFFFFF"/>
              </a:highlight>
            </a:endParaRPr>
          </a:p>
          <a:p>
            <a:pPr lvl="0">
              <a:spcBef>
                <a:spcPts val="0"/>
              </a:spcBef>
              <a:buNone/>
            </a:pPr>
            <a:r>
              <a:rPr lang="en">
                <a:solidFill>
                  <a:srgbClr val="222222"/>
                </a:solidFill>
                <a:highlight>
                  <a:srgbClr val="FFFFFF"/>
                </a:highlight>
              </a:rPr>
              <a:t>Additional explanation resources:</a:t>
            </a:r>
          </a:p>
          <a:p>
            <a:pPr lvl="0">
              <a:spcBef>
                <a:spcPts val="0"/>
              </a:spcBef>
              <a:buNone/>
            </a:pPr>
            <a:r>
              <a:rPr lang="en" u="sng">
                <a:solidFill>
                  <a:schemeClr val="hlink"/>
                </a:solidFill>
                <a:highlight>
                  <a:srgbClr val="FFFFFF"/>
                </a:highlight>
                <a:hlinkClick r:id="rId3"/>
              </a:rPr>
              <a:t>http://stackoverflow.com/questions/3265357/compiled-vs-interpreted-languages</a:t>
            </a:r>
          </a:p>
          <a:p>
            <a:pPr lvl="0">
              <a:spcBef>
                <a:spcPts val="0"/>
              </a:spcBef>
              <a:buNone/>
            </a:pPr>
            <a:r>
              <a:rPr lang="en" u="sng">
                <a:solidFill>
                  <a:schemeClr val="hlink"/>
                </a:solidFill>
                <a:highlight>
                  <a:srgbClr val="FFFFFF"/>
                </a:highlight>
                <a:hlinkClick r:id="rId4"/>
              </a:rPr>
              <a:t>http://stackoverflow.com/questions/11853423/why-does-java-code-need-to-be-compiled-but-javascript-code-does-not</a:t>
            </a:r>
          </a:p>
          <a:p>
            <a:pPr lvl="0">
              <a:spcBef>
                <a:spcPts val="0"/>
              </a:spcBef>
              <a:buNone/>
            </a:pPr>
            <a:endParaRPr>
              <a:solidFill>
                <a:srgbClr val="222222"/>
              </a:solidFill>
              <a:highlight>
                <a:srgbClr val="FFFFFF"/>
              </a:highlight>
            </a:endParaRPr>
          </a:p>
          <a:p>
            <a:pPr lvl="0">
              <a:spcBef>
                <a:spcPts val="0"/>
              </a:spcBef>
              <a:buNone/>
            </a:pPr>
            <a:endParaRPr>
              <a:solidFill>
                <a:srgbClr val="222222"/>
              </a:solidFill>
              <a:highlight>
                <a:srgbClr val="FFFFFF"/>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If you need help figuring out the data type of a variable, use typeof. typeof foo would give you Number, String, etc. Practice using typeof</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Objects are wrapped in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In newer versions of JavaScript (e.g. ES6), there are the </a:t>
            </a:r>
            <a:r>
              <a:rPr lang="en" b="1"/>
              <a:t>let</a:t>
            </a:r>
            <a:r>
              <a:rPr lang="en"/>
              <a:t> and </a:t>
            </a:r>
            <a:r>
              <a:rPr lang="en" b="1"/>
              <a:t>const</a:t>
            </a:r>
            <a:r>
              <a:rPr lang="en"/>
              <a:t> keywords that allow you to create more specific types of variables.</a:t>
            </a:r>
          </a:p>
          <a:p>
            <a:pPr lvl="0">
              <a:spcBef>
                <a:spcPts val="0"/>
              </a:spcBef>
              <a:buNone/>
            </a:pPr>
            <a:endParaRPr sz="1050">
              <a:solidFill>
                <a:srgbClr val="3B3C40"/>
              </a:solidFill>
              <a:highlight>
                <a:srgbClr val="FFFFFF"/>
              </a:highlight>
              <a:latin typeface="Open Sans"/>
              <a:ea typeface="Open Sans"/>
              <a:cs typeface="Open Sans"/>
              <a:sym typeface="Open Sans"/>
            </a:endParaRPr>
          </a:p>
          <a:p>
            <a:pPr lvl="0">
              <a:spcBef>
                <a:spcPts val="0"/>
              </a:spcBef>
              <a:buNone/>
            </a:pPr>
            <a:r>
              <a:rPr lang="en" sz="1050">
                <a:solidFill>
                  <a:srgbClr val="3B3C40"/>
                </a:solidFill>
                <a:highlight>
                  <a:srgbClr val="FFFFFF"/>
                </a:highlight>
                <a:latin typeface="Open Sans"/>
                <a:ea typeface="Open Sans"/>
                <a:cs typeface="Open Sans"/>
                <a:sym typeface="Open Sans"/>
              </a:rPr>
              <a:t>From MDN docs:</a:t>
            </a:r>
          </a:p>
          <a:p>
            <a:pPr marL="457200" lvl="0" indent="-295275">
              <a:spcBef>
                <a:spcPts val="0"/>
              </a:spcBef>
              <a:buClr>
                <a:srgbClr val="3B3C40"/>
              </a:buClr>
              <a:buSzPct val="95454"/>
              <a:buChar char="-"/>
            </a:pPr>
            <a:r>
              <a:rPr lang="en" sz="1050">
                <a:solidFill>
                  <a:srgbClr val="3B3C40"/>
                </a:solidFill>
                <a:highlight>
                  <a:srgbClr val="FFFFFF"/>
                </a:highlight>
                <a:latin typeface="Open Sans"/>
                <a:ea typeface="Open Sans"/>
                <a:cs typeface="Open Sans"/>
                <a:sym typeface="Open Sans"/>
              </a:rPr>
              <a:t>The </a:t>
            </a:r>
            <a:r>
              <a:rPr lang="en" sz="1050" b="1">
                <a:solidFill>
                  <a:srgbClr val="3B3C40"/>
                </a:solidFill>
                <a:highlight>
                  <a:srgbClr val="FFFFFF"/>
                </a:highlight>
                <a:latin typeface="Consolas"/>
                <a:ea typeface="Consolas"/>
                <a:cs typeface="Consolas"/>
                <a:sym typeface="Consolas"/>
              </a:rPr>
              <a:t>let</a:t>
            </a:r>
            <a:r>
              <a:rPr lang="en" sz="1050">
                <a:solidFill>
                  <a:srgbClr val="3B3C40"/>
                </a:solidFill>
                <a:highlight>
                  <a:srgbClr val="FFFFFF"/>
                </a:highlight>
                <a:latin typeface="Open Sans"/>
                <a:ea typeface="Open Sans"/>
                <a:cs typeface="Open Sans"/>
                <a:sym typeface="Open Sans"/>
              </a:rPr>
              <a:t> statement declares a block scope local variable, optionally initializing it to a value.</a:t>
            </a:r>
          </a:p>
          <a:p>
            <a:pPr marL="457200" lvl="0" indent="-295275" rtl="0">
              <a:spcBef>
                <a:spcPts val="0"/>
              </a:spcBef>
              <a:buSzPct val="95454"/>
              <a:buChar char="-"/>
            </a:pPr>
            <a:r>
              <a:rPr lang="en" sz="1050">
                <a:solidFill>
                  <a:srgbClr val="3B3C40"/>
                </a:solidFill>
                <a:highlight>
                  <a:srgbClr val="FFFFFF"/>
                </a:highlight>
                <a:latin typeface="Open Sans"/>
                <a:ea typeface="Open Sans"/>
                <a:cs typeface="Open Sans"/>
                <a:sym typeface="Open Sans"/>
              </a:rPr>
              <a:t>Constants are block-scoped, much like variables defined using the </a:t>
            </a:r>
            <a:r>
              <a:rPr lang="en" sz="1050" u="sng">
                <a:solidFill>
                  <a:srgbClr val="217AC0"/>
                </a:solidFill>
                <a:highlight>
                  <a:srgbClr val="FFFFFF"/>
                </a:highlight>
                <a:latin typeface="Consolas"/>
                <a:ea typeface="Consolas"/>
                <a:cs typeface="Consolas"/>
                <a:sym typeface="Consolas"/>
                <a:hlinkClick r:id="rId3"/>
              </a:rPr>
              <a:t>let</a:t>
            </a:r>
            <a:r>
              <a:rPr lang="en" sz="1050">
                <a:solidFill>
                  <a:srgbClr val="3B3C40"/>
                </a:solidFill>
                <a:highlight>
                  <a:srgbClr val="FFFFFF"/>
                </a:highlight>
                <a:latin typeface="Open Sans"/>
                <a:ea typeface="Open Sans"/>
                <a:cs typeface="Open Sans"/>
                <a:sym typeface="Open Sans"/>
              </a:rPr>
              <a:t> statement. The value of a constant cannot change through re-assignment, and it can't be redeclared.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Generally it is a bad idea to be mixing data types. However, if it turns out that you get a type and you need to “turn” it into a different data type it is called casting.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cxnSp>
        <p:nvCxnSpPr>
          <p:cNvPr id="10" name="Shape 10"/>
          <p:cNvCxnSpPr/>
          <p:nvPr/>
        </p:nvCxnSpPr>
        <p:spPr>
          <a:xfrm>
            <a:off x="7007735" y="3176887"/>
            <a:ext cx="562200" cy="0"/>
          </a:xfrm>
          <a:prstGeom prst="straightConnector1">
            <a:avLst/>
          </a:prstGeom>
          <a:noFill/>
          <a:ln w="76200" cap="flat" cmpd="sng">
            <a:solidFill>
              <a:schemeClr val="lt2"/>
            </a:solidFill>
            <a:prstDash val="solid"/>
            <a:round/>
            <a:headEnd type="none" w="med" len="med"/>
            <a:tailEnd type="none" w="med" len="med"/>
          </a:ln>
        </p:spPr>
      </p:cxnSp>
      <p:cxnSp>
        <p:nvCxnSpPr>
          <p:cNvPr id="11" name="Shape 11"/>
          <p:cNvCxnSpPr/>
          <p:nvPr/>
        </p:nvCxnSpPr>
        <p:spPr>
          <a:xfrm>
            <a:off x="1575034" y="3158251"/>
            <a:ext cx="562200" cy="0"/>
          </a:xfrm>
          <a:prstGeom prst="straightConnector1">
            <a:avLst/>
          </a:prstGeom>
          <a:noFill/>
          <a:ln w="76200" cap="flat" cmpd="sng">
            <a:solidFill>
              <a:schemeClr val="lt2"/>
            </a:solidFill>
            <a:prstDash val="solid"/>
            <a:round/>
            <a:headEnd type="none" w="med" len="med"/>
            <a:tailEnd type="none" w="med" len="med"/>
          </a:ln>
        </p:spPr>
      </p:cxnSp>
      <p:grpSp>
        <p:nvGrpSpPr>
          <p:cNvPr id="12" name="Shape 12"/>
          <p:cNvGrpSpPr/>
          <p:nvPr/>
        </p:nvGrpSpPr>
        <p:grpSpPr>
          <a:xfrm>
            <a:off x="1004144" y="1022025"/>
            <a:ext cx="7136667" cy="152400"/>
            <a:chOff x="1346428" y="1011300"/>
            <a:chExt cx="6452100" cy="152400"/>
          </a:xfrm>
        </p:grpSpPr>
        <p:cxnSp>
          <p:nvCxnSpPr>
            <p:cNvPr id="13" name="Shape 13"/>
            <p:cNvCxnSpPr/>
            <p:nvPr/>
          </p:nvCxnSpPr>
          <p:spPr>
            <a:xfrm rot="10800000">
              <a:off x="1346428" y="1011300"/>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4" name="Shape 14"/>
            <p:cNvCxnSpPr/>
            <p:nvPr/>
          </p:nvCxnSpPr>
          <p:spPr>
            <a:xfrm rot="10800000">
              <a:off x="1346428" y="1163700"/>
              <a:ext cx="6452100" cy="0"/>
            </a:xfrm>
            <a:prstGeom prst="straightConnector1">
              <a:avLst/>
            </a:prstGeom>
            <a:noFill/>
            <a:ln w="9525" cap="flat" cmpd="sng">
              <a:solidFill>
                <a:schemeClr val="accent3"/>
              </a:solidFill>
              <a:prstDash val="solid"/>
              <a:round/>
              <a:headEnd type="none" w="med" len="med"/>
              <a:tailEnd type="none" w="med" len="med"/>
            </a:ln>
          </p:spPr>
        </p:cxnSp>
      </p:grpSp>
      <p:grpSp>
        <p:nvGrpSpPr>
          <p:cNvPr id="15" name="Shape 15"/>
          <p:cNvGrpSpPr/>
          <p:nvPr/>
        </p:nvGrpSpPr>
        <p:grpSpPr>
          <a:xfrm>
            <a:off x="1004151" y="3969100"/>
            <a:ext cx="7136667" cy="152400"/>
            <a:chOff x="1346435" y="3969087"/>
            <a:chExt cx="6452100" cy="152400"/>
          </a:xfrm>
        </p:grpSpPr>
        <p:cxnSp>
          <p:nvCxnSpPr>
            <p:cNvPr id="16" name="Shape 16"/>
            <p:cNvCxnSpPr/>
            <p:nvPr/>
          </p:nvCxnSpPr>
          <p:spPr>
            <a:xfrm>
              <a:off x="1346435" y="4121487"/>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7" name="Shape 17"/>
            <p:cNvCxnSpPr/>
            <p:nvPr/>
          </p:nvCxnSpPr>
          <p:spPr>
            <a:xfrm>
              <a:off x="1346435" y="3969087"/>
              <a:ext cx="6452100" cy="0"/>
            </a:xfrm>
            <a:prstGeom prst="straightConnector1">
              <a:avLst/>
            </a:prstGeom>
            <a:noFill/>
            <a:ln w="9525" cap="flat" cmpd="sng">
              <a:solidFill>
                <a:schemeClr val="accent3"/>
              </a:solidFill>
              <a:prstDash val="solid"/>
              <a:round/>
              <a:headEnd type="none" w="med" len="med"/>
              <a:tailEnd type="none" w="med" len="med"/>
            </a:ln>
          </p:spPr>
        </p:cxnSp>
      </p:grpSp>
      <p:sp>
        <p:nvSpPr>
          <p:cNvPr id="18" name="Shape 18"/>
          <p:cNvSpPr txBox="1">
            <a:spLocks noGrp="1"/>
          </p:cNvSpPr>
          <p:nvPr>
            <p:ph type="ctrTitle"/>
          </p:nvPr>
        </p:nvSpPr>
        <p:spPr>
          <a:xfrm>
            <a:off x="1004150" y="1751764"/>
            <a:ext cx="7136700" cy="1022400"/>
          </a:xfrm>
          <a:prstGeom prst="rect">
            <a:avLst/>
          </a:prstGeom>
        </p:spPr>
        <p:txBody>
          <a:bodyPr lIns="91425" tIns="91425" rIns="91425" bIns="91425" anchor="b" anchorCtr="0"/>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a:endParaRPr/>
          </a:p>
        </p:txBody>
      </p:sp>
      <p:sp>
        <p:nvSpPr>
          <p:cNvPr id="19" name="Shape 19"/>
          <p:cNvSpPr txBox="1">
            <a:spLocks noGrp="1"/>
          </p:cNvSpPr>
          <p:nvPr>
            <p:ph type="subTitle" idx="1"/>
          </p:nvPr>
        </p:nvSpPr>
        <p:spPr>
          <a:xfrm>
            <a:off x="2137225" y="2850039"/>
            <a:ext cx="48705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a:endParaRPr/>
          </a:p>
        </p:txBody>
      </p:sp>
      <p:sp>
        <p:nvSpPr>
          <p:cNvPr id="20" name="Shape 2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57" name="Shape 57"/>
          <p:cNvSpPr txBox="1">
            <a:spLocks noGrp="1"/>
          </p:cNvSpPr>
          <p:nvPr>
            <p:ph type="title"/>
          </p:nvPr>
        </p:nvSpPr>
        <p:spPr>
          <a:xfrm>
            <a:off x="311700" y="1304850"/>
            <a:ext cx="8520600" cy="1538400"/>
          </a:xfrm>
          <a:prstGeom prst="rect">
            <a:avLst/>
          </a:prstGeom>
        </p:spPr>
        <p:txBody>
          <a:bodyPr lIns="91425" tIns="91425" rIns="91425" bIns="91425" anchor="ctr" anchorCtr="0"/>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a:endParaRPr/>
          </a:p>
        </p:txBody>
      </p:sp>
      <p:sp>
        <p:nvSpPr>
          <p:cNvPr id="58" name="Shape 58"/>
          <p:cNvSpPr txBox="1">
            <a:spLocks noGrp="1"/>
          </p:cNvSpPr>
          <p:nvPr>
            <p:ph type="body" idx="1"/>
          </p:nvPr>
        </p:nvSpPr>
        <p:spPr>
          <a:xfrm>
            <a:off x="311700" y="2995650"/>
            <a:ext cx="8520600" cy="10716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9" name="Shape 5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0"/>
        <p:cNvGrpSpPr/>
        <p:nvPr/>
      </p:nvGrpSpPr>
      <p:grpSpPr>
        <a:xfrm>
          <a:off x="0" y="0"/>
          <a:ext cx="0" cy="0"/>
          <a:chOff x="0" y="0"/>
          <a:chExt cx="0" cy="0"/>
        </a:xfrm>
      </p:grpSpPr>
      <p:sp>
        <p:nvSpPr>
          <p:cNvPr id="61" name="Shape 6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23" name="Shape 23"/>
          <p:cNvSpPr txBox="1">
            <a:spLocks noGrp="1"/>
          </p:cNvSpPr>
          <p:nvPr>
            <p:ph type="title"/>
          </p:nvPr>
        </p:nvSpPr>
        <p:spPr>
          <a:xfrm>
            <a:off x="311700" y="814800"/>
            <a:ext cx="8571300" cy="942000"/>
          </a:xfrm>
          <a:prstGeom prst="rect">
            <a:avLst/>
          </a:prstGeom>
        </p:spPr>
        <p:txBody>
          <a:bodyPr lIns="91425" tIns="91425" rIns="91425" bIns="91425" anchor="ctr"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27" name="Shape 27"/>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8" name="Shape 28"/>
          <p:cNvSpPr txBox="1">
            <a:spLocks noGrp="1"/>
          </p:cNvSpPr>
          <p:nvPr>
            <p:ph type="body" idx="1"/>
          </p:nvPr>
        </p:nvSpPr>
        <p:spPr>
          <a:xfrm>
            <a:off x="311700" y="1266325"/>
            <a:ext cx="8520600" cy="330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9" name="Shape 2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2" name="Shape 32"/>
          <p:cNvSpPr txBox="1">
            <a:spLocks noGrp="1"/>
          </p:cNvSpPr>
          <p:nvPr>
            <p:ph type="body" idx="1"/>
          </p:nvPr>
        </p:nvSpPr>
        <p:spPr>
          <a:xfrm>
            <a:off x="311700" y="1266175"/>
            <a:ext cx="3999900" cy="33027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3" name="Shape 33"/>
          <p:cNvSpPr txBox="1">
            <a:spLocks noGrp="1"/>
          </p:cNvSpPr>
          <p:nvPr>
            <p:ph type="body" idx="2"/>
          </p:nvPr>
        </p:nvSpPr>
        <p:spPr>
          <a:xfrm>
            <a:off x="4832400" y="1266175"/>
            <a:ext cx="3999900" cy="33027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0" name="Shape 4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1" name="Shape 4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6"/>
        </a:solidFill>
        <a:effectLst/>
      </p:bgPr>
    </p:bg>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526350"/>
            <a:ext cx="5613600" cy="4090800"/>
          </a:xfrm>
          <a:prstGeom prst="rect">
            <a:avLst/>
          </a:prstGeom>
        </p:spPr>
        <p:txBody>
          <a:bodyPr lIns="91425" tIns="91425" rIns="91425" bIns="91425" anchor="ctr" anchorCtr="0"/>
          <a:lstStyle>
            <a:lvl1pPr lvl="0">
              <a:spcBef>
                <a:spcPts val="0"/>
              </a:spcBef>
              <a:buClr>
                <a:schemeClr val="dk2"/>
              </a:buClr>
              <a:buSzPct val="100000"/>
              <a:defRPr sz="5400" b="0">
                <a:solidFill>
                  <a:schemeClr val="dk2"/>
                </a:solidFill>
              </a:defRPr>
            </a:lvl1pPr>
            <a:lvl2pPr lvl="1">
              <a:spcBef>
                <a:spcPts val="0"/>
              </a:spcBef>
              <a:buClr>
                <a:schemeClr val="dk2"/>
              </a:buClr>
              <a:buSzPct val="100000"/>
              <a:defRPr sz="5400" b="0">
                <a:solidFill>
                  <a:schemeClr val="dk2"/>
                </a:solidFill>
              </a:defRPr>
            </a:lvl2pPr>
            <a:lvl3pPr lvl="2">
              <a:spcBef>
                <a:spcPts val="0"/>
              </a:spcBef>
              <a:buClr>
                <a:schemeClr val="dk2"/>
              </a:buClr>
              <a:buSzPct val="100000"/>
              <a:defRPr sz="5400" b="0">
                <a:solidFill>
                  <a:schemeClr val="dk2"/>
                </a:solidFill>
              </a:defRPr>
            </a:lvl3pPr>
            <a:lvl4pPr lvl="3">
              <a:spcBef>
                <a:spcPts val="0"/>
              </a:spcBef>
              <a:buClr>
                <a:schemeClr val="dk2"/>
              </a:buClr>
              <a:buSzPct val="100000"/>
              <a:defRPr sz="5400" b="0">
                <a:solidFill>
                  <a:schemeClr val="dk2"/>
                </a:solidFill>
              </a:defRPr>
            </a:lvl4pPr>
            <a:lvl5pPr lvl="4">
              <a:spcBef>
                <a:spcPts val="0"/>
              </a:spcBef>
              <a:buClr>
                <a:schemeClr val="dk2"/>
              </a:buClr>
              <a:buSzPct val="100000"/>
              <a:defRPr sz="5400" b="0">
                <a:solidFill>
                  <a:schemeClr val="dk2"/>
                </a:solidFill>
              </a:defRPr>
            </a:lvl5pPr>
            <a:lvl6pPr lvl="5">
              <a:spcBef>
                <a:spcPts val="0"/>
              </a:spcBef>
              <a:buClr>
                <a:schemeClr val="dk2"/>
              </a:buClr>
              <a:buSzPct val="100000"/>
              <a:defRPr sz="5400" b="0">
                <a:solidFill>
                  <a:schemeClr val="dk2"/>
                </a:solidFill>
              </a:defRPr>
            </a:lvl6pPr>
            <a:lvl7pPr lvl="6">
              <a:spcBef>
                <a:spcPts val="0"/>
              </a:spcBef>
              <a:buClr>
                <a:schemeClr val="dk2"/>
              </a:buClr>
              <a:buSzPct val="100000"/>
              <a:defRPr sz="5400" b="0">
                <a:solidFill>
                  <a:schemeClr val="dk2"/>
                </a:solidFill>
              </a:defRPr>
            </a:lvl7pPr>
            <a:lvl8pPr lvl="7">
              <a:spcBef>
                <a:spcPts val="0"/>
              </a:spcBef>
              <a:buClr>
                <a:schemeClr val="dk2"/>
              </a:buClr>
              <a:buSzPct val="100000"/>
              <a:defRPr sz="5400" b="0">
                <a:solidFill>
                  <a:schemeClr val="dk2"/>
                </a:solidFill>
              </a:defRPr>
            </a:lvl8pPr>
            <a:lvl9pPr lvl="8">
              <a:spcBef>
                <a:spcPts val="0"/>
              </a:spcBef>
              <a:buClr>
                <a:schemeClr val="dk2"/>
              </a:buClr>
              <a:buSzPct val="100000"/>
              <a:defRPr sz="5400" b="0">
                <a:solidFill>
                  <a:schemeClr val="dk2"/>
                </a:solidFill>
              </a:defRPr>
            </a:lvl9pPr>
          </a:lstStyle>
          <a:p>
            <a:endParaRPr/>
          </a:p>
        </p:txBody>
      </p:sp>
      <p:sp>
        <p:nvSpPr>
          <p:cNvPr id="44" name="Shape 4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cxnSp>
        <p:nvCxnSpPr>
          <p:cNvPr id="47" name="Shape 47"/>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8" name="Shape 48"/>
          <p:cNvSpPr txBox="1">
            <a:spLocks noGrp="1"/>
          </p:cNvSpPr>
          <p:nvPr>
            <p:ph type="title"/>
          </p:nvPr>
        </p:nvSpPr>
        <p:spPr>
          <a:xfrm>
            <a:off x="265500" y="1039675"/>
            <a:ext cx="4045200" cy="16758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9" name="Shape 49"/>
          <p:cNvSpPr txBox="1">
            <a:spLocks noGrp="1"/>
          </p:cNvSpPr>
          <p:nvPr>
            <p:ph type="subTitle" idx="1"/>
          </p:nvPr>
        </p:nvSpPr>
        <p:spPr>
          <a:xfrm>
            <a:off x="265500" y="27268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50" name="Shape 50"/>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51" name="Shape 5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2"/>
        <p:cNvGrpSpPr/>
        <p:nvPr/>
      </p:nvGrpSpPr>
      <p:grpSpPr>
        <a:xfrm>
          <a:off x="0" y="0"/>
          <a:ext cx="0" cy="0"/>
          <a:chOff x="0" y="0"/>
          <a:chExt cx="0" cy="0"/>
        </a:xfrm>
      </p:grpSpPr>
      <p:sp>
        <p:nvSpPr>
          <p:cNvPr id="53" name="Shape 53"/>
          <p:cNvSpPr txBox="1">
            <a:spLocks noGrp="1"/>
          </p:cNvSpPr>
          <p:nvPr>
            <p:ph type="body" idx="1"/>
          </p:nvPr>
        </p:nvSpPr>
        <p:spPr>
          <a:xfrm>
            <a:off x="311700" y="4230725"/>
            <a:ext cx="5998800" cy="598800"/>
          </a:xfrm>
          <a:prstGeom prst="rect">
            <a:avLst/>
          </a:prstGeom>
        </p:spPr>
        <p:txBody>
          <a:bodyPr lIns="91425" tIns="91425" rIns="91425" bIns="91425" anchor="ctr" anchorCtr="0"/>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a:endParaRPr/>
          </a:p>
        </p:txBody>
      </p:sp>
      <p:sp>
        <p:nvSpPr>
          <p:cNvPr id="54" name="Shape 5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707400"/>
          </a:xfrm>
          <a:prstGeom prst="rect">
            <a:avLst/>
          </a:prstGeom>
          <a:noFill/>
          <a:ln>
            <a:noFill/>
          </a:ln>
        </p:spPr>
        <p:txBody>
          <a:bodyPr lIns="91425" tIns="91425" rIns="91425" bIns="91425" anchor="t" anchorCtr="0"/>
          <a:lstStyle>
            <a:lvl1pPr lvl="0">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Shape 7"/>
          <p:cNvSpPr txBox="1">
            <a:spLocks noGrp="1"/>
          </p:cNvSpPr>
          <p:nvPr>
            <p:ph type="body" idx="1"/>
          </p:nvPr>
        </p:nvSpPr>
        <p:spPr>
          <a:xfrm>
            <a:off x="311700" y="1266325"/>
            <a:ext cx="8520600" cy="33027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Open Sans"/>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latin typeface="Open Sans"/>
                <a:ea typeface="Open Sans"/>
                <a:cs typeface="Open Sans"/>
                <a:sym typeface="Open Sans"/>
              </a:rPr>
              <a:t>‹#›</a:t>
            </a:fld>
            <a:endParaRPr lang="en" sz="1000">
              <a:solidFill>
                <a:schemeClr val="dk2"/>
              </a:solidFill>
              <a:latin typeface="Open Sans"/>
              <a:ea typeface="Open Sans"/>
              <a:cs typeface="Open Sans"/>
              <a:sym typeface="Open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hyperlink" Target="https://www.w3schools.com/js/" TargetMode="External"/><Relationship Id="rId4" Type="http://schemas.openxmlformats.org/officeDocument/2006/relationships/hyperlink" Target="http://stackoverflow.com/questions/6843951/which-way-is-best-for-creating-an-object-in-javascript-is-var-necessary-befor" TargetMode="External"/><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ctrTitle"/>
          </p:nvPr>
        </p:nvSpPr>
        <p:spPr>
          <a:xfrm>
            <a:off x="1004150" y="1751764"/>
            <a:ext cx="7136700" cy="1022400"/>
          </a:xfrm>
          <a:prstGeom prst="rect">
            <a:avLst/>
          </a:prstGeom>
        </p:spPr>
        <p:txBody>
          <a:bodyPr lIns="91425" tIns="91425" rIns="91425" bIns="91425" anchor="b" anchorCtr="0">
            <a:noAutofit/>
          </a:bodyPr>
          <a:lstStyle/>
          <a:p>
            <a:pPr lvl="0">
              <a:spcBef>
                <a:spcPts val="0"/>
              </a:spcBef>
              <a:buNone/>
            </a:pPr>
            <a:r>
              <a:rPr lang="en"/>
              <a:t>JavaScript</a:t>
            </a:r>
          </a:p>
        </p:txBody>
      </p:sp>
      <p:sp>
        <p:nvSpPr>
          <p:cNvPr id="67" name="Shape 67"/>
          <p:cNvSpPr txBox="1">
            <a:spLocks noGrp="1"/>
          </p:cNvSpPr>
          <p:nvPr>
            <p:ph type="subTitle" idx="1"/>
          </p:nvPr>
        </p:nvSpPr>
        <p:spPr>
          <a:xfrm>
            <a:off x="2137225" y="2850039"/>
            <a:ext cx="4870500" cy="792600"/>
          </a:xfrm>
          <a:prstGeom prst="rect">
            <a:avLst/>
          </a:prstGeom>
        </p:spPr>
        <p:txBody>
          <a:bodyPr lIns="91425" tIns="91425" rIns="91425" bIns="91425" anchor="t" anchorCtr="0">
            <a:noAutofit/>
          </a:bodyPr>
          <a:lstStyle/>
          <a:p>
            <a:pPr lvl="0">
              <a:spcBef>
                <a:spcPts val="0"/>
              </a:spcBef>
              <a:buNone/>
            </a:pPr>
            <a:r>
              <a:rPr lang="en"/>
              <a:t>Basics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311700" y="814800"/>
            <a:ext cx="8571300" cy="942000"/>
          </a:xfrm>
          <a:prstGeom prst="rect">
            <a:avLst/>
          </a:prstGeom>
        </p:spPr>
        <p:txBody>
          <a:bodyPr lIns="91425" tIns="91425" rIns="91425" bIns="91425" anchor="ctr" anchorCtr="0">
            <a:noAutofit/>
          </a:bodyPr>
          <a:lstStyle/>
          <a:p>
            <a:pPr lvl="0">
              <a:spcBef>
                <a:spcPts val="0"/>
              </a:spcBef>
              <a:buNone/>
            </a:pPr>
            <a:r>
              <a:rPr lang="en"/>
              <a:t>Any questions?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Functions</a:t>
            </a:r>
          </a:p>
        </p:txBody>
      </p:sp>
      <p:sp>
        <p:nvSpPr>
          <p:cNvPr id="128" name="Shape 128"/>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rtl="0">
              <a:lnSpc>
                <a:spcPct val="115000"/>
              </a:lnSpc>
              <a:spcBef>
                <a:spcPts val="0"/>
              </a:spcBef>
              <a:spcAft>
                <a:spcPts val="0"/>
              </a:spcAft>
              <a:buNone/>
            </a:pPr>
            <a:r>
              <a:rPr lang="en" sz="1200" dirty="0">
                <a:solidFill>
                  <a:srgbClr val="0000CD"/>
                </a:solidFill>
                <a:highlight>
                  <a:srgbClr val="FFFFFF"/>
                </a:highlight>
                <a:latin typeface="Consolas"/>
                <a:ea typeface="Source Code Pro"/>
                <a:cs typeface="Consolas"/>
                <a:sym typeface="Source Code Pro"/>
              </a:rPr>
              <a:t>function</a:t>
            </a:r>
            <a:r>
              <a:rPr lang="en" sz="1200" dirty="0">
                <a:solidFill>
                  <a:srgbClr val="000000"/>
                </a:solidFill>
                <a:highlight>
                  <a:srgbClr val="FFFFFF"/>
                </a:highlight>
                <a:latin typeface="Consolas"/>
                <a:ea typeface="Source Code Pro"/>
                <a:cs typeface="Consolas"/>
                <a:sym typeface="Source Code Pro"/>
              </a:rPr>
              <a:t> myFunction(name, age) {</a:t>
            </a:r>
          </a:p>
          <a:p>
            <a:pPr lvl="0" rtl="0">
              <a:lnSpc>
                <a:spcPct val="115000"/>
              </a:lnSpc>
              <a:spcBef>
                <a:spcPts val="0"/>
              </a:spcBef>
              <a:spcAft>
                <a:spcPts val="0"/>
              </a:spcAft>
              <a:buNone/>
            </a:pPr>
            <a:r>
              <a:rPr lang="en" sz="1200" dirty="0">
                <a:solidFill>
                  <a:srgbClr val="000000"/>
                </a:solidFill>
                <a:highlight>
                  <a:srgbClr val="FFFFFF"/>
                </a:highlight>
                <a:latin typeface="Consolas"/>
                <a:ea typeface="Source Code Pro"/>
                <a:cs typeface="Consolas"/>
                <a:sym typeface="Source Code Pro"/>
              </a:rPr>
              <a:t>  </a:t>
            </a:r>
            <a:r>
              <a:rPr lang="en" sz="1200" dirty="0">
                <a:solidFill>
                  <a:srgbClr val="0000CD"/>
                </a:solidFill>
                <a:highlight>
                  <a:srgbClr val="FFFFFF"/>
                </a:highlight>
                <a:latin typeface="Consolas"/>
                <a:ea typeface="Source Code Pro"/>
                <a:cs typeface="Consolas"/>
                <a:sym typeface="Source Code Pro"/>
              </a:rPr>
              <a:t>var</a:t>
            </a:r>
            <a:r>
              <a:rPr lang="en" sz="1200" dirty="0">
                <a:solidFill>
                  <a:srgbClr val="000000"/>
                </a:solidFill>
                <a:highlight>
                  <a:srgbClr val="FFFFFF"/>
                </a:highlight>
                <a:latin typeface="Consolas"/>
                <a:ea typeface="Source Code Pro"/>
                <a:cs typeface="Consolas"/>
                <a:sym typeface="Source Code Pro"/>
              </a:rPr>
              <a:t> greeting = </a:t>
            </a:r>
            <a:r>
              <a:rPr lang="en" sz="1200" dirty="0">
                <a:solidFill>
                  <a:srgbClr val="A52A2A"/>
                </a:solidFill>
                <a:highlight>
                  <a:srgbClr val="FFFFFF"/>
                </a:highlight>
                <a:latin typeface="Consolas"/>
                <a:ea typeface="Source Code Pro"/>
                <a:cs typeface="Consolas"/>
                <a:sym typeface="Source Code Pro"/>
              </a:rPr>
              <a:t>“Hello ” + </a:t>
            </a:r>
            <a:r>
              <a:rPr lang="en" sz="1200" dirty="0">
                <a:solidFill>
                  <a:srgbClr val="000000"/>
                </a:solidFill>
                <a:highlight>
                  <a:srgbClr val="FFFFFF"/>
                </a:highlight>
                <a:latin typeface="Consolas"/>
                <a:ea typeface="Source Code Pro"/>
                <a:cs typeface="Consolas"/>
                <a:sym typeface="Source Code Pro"/>
              </a:rPr>
              <a:t>name</a:t>
            </a:r>
            <a:r>
              <a:rPr lang="en" sz="1200" dirty="0">
                <a:solidFill>
                  <a:srgbClr val="A52A2A"/>
                </a:solidFill>
                <a:highlight>
                  <a:srgbClr val="FFFFFF"/>
                </a:highlight>
                <a:latin typeface="Consolas"/>
                <a:ea typeface="Source Code Pro"/>
                <a:cs typeface="Consolas"/>
                <a:sym typeface="Source Code Pro"/>
              </a:rPr>
              <a:t> + “. ”</a:t>
            </a:r>
            <a:r>
              <a:rPr lang="en" sz="1200" dirty="0">
                <a:solidFill>
                  <a:srgbClr val="000000"/>
                </a:solidFill>
                <a:highlight>
                  <a:srgbClr val="FFFFFF"/>
                </a:highlight>
                <a:latin typeface="Consolas"/>
                <a:ea typeface="Source Code Pro"/>
                <a:cs typeface="Consolas"/>
                <a:sym typeface="Source Code Pro"/>
              </a:rPr>
              <a:t>;</a:t>
            </a:r>
          </a:p>
          <a:p>
            <a:pPr lvl="0" rtl="0">
              <a:lnSpc>
                <a:spcPct val="115000"/>
              </a:lnSpc>
              <a:spcBef>
                <a:spcPts val="0"/>
              </a:spcBef>
              <a:spcAft>
                <a:spcPts val="0"/>
              </a:spcAft>
              <a:buNone/>
            </a:pPr>
            <a:r>
              <a:rPr lang="en" sz="1200" dirty="0">
                <a:solidFill>
                  <a:srgbClr val="000000"/>
                </a:solidFill>
                <a:highlight>
                  <a:srgbClr val="FFFFFF"/>
                </a:highlight>
                <a:latin typeface="Consolas"/>
                <a:ea typeface="Source Code Pro"/>
                <a:cs typeface="Consolas"/>
                <a:sym typeface="Source Code Pro"/>
              </a:rPr>
              <a:t>  </a:t>
            </a:r>
            <a:r>
              <a:rPr lang="en" sz="1200" dirty="0">
                <a:solidFill>
                  <a:srgbClr val="0000CD"/>
                </a:solidFill>
                <a:highlight>
                  <a:srgbClr val="FFFFFF"/>
                </a:highlight>
                <a:latin typeface="Consolas"/>
                <a:ea typeface="Source Code Pro"/>
                <a:cs typeface="Consolas"/>
                <a:sym typeface="Source Code Pro"/>
              </a:rPr>
              <a:t>var</a:t>
            </a:r>
            <a:r>
              <a:rPr lang="en" sz="1200" dirty="0">
                <a:solidFill>
                  <a:srgbClr val="000000"/>
                </a:solidFill>
                <a:highlight>
                  <a:srgbClr val="FFFFFF"/>
                </a:highlight>
                <a:latin typeface="Consolas"/>
                <a:ea typeface="Source Code Pro"/>
                <a:cs typeface="Consolas"/>
                <a:sym typeface="Source Code Pro"/>
              </a:rPr>
              <a:t> question = </a:t>
            </a:r>
            <a:r>
              <a:rPr lang="en" sz="1200" dirty="0">
                <a:solidFill>
                  <a:srgbClr val="A52A2A"/>
                </a:solidFill>
                <a:highlight>
                  <a:srgbClr val="FFFFFF"/>
                </a:highlight>
                <a:latin typeface="Consolas"/>
                <a:ea typeface="Source Code Pro"/>
                <a:cs typeface="Consolas"/>
                <a:sym typeface="Source Code Pro"/>
              </a:rPr>
              <a:t>“How are you?”</a:t>
            </a:r>
            <a:r>
              <a:rPr lang="en" sz="1200" dirty="0">
                <a:solidFill>
                  <a:srgbClr val="000000"/>
                </a:solidFill>
                <a:highlight>
                  <a:srgbClr val="FFFFFF"/>
                </a:highlight>
                <a:latin typeface="Consolas"/>
                <a:ea typeface="Source Code Pro"/>
                <a:cs typeface="Consolas"/>
                <a:sym typeface="Source Code Pro"/>
              </a:rPr>
              <a:t>;</a:t>
            </a:r>
          </a:p>
          <a:p>
            <a:pPr lvl="0" rtl="0">
              <a:lnSpc>
                <a:spcPct val="115000"/>
              </a:lnSpc>
              <a:spcBef>
                <a:spcPts val="0"/>
              </a:spcBef>
              <a:spcAft>
                <a:spcPts val="0"/>
              </a:spcAft>
              <a:buNone/>
            </a:pPr>
            <a:r>
              <a:rPr lang="en" sz="1200" dirty="0">
                <a:solidFill>
                  <a:srgbClr val="000000"/>
                </a:solidFill>
                <a:highlight>
                  <a:srgbClr val="FFFFFF"/>
                </a:highlight>
                <a:latin typeface="Consolas"/>
                <a:ea typeface="Source Code Pro"/>
                <a:cs typeface="Consolas"/>
                <a:sym typeface="Source Code Pro"/>
              </a:rPr>
              <a:t>  </a:t>
            </a:r>
            <a:r>
              <a:rPr lang="en" sz="1200" dirty="0">
                <a:solidFill>
                  <a:srgbClr val="0000CD"/>
                </a:solidFill>
                <a:highlight>
                  <a:srgbClr val="FFFFFF"/>
                </a:highlight>
                <a:latin typeface="Consolas"/>
                <a:ea typeface="Source Code Pro"/>
                <a:cs typeface="Consolas"/>
                <a:sym typeface="Source Code Pro"/>
              </a:rPr>
              <a:t>var</a:t>
            </a:r>
            <a:r>
              <a:rPr lang="en" sz="1200" dirty="0">
                <a:solidFill>
                  <a:srgbClr val="000000"/>
                </a:solidFill>
                <a:highlight>
                  <a:srgbClr val="FFFFFF"/>
                </a:highlight>
                <a:latin typeface="Consolas"/>
                <a:ea typeface="Source Code Pro"/>
                <a:cs typeface="Consolas"/>
                <a:sym typeface="Source Code Pro"/>
              </a:rPr>
              <a:t> line = greeting + question;    </a:t>
            </a:r>
          </a:p>
          <a:p>
            <a:pPr lvl="0" rtl="0">
              <a:lnSpc>
                <a:spcPct val="115000"/>
              </a:lnSpc>
              <a:spcBef>
                <a:spcPts val="0"/>
              </a:spcBef>
              <a:spcAft>
                <a:spcPts val="0"/>
              </a:spcAft>
              <a:buNone/>
            </a:pPr>
            <a:r>
              <a:rPr lang="en" sz="1200" dirty="0">
                <a:solidFill>
                  <a:srgbClr val="000000"/>
                </a:solidFill>
                <a:highlight>
                  <a:srgbClr val="FFFFFF"/>
                </a:highlight>
                <a:latin typeface="Consolas"/>
                <a:ea typeface="Source Code Pro"/>
                <a:cs typeface="Consolas"/>
                <a:sym typeface="Source Code Pro"/>
              </a:rPr>
              <a:t>  return age;</a:t>
            </a:r>
          </a:p>
          <a:p>
            <a:pPr lvl="0" rtl="0">
              <a:lnSpc>
                <a:spcPct val="115000"/>
              </a:lnSpc>
              <a:spcBef>
                <a:spcPts val="0"/>
              </a:spcBef>
              <a:spcAft>
                <a:spcPts val="0"/>
              </a:spcAft>
              <a:buNone/>
            </a:pPr>
            <a:r>
              <a:rPr lang="en" sz="1200" dirty="0">
                <a:solidFill>
                  <a:srgbClr val="000000"/>
                </a:solidFill>
                <a:highlight>
                  <a:srgbClr val="FFFFFF"/>
                </a:highlight>
                <a:latin typeface="Consolas"/>
                <a:ea typeface="Source Code Pro"/>
                <a:cs typeface="Consolas"/>
                <a:sym typeface="Source Code Pro"/>
              </a:rPr>
              <a:t>}</a:t>
            </a:r>
          </a:p>
          <a:p>
            <a:pPr lvl="0" rtl="0">
              <a:lnSpc>
                <a:spcPct val="115000"/>
              </a:lnSpc>
              <a:spcBef>
                <a:spcPts val="0"/>
              </a:spcBef>
              <a:spcAft>
                <a:spcPts val="0"/>
              </a:spcAft>
              <a:buNone/>
            </a:pPr>
            <a:r>
              <a:rPr lang="en" sz="1200" dirty="0">
                <a:solidFill>
                  <a:srgbClr val="0000CD"/>
                </a:solidFill>
                <a:highlight>
                  <a:srgbClr val="FFFFFF"/>
                </a:highlight>
                <a:latin typeface="Consolas"/>
                <a:ea typeface="Source Code Pro"/>
                <a:cs typeface="Consolas"/>
                <a:sym typeface="Source Code Pro"/>
              </a:rPr>
              <a:t>var</a:t>
            </a:r>
            <a:r>
              <a:rPr lang="en" sz="1200" dirty="0">
                <a:solidFill>
                  <a:srgbClr val="000000"/>
                </a:solidFill>
                <a:highlight>
                  <a:srgbClr val="FFFFFF"/>
                </a:highlight>
                <a:latin typeface="Consolas"/>
                <a:ea typeface="Source Code Pro"/>
                <a:cs typeface="Consolas"/>
                <a:sym typeface="Source Code Pro"/>
              </a:rPr>
              <a:t> result = myFunction(“Crystal”, 22);  </a:t>
            </a:r>
            <a:r>
              <a:rPr lang="en" sz="1200" dirty="0">
                <a:solidFill>
                  <a:srgbClr val="999999"/>
                </a:solidFill>
                <a:highlight>
                  <a:srgbClr val="FFFFFF"/>
                </a:highlight>
                <a:latin typeface="Consolas"/>
                <a:ea typeface="Source Code Pro"/>
                <a:cs typeface="Consolas"/>
                <a:sym typeface="Source Code Pro"/>
              </a:rPr>
              <a:t>// result = 22</a:t>
            </a:r>
          </a:p>
          <a:p>
            <a:pPr lvl="0">
              <a:spcBef>
                <a:spcPts val="0"/>
              </a:spcBef>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Functions</a:t>
            </a:r>
          </a:p>
        </p:txBody>
      </p:sp>
      <p:sp>
        <p:nvSpPr>
          <p:cNvPr id="134" name="Shape 134"/>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514350" lvl="0" indent="-285750" rtl="0">
              <a:lnSpc>
                <a:spcPct val="115000"/>
              </a:lnSpc>
              <a:spcBef>
                <a:spcPts val="0"/>
              </a:spcBef>
              <a:spcAft>
                <a:spcPts val="0"/>
              </a:spcAft>
              <a:buFont typeface="Arial"/>
              <a:buChar char="•"/>
            </a:pPr>
            <a:r>
              <a:rPr lang="en" dirty="0"/>
              <a:t>() invokes the function!</a:t>
            </a:r>
          </a:p>
          <a:p>
            <a:pPr marL="514350" lvl="0" indent="-285750" rtl="0">
              <a:lnSpc>
                <a:spcPct val="115000"/>
              </a:lnSpc>
              <a:spcBef>
                <a:spcPts val="0"/>
              </a:spcBef>
              <a:spcAft>
                <a:spcPts val="0"/>
              </a:spcAft>
              <a:buFont typeface="Arial"/>
              <a:buChar char="•"/>
            </a:pPr>
            <a:r>
              <a:rPr lang="en" dirty="0"/>
              <a:t>Functions can take inputs (usually called arguments)</a:t>
            </a:r>
          </a:p>
          <a:p>
            <a:pPr marL="514350" lvl="0" indent="-285750" rtl="0">
              <a:lnSpc>
                <a:spcPct val="115000"/>
              </a:lnSpc>
              <a:spcBef>
                <a:spcPts val="0"/>
              </a:spcBef>
              <a:spcAft>
                <a:spcPts val="0"/>
              </a:spcAft>
              <a:buFont typeface="Arial"/>
              <a:buChar char="•"/>
            </a:pPr>
            <a:r>
              <a:rPr lang="en" dirty="0"/>
              <a:t>Functions called without the () will return the function definition</a:t>
            </a:r>
          </a:p>
          <a:p>
            <a:pPr marL="971550" lvl="1" indent="-285750" rtl="0">
              <a:lnSpc>
                <a:spcPct val="115000"/>
              </a:lnSpc>
              <a:spcBef>
                <a:spcPts val="0"/>
              </a:spcBef>
              <a:spcAft>
                <a:spcPts val="0"/>
              </a:spcAft>
              <a:buFont typeface="Arial"/>
              <a:buChar char="•"/>
            </a:pPr>
            <a:r>
              <a:rPr lang="en" dirty="0">
                <a:highlight>
                  <a:srgbClr val="FFFFFF"/>
                </a:highlight>
              </a:rPr>
              <a:t>Why might this be useful? Later on, we’ll learn about passing functions around as callbacks.</a:t>
            </a:r>
          </a:p>
          <a:p>
            <a:pPr lvl="0" rtl="0">
              <a:lnSpc>
                <a:spcPct val="115000"/>
              </a:lnSpc>
              <a:spcBef>
                <a:spcPts val="0"/>
              </a:spcBef>
              <a:spcAft>
                <a:spcPts val="0"/>
              </a:spcAft>
              <a:buNone/>
            </a:pPr>
            <a:endParaRPr dirty="0"/>
          </a:p>
          <a:p>
            <a:pPr marL="457200" lvl="0" indent="0" rtl="0">
              <a:lnSpc>
                <a:spcPct val="115000"/>
              </a:lnSpc>
              <a:spcBef>
                <a:spcPts val="0"/>
              </a:spcBef>
              <a:spcAft>
                <a:spcPts val="0"/>
              </a:spcAft>
              <a:buNone/>
            </a:pPr>
            <a:r>
              <a:rPr lang="en" sz="1200" dirty="0">
                <a:solidFill>
                  <a:srgbClr val="0000CD"/>
                </a:solidFill>
                <a:highlight>
                  <a:srgbClr val="FFFFFF"/>
                </a:highlight>
                <a:latin typeface="Consolas"/>
                <a:ea typeface="Source Code Pro"/>
                <a:cs typeface="Consolas"/>
                <a:sym typeface="Source Code Pro"/>
              </a:rPr>
              <a:t>function</a:t>
            </a:r>
            <a:r>
              <a:rPr lang="en" sz="1200" dirty="0">
                <a:solidFill>
                  <a:srgbClr val="000000"/>
                </a:solidFill>
                <a:highlight>
                  <a:srgbClr val="FFFFFF"/>
                </a:highlight>
                <a:latin typeface="Consolas"/>
                <a:ea typeface="Source Code Pro"/>
                <a:cs typeface="Consolas"/>
                <a:sym typeface="Source Code Pro"/>
              </a:rPr>
              <a:t> toCelsius(fahrenheit) {</a:t>
            </a:r>
          </a:p>
          <a:p>
            <a:pPr marL="457200" lvl="0" indent="0" rtl="0">
              <a:lnSpc>
                <a:spcPct val="115000"/>
              </a:lnSpc>
              <a:spcBef>
                <a:spcPts val="0"/>
              </a:spcBef>
              <a:spcAft>
                <a:spcPts val="0"/>
              </a:spcAft>
              <a:buNone/>
            </a:pPr>
            <a:r>
              <a:rPr lang="en" sz="1200" dirty="0">
                <a:solidFill>
                  <a:srgbClr val="000000"/>
                </a:solidFill>
                <a:highlight>
                  <a:srgbClr val="FFFFFF"/>
                </a:highlight>
                <a:latin typeface="Consolas"/>
                <a:ea typeface="Source Code Pro"/>
                <a:cs typeface="Consolas"/>
                <a:sym typeface="Source Code Pro"/>
              </a:rPr>
              <a:t>	</a:t>
            </a:r>
            <a:r>
              <a:rPr lang="en" sz="1200" dirty="0">
                <a:solidFill>
                  <a:srgbClr val="0000CD"/>
                </a:solidFill>
                <a:highlight>
                  <a:srgbClr val="FFFFFF"/>
                </a:highlight>
                <a:latin typeface="Consolas"/>
                <a:ea typeface="Source Code Pro"/>
                <a:cs typeface="Consolas"/>
                <a:sym typeface="Source Code Pro"/>
              </a:rPr>
              <a:t>return</a:t>
            </a:r>
            <a:r>
              <a:rPr lang="en" sz="1200" dirty="0">
                <a:solidFill>
                  <a:srgbClr val="000000"/>
                </a:solidFill>
                <a:highlight>
                  <a:srgbClr val="FFFFFF"/>
                </a:highlight>
                <a:latin typeface="Consolas"/>
                <a:ea typeface="Source Code Pro"/>
                <a:cs typeface="Consolas"/>
                <a:sym typeface="Source Code Pro"/>
              </a:rPr>
              <a:t> (</a:t>
            </a:r>
            <a:r>
              <a:rPr lang="en" sz="1200" dirty="0">
                <a:solidFill>
                  <a:srgbClr val="FF0000"/>
                </a:solidFill>
                <a:highlight>
                  <a:srgbClr val="FFFFFF"/>
                </a:highlight>
                <a:latin typeface="Consolas"/>
                <a:ea typeface="Source Code Pro"/>
                <a:cs typeface="Consolas"/>
                <a:sym typeface="Source Code Pro"/>
              </a:rPr>
              <a:t>5</a:t>
            </a:r>
            <a:r>
              <a:rPr lang="en" sz="1200" dirty="0">
                <a:solidFill>
                  <a:srgbClr val="000000"/>
                </a:solidFill>
                <a:highlight>
                  <a:srgbClr val="FFFFFF"/>
                </a:highlight>
                <a:latin typeface="Consolas"/>
                <a:ea typeface="Source Code Pro"/>
                <a:cs typeface="Consolas"/>
                <a:sym typeface="Source Code Pro"/>
              </a:rPr>
              <a:t>/</a:t>
            </a:r>
            <a:r>
              <a:rPr lang="en" sz="1200" dirty="0">
                <a:solidFill>
                  <a:srgbClr val="FF0000"/>
                </a:solidFill>
                <a:highlight>
                  <a:srgbClr val="FFFFFF"/>
                </a:highlight>
                <a:latin typeface="Consolas"/>
                <a:ea typeface="Source Code Pro"/>
                <a:cs typeface="Consolas"/>
                <a:sym typeface="Source Code Pro"/>
              </a:rPr>
              <a:t>9</a:t>
            </a:r>
            <a:r>
              <a:rPr lang="en" sz="1200" dirty="0">
                <a:solidFill>
                  <a:srgbClr val="000000"/>
                </a:solidFill>
                <a:highlight>
                  <a:srgbClr val="FFFFFF"/>
                </a:highlight>
                <a:latin typeface="Consolas"/>
                <a:ea typeface="Source Code Pro"/>
                <a:cs typeface="Consolas"/>
                <a:sym typeface="Source Code Pro"/>
              </a:rPr>
              <a:t>) * (fahrenheit-</a:t>
            </a:r>
            <a:r>
              <a:rPr lang="en" sz="1200" dirty="0">
                <a:solidFill>
                  <a:srgbClr val="FF0000"/>
                </a:solidFill>
                <a:highlight>
                  <a:srgbClr val="FFFFFF"/>
                </a:highlight>
                <a:latin typeface="Consolas"/>
                <a:ea typeface="Source Code Pro"/>
                <a:cs typeface="Consolas"/>
                <a:sym typeface="Source Code Pro"/>
              </a:rPr>
              <a:t>32</a:t>
            </a:r>
            <a:r>
              <a:rPr lang="en" sz="1200" dirty="0">
                <a:solidFill>
                  <a:srgbClr val="000000"/>
                </a:solidFill>
                <a:highlight>
                  <a:srgbClr val="FFFFFF"/>
                </a:highlight>
                <a:latin typeface="Consolas"/>
                <a:ea typeface="Source Code Pro"/>
                <a:cs typeface="Consolas"/>
                <a:sym typeface="Source Code Pro"/>
              </a:rPr>
              <a:t>);</a:t>
            </a:r>
          </a:p>
          <a:p>
            <a:pPr marL="457200" lvl="0" indent="0" rtl="0">
              <a:lnSpc>
                <a:spcPct val="115000"/>
              </a:lnSpc>
              <a:spcBef>
                <a:spcPts val="0"/>
              </a:spcBef>
              <a:spcAft>
                <a:spcPts val="0"/>
              </a:spcAft>
              <a:buNone/>
            </a:pPr>
            <a:r>
              <a:rPr lang="en" sz="1200" dirty="0">
                <a:solidFill>
                  <a:srgbClr val="000000"/>
                </a:solidFill>
                <a:highlight>
                  <a:srgbClr val="FFFFFF"/>
                </a:highlight>
                <a:latin typeface="Consolas"/>
                <a:ea typeface="Source Code Pro"/>
                <a:cs typeface="Consolas"/>
                <a:sym typeface="Source Code Pro"/>
              </a:rPr>
              <a:t>}</a:t>
            </a:r>
          </a:p>
          <a:p>
            <a:pPr marL="457200" lvl="0" indent="0" rtl="0">
              <a:lnSpc>
                <a:spcPct val="100000"/>
              </a:lnSpc>
              <a:spcBef>
                <a:spcPts val="0"/>
              </a:spcBef>
              <a:spcAft>
                <a:spcPts val="0"/>
              </a:spcAft>
              <a:buNone/>
            </a:pPr>
            <a:r>
              <a:rPr lang="en" sz="1200" dirty="0">
                <a:solidFill>
                  <a:srgbClr val="0000CD"/>
                </a:solidFill>
                <a:highlight>
                  <a:srgbClr val="FFFFFF"/>
                </a:highlight>
                <a:latin typeface="Consolas"/>
                <a:ea typeface="Source Code Pro"/>
                <a:cs typeface="Consolas"/>
                <a:sym typeface="Source Code Pro"/>
              </a:rPr>
              <a:t>var</a:t>
            </a:r>
            <a:r>
              <a:rPr lang="en" sz="1200" dirty="0">
                <a:solidFill>
                  <a:srgbClr val="000000"/>
                </a:solidFill>
                <a:highlight>
                  <a:srgbClr val="FFFFFF"/>
                </a:highlight>
                <a:latin typeface="Consolas"/>
                <a:ea typeface="Source Code Pro"/>
                <a:cs typeface="Consolas"/>
                <a:sym typeface="Source Code Pro"/>
              </a:rPr>
              <a:t> function1 = toCelsius; </a:t>
            </a:r>
            <a:r>
              <a:rPr lang="en" sz="1200" dirty="0">
                <a:solidFill>
                  <a:srgbClr val="999999"/>
                </a:solidFill>
                <a:highlight>
                  <a:srgbClr val="FFFFFF"/>
                </a:highlight>
                <a:latin typeface="Consolas"/>
                <a:ea typeface="Source Code Pro"/>
                <a:cs typeface="Consolas"/>
                <a:sym typeface="Source Code Pro"/>
              </a:rPr>
              <a:t>// </a:t>
            </a:r>
            <a:r>
              <a:rPr lang="en" sz="1200" dirty="0">
                <a:solidFill>
                  <a:srgbClr val="999999"/>
                </a:solidFill>
                <a:latin typeface="Consolas"/>
                <a:ea typeface="Source Code Pro"/>
                <a:cs typeface="Consolas"/>
                <a:sym typeface="Source Code Pro"/>
              </a:rPr>
              <a:t>function1</a:t>
            </a:r>
            <a:r>
              <a:rPr lang="en" sz="1200" dirty="0">
                <a:solidFill>
                  <a:srgbClr val="999999"/>
                </a:solidFill>
                <a:highlight>
                  <a:srgbClr val="FFFFFF"/>
                </a:highlight>
                <a:latin typeface="Consolas"/>
                <a:ea typeface="Source Code Pro"/>
                <a:cs typeface="Consolas"/>
                <a:sym typeface="Source Code Pro"/>
              </a:rPr>
              <a:t> = function(f) { return (5/9) * (f-32); }</a:t>
            </a:r>
          </a:p>
          <a:p>
            <a:pPr marL="457200" lvl="0" indent="0" rtl="0">
              <a:lnSpc>
                <a:spcPct val="100000"/>
              </a:lnSpc>
              <a:spcBef>
                <a:spcPts val="0"/>
              </a:spcBef>
              <a:spcAft>
                <a:spcPts val="0"/>
              </a:spcAft>
              <a:buNone/>
            </a:pPr>
            <a:endParaRPr sz="1200" dirty="0">
              <a:solidFill>
                <a:srgbClr val="999999"/>
              </a:solidFill>
              <a:highlight>
                <a:srgbClr val="FFFFFF"/>
              </a:highlight>
              <a:latin typeface="Source Code Pro"/>
              <a:ea typeface="Source Code Pro"/>
              <a:cs typeface="Source Code Pro"/>
              <a:sym typeface="Source Code Pro"/>
            </a:endParaRPr>
          </a:p>
          <a:p>
            <a:pPr lvl="0" rtl="0">
              <a:lnSpc>
                <a:spcPct val="100000"/>
              </a:lnSpc>
              <a:spcBef>
                <a:spcPts val="0"/>
              </a:spcBef>
              <a:spcAft>
                <a:spcPts val="0"/>
              </a:spcAft>
              <a:buNone/>
            </a:pPr>
            <a:endParaRPr sz="1200" dirty="0">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rtl="0">
              <a:spcBef>
                <a:spcPts val="0"/>
              </a:spcBef>
              <a:buNone/>
            </a:pPr>
            <a:r>
              <a:rPr lang="en"/>
              <a:t>Default arguments</a:t>
            </a:r>
          </a:p>
        </p:txBody>
      </p:sp>
      <p:sp>
        <p:nvSpPr>
          <p:cNvPr id="140" name="Shape 140"/>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514350" lvl="0" indent="-285750" rtl="0">
              <a:lnSpc>
                <a:spcPct val="115000"/>
              </a:lnSpc>
              <a:spcBef>
                <a:spcPts val="0"/>
              </a:spcBef>
              <a:spcAft>
                <a:spcPts val="0"/>
              </a:spcAft>
              <a:buFont typeface="Arial"/>
              <a:buChar char="•"/>
            </a:pPr>
            <a:r>
              <a:rPr lang="en" dirty="0"/>
              <a:t>Function arguments can have default or “backup” values</a:t>
            </a:r>
          </a:p>
          <a:p>
            <a:pPr marL="514350" lvl="0" indent="-285750" rtl="0">
              <a:lnSpc>
                <a:spcPct val="115000"/>
              </a:lnSpc>
              <a:spcBef>
                <a:spcPts val="0"/>
              </a:spcBef>
              <a:spcAft>
                <a:spcPts val="0"/>
              </a:spcAft>
              <a:buFont typeface="Arial"/>
              <a:buChar char="•"/>
            </a:pPr>
            <a:r>
              <a:rPr lang="en" dirty="0"/>
              <a:t>When the function is called without being passed that argument, the argument variable takes on the default value</a:t>
            </a:r>
          </a:p>
          <a:p>
            <a:pPr lvl="0" rtl="0">
              <a:lnSpc>
                <a:spcPct val="115000"/>
              </a:lnSpc>
              <a:spcBef>
                <a:spcPts val="0"/>
              </a:spcBef>
              <a:spcAft>
                <a:spcPts val="0"/>
              </a:spcAft>
              <a:buNone/>
            </a:pPr>
            <a:endParaRPr dirty="0"/>
          </a:p>
          <a:p>
            <a:pPr marL="457200" lvl="0" indent="0" rtl="0">
              <a:lnSpc>
                <a:spcPct val="115000"/>
              </a:lnSpc>
              <a:spcBef>
                <a:spcPts val="0"/>
              </a:spcBef>
              <a:spcAft>
                <a:spcPts val="0"/>
              </a:spcAft>
              <a:buNone/>
            </a:pPr>
            <a:r>
              <a:rPr lang="en" sz="1200" dirty="0">
                <a:solidFill>
                  <a:srgbClr val="0000CD"/>
                </a:solidFill>
                <a:highlight>
                  <a:srgbClr val="FFFFFF"/>
                </a:highlight>
                <a:latin typeface="Consolas"/>
                <a:ea typeface="Source Code Pro"/>
                <a:cs typeface="Consolas"/>
                <a:sym typeface="Source Code Pro"/>
              </a:rPr>
              <a:t>function</a:t>
            </a:r>
            <a:r>
              <a:rPr lang="en" sz="1200" dirty="0">
                <a:solidFill>
                  <a:srgbClr val="000000"/>
                </a:solidFill>
                <a:highlight>
                  <a:srgbClr val="FFFFFF"/>
                </a:highlight>
                <a:latin typeface="Consolas"/>
                <a:ea typeface="Source Code Pro"/>
                <a:cs typeface="Consolas"/>
                <a:sym typeface="Source Code Pro"/>
              </a:rPr>
              <a:t> toCelsius(fahrenheit=</a:t>
            </a:r>
            <a:r>
              <a:rPr lang="en" sz="1200" dirty="0">
                <a:solidFill>
                  <a:srgbClr val="FF0000"/>
                </a:solidFill>
                <a:latin typeface="Consolas"/>
                <a:ea typeface="Source Code Pro"/>
                <a:cs typeface="Consolas"/>
                <a:sym typeface="Source Code Pro"/>
              </a:rPr>
              <a:t>0</a:t>
            </a:r>
            <a:r>
              <a:rPr lang="en" sz="1200" dirty="0">
                <a:solidFill>
                  <a:srgbClr val="000000"/>
                </a:solidFill>
                <a:highlight>
                  <a:srgbClr val="FFFFFF"/>
                </a:highlight>
                <a:latin typeface="Consolas"/>
                <a:ea typeface="Source Code Pro"/>
                <a:cs typeface="Consolas"/>
                <a:sym typeface="Source Code Pro"/>
              </a:rPr>
              <a:t>) {</a:t>
            </a:r>
          </a:p>
          <a:p>
            <a:pPr marL="457200" lvl="0" indent="0" rtl="0">
              <a:lnSpc>
                <a:spcPct val="115000"/>
              </a:lnSpc>
              <a:spcBef>
                <a:spcPts val="0"/>
              </a:spcBef>
              <a:spcAft>
                <a:spcPts val="0"/>
              </a:spcAft>
              <a:buNone/>
            </a:pPr>
            <a:r>
              <a:rPr lang="en" sz="1200" dirty="0">
                <a:solidFill>
                  <a:srgbClr val="000000"/>
                </a:solidFill>
                <a:highlight>
                  <a:srgbClr val="FFFFFF"/>
                </a:highlight>
                <a:latin typeface="Consolas"/>
                <a:ea typeface="Source Code Pro"/>
                <a:cs typeface="Consolas"/>
                <a:sym typeface="Source Code Pro"/>
              </a:rPr>
              <a:t>	</a:t>
            </a:r>
            <a:r>
              <a:rPr lang="en" sz="1200" dirty="0">
                <a:solidFill>
                  <a:srgbClr val="0000CD"/>
                </a:solidFill>
                <a:highlight>
                  <a:srgbClr val="FFFFFF"/>
                </a:highlight>
                <a:latin typeface="Consolas"/>
                <a:ea typeface="Source Code Pro"/>
                <a:cs typeface="Consolas"/>
                <a:sym typeface="Source Code Pro"/>
              </a:rPr>
              <a:t>return</a:t>
            </a:r>
            <a:r>
              <a:rPr lang="en" sz="1200" dirty="0">
                <a:solidFill>
                  <a:srgbClr val="000000"/>
                </a:solidFill>
                <a:highlight>
                  <a:srgbClr val="FFFFFF"/>
                </a:highlight>
                <a:latin typeface="Consolas"/>
                <a:ea typeface="Source Code Pro"/>
                <a:cs typeface="Consolas"/>
                <a:sym typeface="Source Code Pro"/>
              </a:rPr>
              <a:t> (</a:t>
            </a:r>
            <a:r>
              <a:rPr lang="en" sz="1200" dirty="0">
                <a:solidFill>
                  <a:srgbClr val="FF0000"/>
                </a:solidFill>
                <a:highlight>
                  <a:srgbClr val="FFFFFF"/>
                </a:highlight>
                <a:latin typeface="Consolas"/>
                <a:ea typeface="Source Code Pro"/>
                <a:cs typeface="Consolas"/>
                <a:sym typeface="Source Code Pro"/>
              </a:rPr>
              <a:t>5</a:t>
            </a:r>
            <a:r>
              <a:rPr lang="en" sz="1200" dirty="0">
                <a:solidFill>
                  <a:srgbClr val="000000"/>
                </a:solidFill>
                <a:highlight>
                  <a:srgbClr val="FFFFFF"/>
                </a:highlight>
                <a:latin typeface="Consolas"/>
                <a:ea typeface="Source Code Pro"/>
                <a:cs typeface="Consolas"/>
                <a:sym typeface="Source Code Pro"/>
              </a:rPr>
              <a:t>/</a:t>
            </a:r>
            <a:r>
              <a:rPr lang="en" sz="1200" dirty="0">
                <a:solidFill>
                  <a:srgbClr val="FF0000"/>
                </a:solidFill>
                <a:highlight>
                  <a:srgbClr val="FFFFFF"/>
                </a:highlight>
                <a:latin typeface="Consolas"/>
                <a:ea typeface="Source Code Pro"/>
                <a:cs typeface="Consolas"/>
                <a:sym typeface="Source Code Pro"/>
              </a:rPr>
              <a:t>9</a:t>
            </a:r>
            <a:r>
              <a:rPr lang="en" sz="1200" dirty="0">
                <a:solidFill>
                  <a:srgbClr val="000000"/>
                </a:solidFill>
                <a:highlight>
                  <a:srgbClr val="FFFFFF"/>
                </a:highlight>
                <a:latin typeface="Consolas"/>
                <a:ea typeface="Source Code Pro"/>
                <a:cs typeface="Consolas"/>
                <a:sym typeface="Source Code Pro"/>
              </a:rPr>
              <a:t>) * (fahrenheit-</a:t>
            </a:r>
            <a:r>
              <a:rPr lang="en" sz="1200" dirty="0">
                <a:solidFill>
                  <a:srgbClr val="FF0000"/>
                </a:solidFill>
                <a:highlight>
                  <a:srgbClr val="FFFFFF"/>
                </a:highlight>
                <a:latin typeface="Consolas"/>
                <a:ea typeface="Source Code Pro"/>
                <a:cs typeface="Consolas"/>
                <a:sym typeface="Source Code Pro"/>
              </a:rPr>
              <a:t>32</a:t>
            </a:r>
            <a:r>
              <a:rPr lang="en" sz="1200" dirty="0">
                <a:solidFill>
                  <a:srgbClr val="000000"/>
                </a:solidFill>
                <a:highlight>
                  <a:srgbClr val="FFFFFF"/>
                </a:highlight>
                <a:latin typeface="Consolas"/>
                <a:ea typeface="Source Code Pro"/>
                <a:cs typeface="Consolas"/>
                <a:sym typeface="Source Code Pro"/>
              </a:rPr>
              <a:t>);</a:t>
            </a:r>
          </a:p>
          <a:p>
            <a:pPr marL="457200" lvl="0" indent="0" rtl="0">
              <a:lnSpc>
                <a:spcPct val="115000"/>
              </a:lnSpc>
              <a:spcBef>
                <a:spcPts val="0"/>
              </a:spcBef>
              <a:spcAft>
                <a:spcPts val="0"/>
              </a:spcAft>
              <a:buNone/>
            </a:pPr>
            <a:r>
              <a:rPr lang="en" sz="1200" dirty="0">
                <a:solidFill>
                  <a:srgbClr val="000000"/>
                </a:solidFill>
                <a:highlight>
                  <a:srgbClr val="FFFFFF"/>
                </a:highlight>
                <a:latin typeface="Consolas"/>
                <a:ea typeface="Source Code Pro"/>
                <a:cs typeface="Consolas"/>
                <a:sym typeface="Source Code Pro"/>
              </a:rPr>
              <a:t>}</a:t>
            </a:r>
          </a:p>
          <a:p>
            <a:pPr marL="457200" lvl="0" indent="0" rtl="0">
              <a:lnSpc>
                <a:spcPct val="115000"/>
              </a:lnSpc>
              <a:spcBef>
                <a:spcPts val="0"/>
              </a:spcBef>
              <a:spcAft>
                <a:spcPts val="0"/>
              </a:spcAft>
              <a:buNone/>
            </a:pPr>
            <a:r>
              <a:rPr lang="en" sz="1200" dirty="0">
                <a:solidFill>
                  <a:srgbClr val="0000CD"/>
                </a:solidFill>
                <a:highlight>
                  <a:srgbClr val="FFFFFF"/>
                </a:highlight>
                <a:latin typeface="Consolas"/>
                <a:ea typeface="Source Code Pro"/>
                <a:cs typeface="Consolas"/>
                <a:sym typeface="Source Code Pro"/>
              </a:rPr>
              <a:t>var</a:t>
            </a:r>
            <a:r>
              <a:rPr lang="en" sz="1200" dirty="0">
                <a:solidFill>
                  <a:srgbClr val="000000"/>
                </a:solidFill>
                <a:highlight>
                  <a:srgbClr val="FFFFFF"/>
                </a:highlight>
                <a:latin typeface="Consolas"/>
                <a:ea typeface="Source Code Pro"/>
                <a:cs typeface="Consolas"/>
                <a:sym typeface="Source Code Pro"/>
              </a:rPr>
              <a:t> result1 = toCelsius(50); </a:t>
            </a:r>
            <a:r>
              <a:rPr lang="en" sz="1200" dirty="0">
                <a:solidFill>
                  <a:srgbClr val="999999"/>
                </a:solidFill>
                <a:highlight>
                  <a:srgbClr val="FFFFFF"/>
                </a:highlight>
                <a:latin typeface="Consolas"/>
                <a:ea typeface="Source Code Pro"/>
                <a:cs typeface="Consolas"/>
                <a:sym typeface="Source Code Pro"/>
              </a:rPr>
              <a:t>// </a:t>
            </a:r>
            <a:r>
              <a:rPr lang="en" sz="1200" dirty="0">
                <a:solidFill>
                  <a:srgbClr val="999999"/>
                </a:solidFill>
                <a:latin typeface="Consolas"/>
                <a:ea typeface="Source Code Pro"/>
                <a:cs typeface="Consolas"/>
                <a:sym typeface="Source Code Pro"/>
              </a:rPr>
              <a:t>result1</a:t>
            </a:r>
            <a:r>
              <a:rPr lang="en" sz="1200" dirty="0">
                <a:solidFill>
                  <a:srgbClr val="999999"/>
                </a:solidFill>
                <a:highlight>
                  <a:srgbClr val="FFFFFF"/>
                </a:highlight>
                <a:latin typeface="Consolas"/>
                <a:ea typeface="Source Code Pro"/>
                <a:cs typeface="Consolas"/>
                <a:sym typeface="Source Code Pro"/>
              </a:rPr>
              <a:t> = 10</a:t>
            </a:r>
          </a:p>
          <a:p>
            <a:pPr marL="457200" lvl="0" indent="0" rtl="0">
              <a:spcBef>
                <a:spcPts val="0"/>
              </a:spcBef>
              <a:spcAft>
                <a:spcPts val="0"/>
              </a:spcAft>
              <a:buNone/>
            </a:pPr>
            <a:r>
              <a:rPr lang="en" sz="1200" dirty="0">
                <a:solidFill>
                  <a:srgbClr val="0000CD"/>
                </a:solidFill>
                <a:latin typeface="Consolas"/>
                <a:ea typeface="Source Code Pro"/>
                <a:cs typeface="Consolas"/>
                <a:sym typeface="Source Code Pro"/>
              </a:rPr>
              <a:t>var</a:t>
            </a:r>
            <a:r>
              <a:rPr lang="en" sz="1200" dirty="0">
                <a:solidFill>
                  <a:srgbClr val="000000"/>
                </a:solidFill>
                <a:latin typeface="Consolas"/>
                <a:ea typeface="Source Code Pro"/>
                <a:cs typeface="Consolas"/>
                <a:sym typeface="Source Code Pro"/>
              </a:rPr>
              <a:t> result2 = toCelsius(); </a:t>
            </a:r>
            <a:r>
              <a:rPr lang="en" sz="1200" dirty="0">
                <a:solidFill>
                  <a:srgbClr val="999999"/>
                </a:solidFill>
                <a:latin typeface="Consolas"/>
                <a:ea typeface="Source Code Pro"/>
                <a:cs typeface="Consolas"/>
                <a:sym typeface="Source Code Pro"/>
              </a:rPr>
              <a:t>// result2 = -17.77777777777778</a:t>
            </a:r>
          </a:p>
          <a:p>
            <a:pPr marL="457200" lvl="0" indent="0" rtl="0">
              <a:lnSpc>
                <a:spcPct val="115000"/>
              </a:lnSpc>
              <a:spcBef>
                <a:spcPts val="0"/>
              </a:spcBef>
              <a:spcAft>
                <a:spcPts val="0"/>
              </a:spcAft>
              <a:buNone/>
            </a:pPr>
            <a:endParaRPr sz="1200" dirty="0">
              <a:solidFill>
                <a:srgbClr val="999999"/>
              </a:solidFill>
              <a:highlight>
                <a:srgbClr val="FFFFFF"/>
              </a:highlight>
              <a:latin typeface="Source Code Pro"/>
              <a:ea typeface="Source Code Pro"/>
              <a:cs typeface="Source Code Pro"/>
              <a:sym typeface="Source Code Pro"/>
            </a:endParaRPr>
          </a:p>
          <a:p>
            <a:pPr lvl="0" rtl="0">
              <a:lnSpc>
                <a:spcPct val="115000"/>
              </a:lnSpc>
              <a:spcBef>
                <a:spcPts val="0"/>
              </a:spcBef>
              <a:spcAft>
                <a:spcPts val="0"/>
              </a:spcAft>
              <a:buNone/>
            </a:pPr>
            <a:endParaRPr sz="1200" dirty="0">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Objects: variable declaration</a:t>
            </a:r>
          </a:p>
        </p:txBody>
      </p:sp>
      <p:sp>
        <p:nvSpPr>
          <p:cNvPr id="146" name="Shape 146"/>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rtl="0">
              <a:lnSpc>
                <a:spcPct val="115000"/>
              </a:lnSpc>
              <a:spcBef>
                <a:spcPts val="0"/>
              </a:spcBef>
              <a:spcAft>
                <a:spcPts val="0"/>
              </a:spcAft>
              <a:buNone/>
            </a:pPr>
            <a:r>
              <a:rPr lang="en" sz="1200" dirty="0">
                <a:solidFill>
                  <a:srgbClr val="0000CD"/>
                </a:solidFill>
                <a:highlight>
                  <a:srgbClr val="FFFFFF"/>
                </a:highlight>
                <a:latin typeface="Consolas"/>
                <a:ea typeface="Source Code Pro"/>
                <a:cs typeface="Consolas"/>
                <a:sym typeface="Source Code Pro"/>
              </a:rPr>
              <a:t>var</a:t>
            </a:r>
            <a:r>
              <a:rPr lang="en" sz="1200" dirty="0">
                <a:solidFill>
                  <a:srgbClr val="000000"/>
                </a:solidFill>
                <a:highlight>
                  <a:srgbClr val="FFFFFF"/>
                </a:highlight>
                <a:latin typeface="Consolas"/>
                <a:ea typeface="Source Code Pro"/>
                <a:cs typeface="Consolas"/>
                <a:sym typeface="Source Code Pro"/>
              </a:rPr>
              <a:t> person = {</a:t>
            </a:r>
          </a:p>
          <a:p>
            <a:pPr lvl="0" rtl="0">
              <a:lnSpc>
                <a:spcPct val="115000"/>
              </a:lnSpc>
              <a:spcBef>
                <a:spcPts val="0"/>
              </a:spcBef>
              <a:spcAft>
                <a:spcPts val="0"/>
              </a:spcAft>
              <a:buNone/>
            </a:pPr>
            <a:r>
              <a:rPr lang="en" sz="1200" dirty="0">
                <a:solidFill>
                  <a:srgbClr val="000000"/>
                </a:solidFill>
                <a:highlight>
                  <a:srgbClr val="FFFFFF"/>
                </a:highlight>
                <a:latin typeface="Consolas"/>
                <a:ea typeface="Source Code Pro"/>
                <a:cs typeface="Consolas"/>
                <a:sym typeface="Source Code Pro"/>
              </a:rPr>
              <a:t>   firstName: </a:t>
            </a:r>
            <a:r>
              <a:rPr lang="en" sz="1200" dirty="0">
                <a:solidFill>
                  <a:srgbClr val="A52A2A"/>
                </a:solidFill>
                <a:highlight>
                  <a:srgbClr val="FFFFFF"/>
                </a:highlight>
                <a:latin typeface="Consolas"/>
                <a:ea typeface="Source Code Pro"/>
                <a:cs typeface="Consolas"/>
                <a:sym typeface="Source Code Pro"/>
              </a:rPr>
              <a:t>"John"</a:t>
            </a:r>
            <a:r>
              <a:rPr lang="en" sz="1200" dirty="0">
                <a:solidFill>
                  <a:srgbClr val="000000"/>
                </a:solidFill>
                <a:highlight>
                  <a:srgbClr val="FFFFFF"/>
                </a:highlight>
                <a:latin typeface="Consolas"/>
                <a:ea typeface="Source Code Pro"/>
                <a:cs typeface="Consolas"/>
                <a:sym typeface="Source Code Pro"/>
              </a:rPr>
              <a:t>,</a:t>
            </a:r>
          </a:p>
          <a:p>
            <a:pPr marL="0" lvl="0" indent="0" rtl="0">
              <a:lnSpc>
                <a:spcPct val="115000"/>
              </a:lnSpc>
              <a:spcBef>
                <a:spcPts val="0"/>
              </a:spcBef>
              <a:spcAft>
                <a:spcPts val="0"/>
              </a:spcAft>
              <a:buNone/>
            </a:pPr>
            <a:r>
              <a:rPr lang="en" sz="1200" dirty="0">
                <a:solidFill>
                  <a:srgbClr val="000000"/>
                </a:solidFill>
                <a:highlight>
                  <a:srgbClr val="FFFFFF"/>
                </a:highlight>
                <a:latin typeface="Consolas"/>
                <a:ea typeface="Source Code Pro"/>
                <a:cs typeface="Consolas"/>
                <a:sym typeface="Source Code Pro"/>
              </a:rPr>
              <a:t>   lastName: </a:t>
            </a:r>
            <a:r>
              <a:rPr lang="en" sz="1200" dirty="0">
                <a:solidFill>
                  <a:srgbClr val="A52A2A"/>
                </a:solidFill>
                <a:highlight>
                  <a:srgbClr val="FFFFFF"/>
                </a:highlight>
                <a:latin typeface="Consolas"/>
                <a:ea typeface="Source Code Pro"/>
                <a:cs typeface="Consolas"/>
                <a:sym typeface="Source Code Pro"/>
              </a:rPr>
              <a:t>"Doe"</a:t>
            </a:r>
            <a:r>
              <a:rPr lang="en" sz="1200" dirty="0">
                <a:solidFill>
                  <a:srgbClr val="000000"/>
                </a:solidFill>
                <a:highlight>
                  <a:srgbClr val="FFFFFF"/>
                </a:highlight>
                <a:latin typeface="Consolas"/>
                <a:ea typeface="Source Code Pro"/>
                <a:cs typeface="Consolas"/>
                <a:sym typeface="Source Code Pro"/>
              </a:rPr>
              <a:t>,</a:t>
            </a:r>
          </a:p>
          <a:p>
            <a:pPr lvl="0" rtl="0">
              <a:lnSpc>
                <a:spcPct val="115000"/>
              </a:lnSpc>
              <a:spcBef>
                <a:spcPts val="0"/>
              </a:spcBef>
              <a:spcAft>
                <a:spcPts val="0"/>
              </a:spcAft>
              <a:buNone/>
            </a:pPr>
            <a:r>
              <a:rPr lang="en" sz="1200" dirty="0">
                <a:solidFill>
                  <a:srgbClr val="000000"/>
                </a:solidFill>
                <a:highlight>
                  <a:srgbClr val="FFFFFF"/>
                </a:highlight>
                <a:latin typeface="Consolas"/>
                <a:ea typeface="Source Code Pro"/>
                <a:cs typeface="Consolas"/>
                <a:sym typeface="Source Code Pro"/>
              </a:rPr>
              <a:t>   age: </a:t>
            </a:r>
            <a:r>
              <a:rPr lang="en" sz="1200" dirty="0">
                <a:solidFill>
                  <a:srgbClr val="FF0000"/>
                </a:solidFill>
                <a:highlight>
                  <a:srgbClr val="FFFFFF"/>
                </a:highlight>
                <a:latin typeface="Consolas"/>
                <a:ea typeface="Source Code Pro"/>
                <a:cs typeface="Consolas"/>
                <a:sym typeface="Source Code Pro"/>
              </a:rPr>
              <a:t>50</a:t>
            </a:r>
            <a:r>
              <a:rPr lang="en" sz="1200" dirty="0">
                <a:solidFill>
                  <a:srgbClr val="000000"/>
                </a:solidFill>
                <a:highlight>
                  <a:srgbClr val="FFFFFF"/>
                </a:highlight>
                <a:latin typeface="Consolas"/>
                <a:ea typeface="Source Code Pro"/>
                <a:cs typeface="Consolas"/>
                <a:sym typeface="Source Code Pro"/>
              </a:rPr>
              <a:t>,</a:t>
            </a:r>
          </a:p>
          <a:p>
            <a:pPr lvl="0" rtl="0">
              <a:lnSpc>
                <a:spcPct val="115000"/>
              </a:lnSpc>
              <a:spcBef>
                <a:spcPts val="0"/>
              </a:spcBef>
              <a:spcAft>
                <a:spcPts val="0"/>
              </a:spcAft>
              <a:buNone/>
            </a:pPr>
            <a:r>
              <a:rPr lang="en" sz="1200" dirty="0">
                <a:solidFill>
                  <a:srgbClr val="000000"/>
                </a:solidFill>
                <a:highlight>
                  <a:srgbClr val="FFFFFF"/>
                </a:highlight>
                <a:latin typeface="Consolas"/>
                <a:ea typeface="Source Code Pro"/>
                <a:cs typeface="Consolas"/>
                <a:sym typeface="Source Code Pro"/>
              </a:rPr>
              <a:t>   eyeColor: </a:t>
            </a:r>
            <a:r>
              <a:rPr lang="en" sz="1200" dirty="0">
                <a:solidFill>
                  <a:srgbClr val="A52A2A"/>
                </a:solidFill>
                <a:highlight>
                  <a:srgbClr val="FFFFFF"/>
                </a:highlight>
                <a:latin typeface="Consolas"/>
                <a:ea typeface="Source Code Pro"/>
                <a:cs typeface="Consolas"/>
                <a:sym typeface="Source Code Pro"/>
              </a:rPr>
              <a:t>"blue"</a:t>
            </a:r>
          </a:p>
          <a:p>
            <a:pPr lvl="0" rtl="0">
              <a:lnSpc>
                <a:spcPct val="115000"/>
              </a:lnSpc>
              <a:spcBef>
                <a:spcPts val="0"/>
              </a:spcBef>
              <a:spcAft>
                <a:spcPts val="0"/>
              </a:spcAft>
              <a:buNone/>
            </a:pPr>
            <a:r>
              <a:rPr lang="en" sz="1200" dirty="0">
                <a:solidFill>
                  <a:srgbClr val="000000"/>
                </a:solidFill>
                <a:highlight>
                  <a:srgbClr val="FFFFFF"/>
                </a:highlight>
                <a:latin typeface="Consolas"/>
                <a:ea typeface="Source Code Pro"/>
                <a:cs typeface="Consolas"/>
                <a:sym typeface="Source Code Pro"/>
              </a:rPr>
              <a:t>};</a:t>
            </a:r>
          </a:p>
          <a:p>
            <a:pPr lvl="0" rtl="0">
              <a:lnSpc>
                <a:spcPct val="115000"/>
              </a:lnSpc>
              <a:spcBef>
                <a:spcPts val="0"/>
              </a:spcBef>
              <a:spcAft>
                <a:spcPts val="0"/>
              </a:spcAft>
              <a:buNone/>
            </a:pPr>
            <a:endParaRPr sz="1200" dirty="0">
              <a:solidFill>
                <a:srgbClr val="000000"/>
              </a:solidFill>
              <a:highlight>
                <a:srgbClr val="FFFFFF"/>
              </a:highlight>
              <a:latin typeface="Consolas"/>
              <a:ea typeface="Source Code Pro"/>
              <a:cs typeface="Consolas"/>
              <a:sym typeface="Source Code Pro"/>
            </a:endParaRPr>
          </a:p>
          <a:p>
            <a:pPr lvl="0" rtl="0">
              <a:spcBef>
                <a:spcPts val="0"/>
              </a:spcBef>
              <a:spcAft>
                <a:spcPts val="0"/>
              </a:spcAft>
              <a:buNone/>
            </a:pPr>
            <a:r>
              <a:rPr lang="en" sz="1200" dirty="0">
                <a:solidFill>
                  <a:srgbClr val="999999"/>
                </a:solidFill>
                <a:latin typeface="Consolas"/>
                <a:ea typeface="Source Code Pro"/>
                <a:cs typeface="Consolas"/>
                <a:sym typeface="Source Code Pro"/>
              </a:rPr>
              <a:t>// Two ways to access an existing variable</a:t>
            </a:r>
          </a:p>
          <a:p>
            <a:pPr lvl="0" rtl="0">
              <a:lnSpc>
                <a:spcPct val="115000"/>
              </a:lnSpc>
              <a:spcBef>
                <a:spcPts val="0"/>
              </a:spcBef>
              <a:spcAft>
                <a:spcPts val="0"/>
              </a:spcAft>
              <a:buNone/>
            </a:pPr>
            <a:r>
              <a:rPr lang="en" sz="1200" dirty="0">
                <a:solidFill>
                  <a:srgbClr val="0000CD"/>
                </a:solidFill>
                <a:highlight>
                  <a:srgbClr val="FFFFFF"/>
                </a:highlight>
                <a:latin typeface="Consolas"/>
                <a:ea typeface="Source Code Pro"/>
                <a:cs typeface="Consolas"/>
                <a:sym typeface="Source Code Pro"/>
              </a:rPr>
              <a:t>var</a:t>
            </a:r>
            <a:r>
              <a:rPr lang="en" sz="1200" dirty="0">
                <a:solidFill>
                  <a:srgbClr val="000000"/>
                </a:solidFill>
                <a:highlight>
                  <a:srgbClr val="FFFFFF"/>
                </a:highlight>
                <a:latin typeface="Consolas"/>
                <a:ea typeface="Source Code Pro"/>
                <a:cs typeface="Consolas"/>
                <a:sym typeface="Source Code Pro"/>
              </a:rPr>
              <a:t> firstName1 = person.firstName;     </a:t>
            </a:r>
            <a:r>
              <a:rPr lang="en" sz="1200" dirty="0">
                <a:solidFill>
                  <a:srgbClr val="999999"/>
                </a:solidFill>
                <a:highlight>
                  <a:srgbClr val="FFFFFF"/>
                </a:highlight>
                <a:latin typeface="Consolas"/>
                <a:ea typeface="Source Code Pro"/>
                <a:cs typeface="Consolas"/>
                <a:sym typeface="Source Code Pro"/>
              </a:rPr>
              <a:t>//firstName1 = “John”</a:t>
            </a:r>
          </a:p>
          <a:p>
            <a:pPr lvl="0" rtl="0">
              <a:spcBef>
                <a:spcPts val="0"/>
              </a:spcBef>
              <a:spcAft>
                <a:spcPts val="0"/>
              </a:spcAft>
              <a:buNone/>
            </a:pPr>
            <a:r>
              <a:rPr lang="en" sz="1200" dirty="0">
                <a:solidFill>
                  <a:srgbClr val="0000CD"/>
                </a:solidFill>
                <a:latin typeface="Consolas"/>
                <a:ea typeface="Source Code Pro"/>
                <a:cs typeface="Consolas"/>
                <a:sym typeface="Source Code Pro"/>
              </a:rPr>
              <a:t>var</a:t>
            </a:r>
            <a:r>
              <a:rPr lang="en" sz="1200" dirty="0">
                <a:solidFill>
                  <a:srgbClr val="000000"/>
                </a:solidFill>
                <a:latin typeface="Consolas"/>
                <a:ea typeface="Source Code Pro"/>
                <a:cs typeface="Consolas"/>
                <a:sym typeface="Source Code Pro"/>
              </a:rPr>
              <a:t> firstName2 = person[‘firstName’];  </a:t>
            </a:r>
            <a:r>
              <a:rPr lang="en" sz="1200" dirty="0">
                <a:solidFill>
                  <a:srgbClr val="999999"/>
                </a:solidFill>
                <a:latin typeface="Consolas"/>
                <a:ea typeface="Source Code Pro"/>
                <a:cs typeface="Consolas"/>
                <a:sym typeface="Source Code Pro"/>
              </a:rPr>
              <a:t>//firstName2 = “John”</a:t>
            </a:r>
          </a:p>
          <a:p>
            <a:pPr lvl="0" rtl="0">
              <a:spcBef>
                <a:spcPts val="0"/>
              </a:spcBef>
              <a:spcAft>
                <a:spcPts val="0"/>
              </a:spcAft>
              <a:buNone/>
            </a:pPr>
            <a:endParaRPr sz="1200" dirty="0">
              <a:solidFill>
                <a:srgbClr val="999999"/>
              </a:solidFill>
              <a:latin typeface="Consolas"/>
              <a:ea typeface="Source Code Pro"/>
              <a:cs typeface="Consolas"/>
              <a:sym typeface="Source Code Pro"/>
            </a:endParaRPr>
          </a:p>
          <a:p>
            <a:pPr lvl="0" rtl="0">
              <a:spcBef>
                <a:spcPts val="0"/>
              </a:spcBef>
              <a:spcAft>
                <a:spcPts val="0"/>
              </a:spcAft>
              <a:buNone/>
            </a:pPr>
            <a:r>
              <a:rPr lang="en" sz="1200" dirty="0">
                <a:solidFill>
                  <a:srgbClr val="999999"/>
                </a:solidFill>
                <a:latin typeface="Consolas"/>
                <a:ea typeface="Source Code Pro"/>
                <a:cs typeface="Consolas"/>
                <a:sym typeface="Source Code Pro"/>
              </a:rPr>
              <a:t>// Two ways to create new object variables and assign values</a:t>
            </a:r>
          </a:p>
          <a:p>
            <a:pPr lvl="0" rtl="0">
              <a:spcBef>
                <a:spcPts val="0"/>
              </a:spcBef>
              <a:spcAft>
                <a:spcPts val="0"/>
              </a:spcAft>
              <a:buNone/>
            </a:pPr>
            <a:r>
              <a:rPr lang="en" sz="1200" dirty="0">
                <a:solidFill>
                  <a:srgbClr val="000000"/>
                </a:solidFill>
                <a:latin typeface="Consolas"/>
                <a:ea typeface="Source Code Pro"/>
                <a:cs typeface="Consolas"/>
                <a:sym typeface="Source Code Pro"/>
              </a:rPr>
              <a:t>person.height = </a:t>
            </a:r>
            <a:r>
              <a:rPr lang="en" sz="1200" dirty="0">
                <a:solidFill>
                  <a:srgbClr val="FF0000"/>
                </a:solidFill>
                <a:latin typeface="Consolas"/>
                <a:ea typeface="Source Code Pro"/>
                <a:cs typeface="Consolas"/>
                <a:sym typeface="Source Code Pro"/>
              </a:rPr>
              <a:t>170</a:t>
            </a:r>
            <a:r>
              <a:rPr lang="en" sz="1200" dirty="0">
                <a:solidFill>
                  <a:srgbClr val="000000"/>
                </a:solidFill>
                <a:latin typeface="Consolas"/>
                <a:ea typeface="Source Code Pro"/>
                <a:cs typeface="Consolas"/>
                <a:sym typeface="Source Code Pro"/>
              </a:rPr>
              <a:t>;</a:t>
            </a:r>
          </a:p>
          <a:p>
            <a:pPr lvl="0" rtl="0">
              <a:spcBef>
                <a:spcPts val="0"/>
              </a:spcBef>
              <a:spcAft>
                <a:spcPts val="0"/>
              </a:spcAft>
              <a:buNone/>
            </a:pPr>
            <a:r>
              <a:rPr lang="en" sz="1200" dirty="0">
                <a:solidFill>
                  <a:srgbClr val="000000"/>
                </a:solidFill>
                <a:latin typeface="Consolas"/>
                <a:ea typeface="Source Code Pro"/>
                <a:cs typeface="Consolas"/>
                <a:sym typeface="Source Code Pro"/>
              </a:rPr>
              <a:t>person[‘height’] = </a:t>
            </a:r>
            <a:r>
              <a:rPr lang="en" sz="1200" dirty="0">
                <a:solidFill>
                  <a:srgbClr val="FF0000"/>
                </a:solidFill>
                <a:latin typeface="Consolas"/>
                <a:ea typeface="Source Code Pro"/>
                <a:cs typeface="Consolas"/>
                <a:sym typeface="Source Code Pro"/>
              </a:rPr>
              <a:t>170</a:t>
            </a:r>
            <a:r>
              <a:rPr lang="en" sz="1200" dirty="0">
                <a:solidFill>
                  <a:srgbClr val="000000"/>
                </a:solidFill>
                <a:latin typeface="Consolas"/>
                <a:ea typeface="Source Code Pro"/>
                <a:cs typeface="Consolas"/>
                <a:sym typeface="Source Code Pro"/>
              </a:rPr>
              <a:t>;</a:t>
            </a:r>
          </a:p>
          <a:p>
            <a:pPr lvl="0" rtl="0">
              <a:spcBef>
                <a:spcPts val="0"/>
              </a:spcBef>
              <a:spcAft>
                <a:spcPts val="0"/>
              </a:spcAft>
              <a:buNone/>
            </a:pPr>
            <a:r>
              <a:rPr lang="en" sz="1200" dirty="0">
                <a:solidFill>
                  <a:srgbClr val="999999"/>
                </a:solidFill>
                <a:latin typeface="Consolas"/>
                <a:ea typeface="Source Code Pro"/>
                <a:cs typeface="Consolas"/>
                <a:sym typeface="Source Code Pro"/>
              </a:rPr>
              <a:t>// person = {firstName: “John”, lastName: “Doe”, age: 50, eyeColor: “blue”, height: 170}</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Objects: function declaration</a:t>
            </a:r>
          </a:p>
        </p:txBody>
      </p:sp>
      <p:sp>
        <p:nvSpPr>
          <p:cNvPr id="152" name="Shape 152"/>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rtl="0">
              <a:lnSpc>
                <a:spcPct val="115000"/>
              </a:lnSpc>
              <a:spcBef>
                <a:spcPts val="0"/>
              </a:spcBef>
              <a:spcAft>
                <a:spcPts val="0"/>
              </a:spcAft>
              <a:buNone/>
            </a:pPr>
            <a:r>
              <a:rPr lang="en" sz="1200" dirty="0">
                <a:solidFill>
                  <a:srgbClr val="0000CD"/>
                </a:solidFill>
                <a:highlight>
                  <a:srgbClr val="FFFFFF"/>
                </a:highlight>
                <a:latin typeface="Consolas"/>
                <a:ea typeface="Source Code Pro"/>
                <a:cs typeface="Consolas"/>
                <a:sym typeface="Source Code Pro"/>
              </a:rPr>
              <a:t>function</a:t>
            </a:r>
            <a:r>
              <a:rPr lang="en" sz="1200" dirty="0">
                <a:solidFill>
                  <a:srgbClr val="000000"/>
                </a:solidFill>
                <a:highlight>
                  <a:srgbClr val="FFFFFF"/>
                </a:highlight>
                <a:latin typeface="Consolas"/>
                <a:ea typeface="Source Code Pro"/>
                <a:cs typeface="Consolas"/>
                <a:sym typeface="Source Code Pro"/>
              </a:rPr>
              <a:t> person(firstName, lastName, age, eyeColor) {</a:t>
            </a:r>
          </a:p>
          <a:p>
            <a:pPr lvl="0" rtl="0">
              <a:lnSpc>
                <a:spcPct val="115000"/>
              </a:lnSpc>
              <a:spcBef>
                <a:spcPts val="0"/>
              </a:spcBef>
              <a:spcAft>
                <a:spcPts val="0"/>
              </a:spcAft>
              <a:buNone/>
            </a:pPr>
            <a:r>
              <a:rPr lang="en" sz="1200" dirty="0">
                <a:solidFill>
                  <a:srgbClr val="000000"/>
                </a:solidFill>
                <a:highlight>
                  <a:srgbClr val="FFFFFF"/>
                </a:highlight>
                <a:latin typeface="Consolas"/>
                <a:ea typeface="Source Code Pro"/>
                <a:cs typeface="Consolas"/>
                <a:sym typeface="Source Code Pro"/>
              </a:rPr>
              <a:t>	</a:t>
            </a:r>
            <a:r>
              <a:rPr lang="en" sz="1200" dirty="0">
                <a:solidFill>
                  <a:srgbClr val="0000CD"/>
                </a:solidFill>
                <a:highlight>
                  <a:srgbClr val="FFFFFF"/>
                </a:highlight>
                <a:latin typeface="Consolas"/>
                <a:ea typeface="Source Code Pro"/>
                <a:cs typeface="Consolas"/>
                <a:sym typeface="Source Code Pro"/>
              </a:rPr>
              <a:t>this</a:t>
            </a:r>
            <a:r>
              <a:rPr lang="en" sz="1200" dirty="0">
                <a:solidFill>
                  <a:srgbClr val="000000"/>
                </a:solidFill>
                <a:highlight>
                  <a:srgbClr val="FFFFFF"/>
                </a:highlight>
                <a:latin typeface="Consolas"/>
                <a:ea typeface="Source Code Pro"/>
                <a:cs typeface="Consolas"/>
                <a:sym typeface="Source Code Pro"/>
              </a:rPr>
              <a:t>.firstName = firstName; </a:t>
            </a:r>
          </a:p>
          <a:p>
            <a:pPr lvl="0" rtl="0">
              <a:lnSpc>
                <a:spcPct val="115000"/>
              </a:lnSpc>
              <a:spcBef>
                <a:spcPts val="0"/>
              </a:spcBef>
              <a:spcAft>
                <a:spcPts val="0"/>
              </a:spcAft>
              <a:buNone/>
            </a:pPr>
            <a:r>
              <a:rPr lang="en" sz="1200" dirty="0">
                <a:solidFill>
                  <a:srgbClr val="000000"/>
                </a:solidFill>
                <a:highlight>
                  <a:srgbClr val="FFFFFF"/>
                </a:highlight>
                <a:latin typeface="Consolas"/>
                <a:ea typeface="Source Code Pro"/>
                <a:cs typeface="Consolas"/>
                <a:sym typeface="Source Code Pro"/>
              </a:rPr>
              <a:t>	</a:t>
            </a:r>
            <a:r>
              <a:rPr lang="en" sz="1200" dirty="0">
                <a:solidFill>
                  <a:srgbClr val="0000CD"/>
                </a:solidFill>
                <a:highlight>
                  <a:srgbClr val="FFFFFF"/>
                </a:highlight>
                <a:latin typeface="Consolas"/>
                <a:ea typeface="Source Code Pro"/>
                <a:cs typeface="Consolas"/>
                <a:sym typeface="Source Code Pro"/>
              </a:rPr>
              <a:t>this</a:t>
            </a:r>
            <a:r>
              <a:rPr lang="en" sz="1200" dirty="0">
                <a:solidFill>
                  <a:srgbClr val="000000"/>
                </a:solidFill>
                <a:highlight>
                  <a:srgbClr val="FFFFFF"/>
                </a:highlight>
                <a:latin typeface="Consolas"/>
                <a:ea typeface="Source Code Pro"/>
                <a:cs typeface="Consolas"/>
                <a:sym typeface="Source Code Pro"/>
              </a:rPr>
              <a:t>.lastName = lastName;</a:t>
            </a:r>
          </a:p>
          <a:p>
            <a:pPr lvl="0" rtl="0">
              <a:lnSpc>
                <a:spcPct val="115000"/>
              </a:lnSpc>
              <a:spcBef>
                <a:spcPts val="0"/>
              </a:spcBef>
              <a:spcAft>
                <a:spcPts val="0"/>
              </a:spcAft>
              <a:buNone/>
            </a:pPr>
            <a:r>
              <a:rPr lang="en" sz="1200" dirty="0">
                <a:solidFill>
                  <a:srgbClr val="000000"/>
                </a:solidFill>
                <a:highlight>
                  <a:srgbClr val="FFFFFF"/>
                </a:highlight>
                <a:latin typeface="Consolas"/>
                <a:ea typeface="Source Code Pro"/>
                <a:cs typeface="Consolas"/>
                <a:sym typeface="Source Code Pro"/>
              </a:rPr>
              <a:t>	</a:t>
            </a:r>
            <a:r>
              <a:rPr lang="en" sz="1200" dirty="0">
                <a:solidFill>
                  <a:srgbClr val="0000CD"/>
                </a:solidFill>
                <a:highlight>
                  <a:srgbClr val="FFFFFF"/>
                </a:highlight>
                <a:latin typeface="Consolas"/>
                <a:ea typeface="Source Code Pro"/>
                <a:cs typeface="Consolas"/>
                <a:sym typeface="Source Code Pro"/>
              </a:rPr>
              <a:t>this</a:t>
            </a:r>
            <a:r>
              <a:rPr lang="en" sz="1200" dirty="0">
                <a:solidFill>
                  <a:srgbClr val="000000"/>
                </a:solidFill>
                <a:highlight>
                  <a:srgbClr val="FFFFFF"/>
                </a:highlight>
                <a:latin typeface="Consolas"/>
                <a:ea typeface="Source Code Pro"/>
                <a:cs typeface="Consolas"/>
                <a:sym typeface="Source Code Pro"/>
              </a:rPr>
              <a:t>.age = age;</a:t>
            </a:r>
          </a:p>
          <a:p>
            <a:pPr lvl="0" rtl="0">
              <a:lnSpc>
                <a:spcPct val="115000"/>
              </a:lnSpc>
              <a:spcBef>
                <a:spcPts val="0"/>
              </a:spcBef>
              <a:spcAft>
                <a:spcPts val="0"/>
              </a:spcAft>
              <a:buNone/>
            </a:pPr>
            <a:r>
              <a:rPr lang="en" sz="1200" dirty="0">
                <a:solidFill>
                  <a:srgbClr val="000000"/>
                </a:solidFill>
                <a:highlight>
                  <a:srgbClr val="FFFFFF"/>
                </a:highlight>
                <a:latin typeface="Consolas"/>
                <a:ea typeface="Source Code Pro"/>
                <a:cs typeface="Consolas"/>
                <a:sym typeface="Source Code Pro"/>
              </a:rPr>
              <a:t>	</a:t>
            </a:r>
            <a:r>
              <a:rPr lang="en" sz="1200" dirty="0">
                <a:solidFill>
                  <a:srgbClr val="0000CD"/>
                </a:solidFill>
                <a:highlight>
                  <a:srgbClr val="FFFFFF"/>
                </a:highlight>
                <a:latin typeface="Consolas"/>
                <a:ea typeface="Source Code Pro"/>
                <a:cs typeface="Consolas"/>
                <a:sym typeface="Source Code Pro"/>
              </a:rPr>
              <a:t>this</a:t>
            </a:r>
            <a:r>
              <a:rPr lang="en" sz="1200" dirty="0">
                <a:solidFill>
                  <a:srgbClr val="000000"/>
                </a:solidFill>
                <a:highlight>
                  <a:srgbClr val="FFFFFF"/>
                </a:highlight>
                <a:latin typeface="Consolas"/>
                <a:ea typeface="Source Code Pro"/>
                <a:cs typeface="Consolas"/>
                <a:sym typeface="Source Code Pro"/>
              </a:rPr>
              <a:t>.eyeColor = eyeColor;</a:t>
            </a:r>
          </a:p>
          <a:p>
            <a:pPr lvl="0" rtl="0">
              <a:lnSpc>
                <a:spcPct val="115000"/>
              </a:lnSpc>
              <a:spcBef>
                <a:spcPts val="0"/>
              </a:spcBef>
              <a:spcAft>
                <a:spcPts val="0"/>
              </a:spcAft>
              <a:buNone/>
            </a:pPr>
            <a:r>
              <a:rPr lang="en" sz="1200" dirty="0">
                <a:solidFill>
                  <a:srgbClr val="000000"/>
                </a:solidFill>
                <a:highlight>
                  <a:srgbClr val="FFFFFF"/>
                </a:highlight>
                <a:latin typeface="Consolas"/>
                <a:ea typeface="Source Code Pro"/>
                <a:cs typeface="Consolas"/>
                <a:sym typeface="Source Code Pro"/>
              </a:rPr>
              <a:t>	</a:t>
            </a:r>
            <a:r>
              <a:rPr lang="en" sz="1200" dirty="0">
                <a:solidFill>
                  <a:srgbClr val="0000CD"/>
                </a:solidFill>
                <a:highlight>
                  <a:srgbClr val="FFFFFF"/>
                </a:highlight>
                <a:latin typeface="Consolas"/>
                <a:ea typeface="Source Code Pro"/>
                <a:cs typeface="Consolas"/>
                <a:sym typeface="Source Code Pro"/>
              </a:rPr>
              <a:t>this</a:t>
            </a:r>
            <a:r>
              <a:rPr lang="en" sz="1200" dirty="0">
                <a:solidFill>
                  <a:srgbClr val="000000"/>
                </a:solidFill>
                <a:highlight>
                  <a:srgbClr val="FFFFFF"/>
                </a:highlight>
                <a:latin typeface="Consolas"/>
                <a:ea typeface="Source Code Pro"/>
                <a:cs typeface="Consolas"/>
                <a:sym typeface="Source Code Pro"/>
              </a:rPr>
              <a:t>.changeName = </a:t>
            </a:r>
            <a:r>
              <a:rPr lang="en" sz="1200" dirty="0">
                <a:solidFill>
                  <a:srgbClr val="0000CD"/>
                </a:solidFill>
                <a:highlight>
                  <a:srgbClr val="FFFFFF"/>
                </a:highlight>
                <a:latin typeface="Consolas"/>
                <a:ea typeface="Source Code Pro"/>
                <a:cs typeface="Consolas"/>
                <a:sym typeface="Source Code Pro"/>
              </a:rPr>
              <a:t>function</a:t>
            </a:r>
            <a:r>
              <a:rPr lang="en" sz="1200" dirty="0">
                <a:solidFill>
                  <a:srgbClr val="000000"/>
                </a:solidFill>
                <a:highlight>
                  <a:srgbClr val="FFFFFF"/>
                </a:highlight>
                <a:latin typeface="Consolas"/>
                <a:ea typeface="Source Code Pro"/>
                <a:cs typeface="Consolas"/>
                <a:sym typeface="Source Code Pro"/>
              </a:rPr>
              <a:t> (name) {</a:t>
            </a:r>
          </a:p>
          <a:p>
            <a:pPr lvl="0" rtl="0">
              <a:lnSpc>
                <a:spcPct val="115000"/>
              </a:lnSpc>
              <a:spcBef>
                <a:spcPts val="0"/>
              </a:spcBef>
              <a:spcAft>
                <a:spcPts val="0"/>
              </a:spcAft>
              <a:buNone/>
            </a:pPr>
            <a:r>
              <a:rPr lang="en" sz="1200" dirty="0">
                <a:solidFill>
                  <a:srgbClr val="000000"/>
                </a:solidFill>
                <a:highlight>
                  <a:srgbClr val="FFFFFF"/>
                </a:highlight>
                <a:latin typeface="Consolas"/>
                <a:ea typeface="Source Code Pro"/>
                <a:cs typeface="Consolas"/>
                <a:sym typeface="Source Code Pro"/>
              </a:rPr>
              <a:t>    		</a:t>
            </a:r>
            <a:r>
              <a:rPr lang="en" sz="1200" dirty="0">
                <a:solidFill>
                  <a:srgbClr val="0000CD"/>
                </a:solidFill>
                <a:highlight>
                  <a:srgbClr val="FFFFFF"/>
                </a:highlight>
                <a:latin typeface="Consolas"/>
                <a:ea typeface="Source Code Pro"/>
                <a:cs typeface="Consolas"/>
                <a:sym typeface="Source Code Pro"/>
              </a:rPr>
              <a:t>this</a:t>
            </a:r>
            <a:r>
              <a:rPr lang="en" sz="1200" dirty="0">
                <a:solidFill>
                  <a:srgbClr val="000000"/>
                </a:solidFill>
                <a:highlight>
                  <a:srgbClr val="FFFFFF"/>
                </a:highlight>
                <a:latin typeface="Consolas"/>
                <a:ea typeface="Source Code Pro"/>
                <a:cs typeface="Consolas"/>
                <a:sym typeface="Source Code Pro"/>
              </a:rPr>
              <a:t>.lastName = name;</a:t>
            </a:r>
          </a:p>
          <a:p>
            <a:pPr lvl="0" rtl="0">
              <a:lnSpc>
                <a:spcPct val="115000"/>
              </a:lnSpc>
              <a:spcBef>
                <a:spcPts val="0"/>
              </a:spcBef>
              <a:spcAft>
                <a:spcPts val="0"/>
              </a:spcAft>
              <a:buNone/>
            </a:pPr>
            <a:r>
              <a:rPr lang="en" sz="1200" dirty="0">
                <a:solidFill>
                  <a:srgbClr val="000000"/>
                </a:solidFill>
                <a:highlight>
                  <a:srgbClr val="FFFFFF"/>
                </a:highlight>
                <a:latin typeface="Consolas"/>
                <a:ea typeface="Source Code Pro"/>
                <a:cs typeface="Consolas"/>
                <a:sym typeface="Source Code Pro"/>
              </a:rPr>
              <a:t>   </a:t>
            </a:r>
            <a:r>
              <a:rPr lang="en" sz="1200" dirty="0">
                <a:solidFill>
                  <a:srgbClr val="FF0000"/>
                </a:solidFill>
                <a:highlight>
                  <a:srgbClr val="FFFFFF"/>
                </a:highlight>
                <a:latin typeface="Consolas"/>
                <a:ea typeface="Source Code Pro"/>
                <a:cs typeface="Consolas"/>
                <a:sym typeface="Source Code Pro"/>
              </a:rPr>
              <a:t> </a:t>
            </a:r>
            <a:r>
              <a:rPr lang="en" sz="1200" dirty="0">
                <a:solidFill>
                  <a:srgbClr val="000000"/>
                </a:solidFill>
                <a:highlight>
                  <a:srgbClr val="FFFFFF"/>
                </a:highlight>
                <a:latin typeface="Consolas"/>
                <a:ea typeface="Source Code Pro"/>
                <a:cs typeface="Consolas"/>
                <a:sym typeface="Source Code Pro"/>
              </a:rPr>
              <a:t>};</a:t>
            </a:r>
          </a:p>
          <a:p>
            <a:pPr lvl="0" rtl="0">
              <a:lnSpc>
                <a:spcPct val="115000"/>
              </a:lnSpc>
              <a:spcBef>
                <a:spcPts val="0"/>
              </a:spcBef>
              <a:spcAft>
                <a:spcPts val="0"/>
              </a:spcAft>
              <a:buNone/>
            </a:pPr>
            <a:r>
              <a:rPr lang="en" sz="1200" dirty="0">
                <a:solidFill>
                  <a:srgbClr val="000000"/>
                </a:solidFill>
                <a:highlight>
                  <a:srgbClr val="FFFFFF"/>
                </a:highlight>
                <a:latin typeface="Consolas"/>
                <a:ea typeface="Source Code Pro"/>
                <a:cs typeface="Consolas"/>
                <a:sym typeface="Source Code Pro"/>
              </a:rPr>
              <a:t>}</a:t>
            </a:r>
          </a:p>
          <a:p>
            <a:pPr lvl="0" rtl="0">
              <a:lnSpc>
                <a:spcPct val="115000"/>
              </a:lnSpc>
              <a:spcBef>
                <a:spcPts val="0"/>
              </a:spcBef>
              <a:spcAft>
                <a:spcPts val="0"/>
              </a:spcAft>
              <a:buNone/>
            </a:pPr>
            <a:r>
              <a:rPr lang="en" sz="1200" dirty="0">
                <a:solidFill>
                  <a:srgbClr val="0000CD"/>
                </a:solidFill>
                <a:highlight>
                  <a:srgbClr val="FFFFFF"/>
                </a:highlight>
                <a:latin typeface="Consolas"/>
                <a:ea typeface="Source Code Pro"/>
                <a:cs typeface="Consolas"/>
                <a:sym typeface="Source Code Pro"/>
              </a:rPr>
              <a:t>var</a:t>
            </a:r>
            <a:r>
              <a:rPr lang="en" sz="1200" dirty="0">
                <a:solidFill>
                  <a:srgbClr val="000000"/>
                </a:solidFill>
                <a:highlight>
                  <a:srgbClr val="FFFFFF"/>
                </a:highlight>
                <a:latin typeface="Consolas"/>
                <a:ea typeface="Source Code Pro"/>
                <a:cs typeface="Consolas"/>
                <a:sym typeface="Source Code Pro"/>
              </a:rPr>
              <a:t> myMother = </a:t>
            </a:r>
            <a:r>
              <a:rPr lang="en" sz="1200" dirty="0">
                <a:solidFill>
                  <a:srgbClr val="0000CD"/>
                </a:solidFill>
                <a:highlight>
                  <a:srgbClr val="FFFFFF"/>
                </a:highlight>
                <a:latin typeface="Consolas"/>
                <a:ea typeface="Source Code Pro"/>
                <a:cs typeface="Consolas"/>
                <a:sym typeface="Source Code Pro"/>
              </a:rPr>
              <a:t>new</a:t>
            </a:r>
            <a:r>
              <a:rPr lang="en" sz="1200" dirty="0">
                <a:solidFill>
                  <a:srgbClr val="000000"/>
                </a:solidFill>
                <a:highlight>
                  <a:srgbClr val="FFFFFF"/>
                </a:highlight>
                <a:latin typeface="Consolas"/>
                <a:ea typeface="Source Code Pro"/>
                <a:cs typeface="Consolas"/>
                <a:sym typeface="Source Code Pro"/>
              </a:rPr>
              <a:t> person(“Mommy”, “Dearest”, 45, “brown”);</a:t>
            </a:r>
          </a:p>
          <a:p>
            <a:pPr lvl="0" rtl="0">
              <a:lnSpc>
                <a:spcPct val="115000"/>
              </a:lnSpc>
              <a:spcBef>
                <a:spcPts val="0"/>
              </a:spcBef>
              <a:spcAft>
                <a:spcPts val="0"/>
              </a:spcAft>
              <a:buNone/>
            </a:pPr>
            <a:r>
              <a:rPr lang="en" sz="1200" dirty="0">
                <a:solidFill>
                  <a:srgbClr val="000000"/>
                </a:solidFill>
                <a:highlight>
                  <a:srgbClr val="FFFFFF"/>
                </a:highlight>
                <a:latin typeface="Consolas"/>
                <a:ea typeface="Source Code Pro"/>
                <a:cs typeface="Consolas"/>
                <a:sym typeface="Source Code Pro"/>
              </a:rPr>
              <a:t>myMother.changeName(</a:t>
            </a:r>
            <a:r>
              <a:rPr lang="en" sz="1200" dirty="0">
                <a:solidFill>
                  <a:srgbClr val="A52A2A"/>
                </a:solidFill>
                <a:highlight>
                  <a:srgbClr val="FFFFFF"/>
                </a:highlight>
                <a:latin typeface="Consolas"/>
                <a:ea typeface="Source Code Pro"/>
                <a:cs typeface="Consolas"/>
                <a:sym typeface="Source Code Pro"/>
              </a:rPr>
              <a:t>"Doe"</a:t>
            </a:r>
            <a:r>
              <a:rPr lang="en" sz="1200" dirty="0">
                <a:solidFill>
                  <a:srgbClr val="000000"/>
                </a:solidFill>
                <a:highlight>
                  <a:srgbClr val="FFFFFF"/>
                </a:highlight>
                <a:latin typeface="Consolas"/>
                <a:ea typeface="Source Code Pro"/>
                <a:cs typeface="Consolas"/>
                <a:sym typeface="Source Code Pro"/>
              </a:rPr>
              <a:t>);</a:t>
            </a:r>
          </a:p>
          <a:p>
            <a:pPr lvl="0">
              <a:spcBef>
                <a:spcPts val="0"/>
              </a:spcBef>
              <a:buNone/>
            </a:pPr>
            <a:endParaRPr dirty="0">
              <a:latin typeface="Source Code Pro"/>
              <a:ea typeface="Source Code Pro"/>
              <a:cs typeface="Source Code Pro"/>
              <a:sym typeface="Source Code Pr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rtl="0">
              <a:spcBef>
                <a:spcPts val="0"/>
              </a:spcBef>
              <a:buNone/>
            </a:pPr>
            <a:r>
              <a:rPr lang="en"/>
              <a:t>Scope</a:t>
            </a:r>
          </a:p>
        </p:txBody>
      </p:sp>
      <p:sp>
        <p:nvSpPr>
          <p:cNvPr id="158" name="Shape 158"/>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514350" lvl="0" indent="-285750" rtl="0">
              <a:lnSpc>
                <a:spcPct val="115000"/>
              </a:lnSpc>
              <a:spcBef>
                <a:spcPts val="0"/>
              </a:spcBef>
              <a:spcAft>
                <a:spcPts val="0"/>
              </a:spcAft>
              <a:buFont typeface="Arial"/>
              <a:buChar char="•"/>
            </a:pPr>
            <a:r>
              <a:rPr lang="en" dirty="0"/>
              <a:t>The set of variables, objects, and functions you have access to</a:t>
            </a:r>
          </a:p>
          <a:p>
            <a:pPr marL="514350" lvl="0" indent="-285750" rtl="0">
              <a:lnSpc>
                <a:spcPct val="115000"/>
              </a:lnSpc>
              <a:spcBef>
                <a:spcPts val="0"/>
              </a:spcBef>
              <a:spcAft>
                <a:spcPts val="0"/>
              </a:spcAft>
              <a:buFont typeface="Arial"/>
              <a:buChar char="•"/>
            </a:pPr>
            <a:r>
              <a:rPr lang="en" dirty="0"/>
              <a:t>Variables declared within a function have </a:t>
            </a:r>
            <a:r>
              <a:rPr lang="en" b="1" dirty="0"/>
              <a:t>local scope</a:t>
            </a:r>
          </a:p>
          <a:p>
            <a:pPr marL="914400" lvl="1" indent="-342900" rtl="0">
              <a:lnSpc>
                <a:spcPct val="115000"/>
              </a:lnSpc>
              <a:spcBef>
                <a:spcPts val="0"/>
              </a:spcBef>
              <a:spcAft>
                <a:spcPts val="0"/>
              </a:spcAft>
              <a:buSzPct val="100000"/>
              <a:buFont typeface="Arial"/>
              <a:buChar char="•"/>
            </a:pPr>
            <a:r>
              <a:rPr lang="en" sz="1800" dirty="0"/>
              <a:t>Can only be accessed within the function</a:t>
            </a:r>
          </a:p>
          <a:p>
            <a:pPr marL="914400" lvl="1" indent="-342900" rtl="0">
              <a:lnSpc>
                <a:spcPct val="115000"/>
              </a:lnSpc>
              <a:spcBef>
                <a:spcPts val="0"/>
              </a:spcBef>
              <a:spcAft>
                <a:spcPts val="0"/>
              </a:spcAft>
              <a:buClr>
                <a:srgbClr val="000000"/>
              </a:buClr>
              <a:buSzPct val="100000"/>
              <a:buFont typeface="Arial"/>
              <a:buChar char="•"/>
            </a:pPr>
            <a:r>
              <a:rPr lang="en" sz="1800" dirty="0"/>
              <a:t>The variable is deleted when the function is done executing</a:t>
            </a:r>
          </a:p>
          <a:p>
            <a:pPr marL="514350" lvl="0" indent="-285750" rtl="0">
              <a:lnSpc>
                <a:spcPct val="115000"/>
              </a:lnSpc>
              <a:spcBef>
                <a:spcPts val="0"/>
              </a:spcBef>
              <a:spcAft>
                <a:spcPts val="0"/>
              </a:spcAft>
              <a:buFont typeface="Arial"/>
              <a:buChar char="•"/>
            </a:pPr>
            <a:r>
              <a:rPr lang="en" dirty="0"/>
              <a:t>Variables declared outside a function have </a:t>
            </a:r>
            <a:r>
              <a:rPr lang="en" b="1" dirty="0"/>
              <a:t>global scope</a:t>
            </a:r>
          </a:p>
          <a:p>
            <a:pPr marL="914400" lvl="1" indent="-342900" rtl="0">
              <a:lnSpc>
                <a:spcPct val="115000"/>
              </a:lnSpc>
              <a:spcBef>
                <a:spcPts val="0"/>
              </a:spcBef>
              <a:spcAft>
                <a:spcPts val="0"/>
              </a:spcAft>
              <a:buSzPct val="100000"/>
              <a:buFont typeface="Arial"/>
              <a:buChar char="•"/>
            </a:pPr>
            <a:r>
              <a:rPr lang="en" sz="1800" dirty="0"/>
              <a:t>All scripts and functions on a web page can access it</a:t>
            </a:r>
          </a:p>
          <a:p>
            <a:pPr marL="914400" lvl="1" indent="-342900" rtl="0">
              <a:lnSpc>
                <a:spcPct val="115000"/>
              </a:lnSpc>
              <a:spcBef>
                <a:spcPts val="0"/>
              </a:spcBef>
              <a:spcAft>
                <a:spcPts val="0"/>
              </a:spcAft>
              <a:buClr>
                <a:srgbClr val="000000"/>
              </a:buClr>
              <a:buSzPct val="100000"/>
              <a:buFont typeface="Arial"/>
              <a:buChar char="•"/>
            </a:pPr>
            <a:r>
              <a:rPr lang="en" sz="1800" dirty="0"/>
              <a:t>In a web browser, global variables are deleted when you close the window or tab, but remains available to new pages loaded into the same window.</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311700" y="814800"/>
            <a:ext cx="8571300" cy="942000"/>
          </a:xfrm>
          <a:prstGeom prst="rect">
            <a:avLst/>
          </a:prstGeom>
        </p:spPr>
        <p:txBody>
          <a:bodyPr lIns="91425" tIns="91425" rIns="91425" bIns="91425" anchor="ctr" anchorCtr="0">
            <a:noAutofit/>
          </a:bodyPr>
          <a:lstStyle/>
          <a:p>
            <a:pPr lvl="0">
              <a:spcBef>
                <a:spcPts val="0"/>
              </a:spcBef>
              <a:buNone/>
            </a:pPr>
            <a:r>
              <a:rPr lang="en"/>
              <a:t>Any questions?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Loops: for</a:t>
            </a:r>
          </a:p>
        </p:txBody>
      </p:sp>
      <p:sp>
        <p:nvSpPr>
          <p:cNvPr id="169" name="Shape 169"/>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rtl="0">
              <a:lnSpc>
                <a:spcPct val="115000"/>
              </a:lnSpc>
              <a:spcBef>
                <a:spcPts val="0"/>
              </a:spcBef>
              <a:spcAft>
                <a:spcPts val="0"/>
              </a:spcAft>
              <a:buNone/>
            </a:pPr>
            <a:r>
              <a:rPr lang="en" sz="1200" dirty="0">
                <a:solidFill>
                  <a:srgbClr val="999999"/>
                </a:solidFill>
                <a:highlight>
                  <a:srgbClr val="FFFFFF"/>
                </a:highlight>
                <a:latin typeface="Consolas"/>
                <a:ea typeface="Source Code Pro"/>
                <a:cs typeface="Consolas"/>
                <a:sym typeface="Source Code Pro"/>
              </a:rPr>
              <a:t>/* FOR */</a:t>
            </a:r>
          </a:p>
          <a:p>
            <a:pPr lvl="0" rtl="0">
              <a:lnSpc>
                <a:spcPct val="115000"/>
              </a:lnSpc>
              <a:spcBef>
                <a:spcPts val="0"/>
              </a:spcBef>
              <a:spcAft>
                <a:spcPts val="0"/>
              </a:spcAft>
              <a:buNone/>
            </a:pPr>
            <a:r>
              <a:rPr lang="en" sz="1200" dirty="0">
                <a:solidFill>
                  <a:srgbClr val="0000CD"/>
                </a:solidFill>
                <a:highlight>
                  <a:srgbClr val="FFFFFF"/>
                </a:highlight>
                <a:latin typeface="Consolas"/>
                <a:ea typeface="Source Code Pro"/>
                <a:cs typeface="Consolas"/>
                <a:sym typeface="Source Code Pro"/>
              </a:rPr>
              <a:t>for</a:t>
            </a:r>
            <a:r>
              <a:rPr lang="en" sz="1200" dirty="0">
                <a:solidFill>
                  <a:srgbClr val="000000"/>
                </a:solidFill>
                <a:highlight>
                  <a:srgbClr val="FFFFFF"/>
                </a:highlight>
                <a:latin typeface="Consolas"/>
                <a:ea typeface="Source Code Pro"/>
                <a:cs typeface="Consolas"/>
                <a:sym typeface="Source Code Pro"/>
              </a:rPr>
              <a:t> (var i = </a:t>
            </a:r>
            <a:r>
              <a:rPr lang="en" sz="1200" dirty="0">
                <a:solidFill>
                  <a:srgbClr val="FF0000"/>
                </a:solidFill>
                <a:highlight>
                  <a:srgbClr val="FFFFFF"/>
                </a:highlight>
                <a:latin typeface="Consolas"/>
                <a:ea typeface="Source Code Pro"/>
                <a:cs typeface="Consolas"/>
                <a:sym typeface="Source Code Pro"/>
              </a:rPr>
              <a:t>0</a:t>
            </a:r>
            <a:r>
              <a:rPr lang="en" sz="1200" dirty="0">
                <a:solidFill>
                  <a:srgbClr val="000000"/>
                </a:solidFill>
                <a:highlight>
                  <a:srgbClr val="FFFFFF"/>
                </a:highlight>
                <a:latin typeface="Consolas"/>
                <a:ea typeface="Source Code Pro"/>
                <a:cs typeface="Consolas"/>
                <a:sym typeface="Source Code Pro"/>
              </a:rPr>
              <a:t>; i &lt; </a:t>
            </a:r>
            <a:r>
              <a:rPr lang="en" sz="1200" dirty="0">
                <a:solidFill>
                  <a:srgbClr val="FF0000"/>
                </a:solidFill>
                <a:highlight>
                  <a:srgbClr val="FFFFFF"/>
                </a:highlight>
                <a:latin typeface="Consolas"/>
                <a:ea typeface="Source Code Pro"/>
                <a:cs typeface="Consolas"/>
                <a:sym typeface="Source Code Pro"/>
              </a:rPr>
              <a:t>2</a:t>
            </a:r>
            <a:r>
              <a:rPr lang="en" sz="1200" dirty="0">
                <a:solidFill>
                  <a:srgbClr val="000000"/>
                </a:solidFill>
                <a:highlight>
                  <a:srgbClr val="FFFFFF"/>
                </a:highlight>
                <a:latin typeface="Consolas"/>
                <a:ea typeface="Source Code Pro"/>
                <a:cs typeface="Consolas"/>
                <a:sym typeface="Source Code Pro"/>
              </a:rPr>
              <a:t>; i++) {</a:t>
            </a:r>
          </a:p>
          <a:p>
            <a:pPr lvl="0" rtl="0">
              <a:lnSpc>
                <a:spcPct val="115000"/>
              </a:lnSpc>
              <a:spcBef>
                <a:spcPts val="0"/>
              </a:spcBef>
              <a:spcAft>
                <a:spcPts val="0"/>
              </a:spcAft>
              <a:buNone/>
            </a:pPr>
            <a:r>
              <a:rPr lang="en" sz="1200" dirty="0">
                <a:solidFill>
                  <a:srgbClr val="000000"/>
                </a:solidFill>
                <a:highlight>
                  <a:srgbClr val="FFFFFF"/>
                </a:highlight>
                <a:latin typeface="Consolas"/>
                <a:ea typeface="Source Code Pro"/>
                <a:cs typeface="Consolas"/>
                <a:sym typeface="Source Code Pro"/>
              </a:rPr>
              <a:t>  text += </a:t>
            </a:r>
            <a:r>
              <a:rPr lang="en" sz="1200" dirty="0">
                <a:solidFill>
                  <a:srgbClr val="A52A2A"/>
                </a:solidFill>
                <a:highlight>
                  <a:srgbClr val="FFFFFF"/>
                </a:highlight>
                <a:latin typeface="Consolas"/>
                <a:ea typeface="Source Code Pro"/>
                <a:cs typeface="Consolas"/>
                <a:sym typeface="Source Code Pro"/>
              </a:rPr>
              <a:t>"The number is "</a:t>
            </a:r>
            <a:r>
              <a:rPr lang="en" sz="1200" dirty="0">
                <a:solidFill>
                  <a:srgbClr val="000000"/>
                </a:solidFill>
                <a:highlight>
                  <a:srgbClr val="FFFFFF"/>
                </a:highlight>
                <a:latin typeface="Consolas"/>
                <a:ea typeface="Source Code Pro"/>
                <a:cs typeface="Consolas"/>
                <a:sym typeface="Source Code Pro"/>
              </a:rPr>
              <a:t> + i + </a:t>
            </a:r>
            <a:r>
              <a:rPr lang="en" sz="1200" dirty="0">
                <a:solidFill>
                  <a:srgbClr val="A52A2A"/>
                </a:solidFill>
                <a:highlight>
                  <a:srgbClr val="FFFFFF"/>
                </a:highlight>
                <a:latin typeface="Consolas"/>
                <a:ea typeface="Source Code Pro"/>
                <a:cs typeface="Consolas"/>
                <a:sym typeface="Source Code Pro"/>
              </a:rPr>
              <a:t>"&lt;br&gt;"</a:t>
            </a:r>
            <a:r>
              <a:rPr lang="en" sz="1200" dirty="0">
                <a:solidFill>
                  <a:srgbClr val="000000"/>
                </a:solidFill>
                <a:highlight>
                  <a:srgbClr val="FFFFFF"/>
                </a:highlight>
                <a:latin typeface="Consolas"/>
                <a:ea typeface="Source Code Pro"/>
                <a:cs typeface="Consolas"/>
                <a:sym typeface="Source Code Pro"/>
              </a:rPr>
              <a:t>;</a:t>
            </a:r>
          </a:p>
          <a:p>
            <a:pPr lvl="0" rtl="0">
              <a:lnSpc>
                <a:spcPct val="115000"/>
              </a:lnSpc>
              <a:spcBef>
                <a:spcPts val="0"/>
              </a:spcBef>
              <a:spcAft>
                <a:spcPts val="0"/>
              </a:spcAft>
              <a:buNone/>
            </a:pPr>
            <a:r>
              <a:rPr lang="en" sz="1200" dirty="0">
                <a:solidFill>
                  <a:srgbClr val="000000"/>
                </a:solidFill>
                <a:highlight>
                  <a:srgbClr val="FFFFFF"/>
                </a:highlight>
                <a:latin typeface="Consolas"/>
                <a:ea typeface="Source Code Pro"/>
                <a:cs typeface="Consolas"/>
                <a:sym typeface="Source Code Pro"/>
              </a:rPr>
              <a:t>}</a:t>
            </a:r>
          </a:p>
          <a:p>
            <a:pPr lvl="0" rtl="0">
              <a:lnSpc>
                <a:spcPct val="115000"/>
              </a:lnSpc>
              <a:spcBef>
                <a:spcPts val="0"/>
              </a:spcBef>
              <a:spcAft>
                <a:spcPts val="0"/>
              </a:spcAft>
              <a:buNone/>
            </a:pPr>
            <a:r>
              <a:rPr lang="en" sz="1200" dirty="0">
                <a:solidFill>
                  <a:srgbClr val="999999"/>
                </a:solidFill>
                <a:highlight>
                  <a:srgbClr val="FFFFFF"/>
                </a:highlight>
                <a:latin typeface="Consolas"/>
                <a:ea typeface="Source Code Pro"/>
                <a:cs typeface="Consolas"/>
                <a:sym typeface="Source Code Pro"/>
              </a:rPr>
              <a:t>// text = “The number is 0&lt;br&gt;The number is 1&lt;br&gt;”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Loops: while, do/while</a:t>
            </a:r>
          </a:p>
        </p:txBody>
      </p:sp>
      <p:sp>
        <p:nvSpPr>
          <p:cNvPr id="175" name="Shape 175"/>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rtl="0">
              <a:lnSpc>
                <a:spcPct val="115000"/>
              </a:lnSpc>
              <a:spcBef>
                <a:spcPts val="0"/>
              </a:spcBef>
              <a:spcAft>
                <a:spcPts val="0"/>
              </a:spcAft>
              <a:buNone/>
            </a:pPr>
            <a:r>
              <a:rPr lang="en" sz="1200" dirty="0">
                <a:solidFill>
                  <a:srgbClr val="999999"/>
                </a:solidFill>
                <a:highlight>
                  <a:srgbClr val="FFFFFF"/>
                </a:highlight>
                <a:latin typeface="Consolas"/>
                <a:ea typeface="Source Code Pro"/>
                <a:cs typeface="Consolas"/>
                <a:sym typeface="Source Code Pro"/>
              </a:rPr>
              <a:t>/* WHILE */</a:t>
            </a:r>
          </a:p>
          <a:p>
            <a:pPr lvl="0" rtl="0">
              <a:lnSpc>
                <a:spcPct val="115000"/>
              </a:lnSpc>
              <a:spcBef>
                <a:spcPts val="0"/>
              </a:spcBef>
              <a:spcAft>
                <a:spcPts val="0"/>
              </a:spcAft>
              <a:buNone/>
            </a:pPr>
            <a:r>
              <a:rPr lang="en" sz="1200" dirty="0">
                <a:solidFill>
                  <a:srgbClr val="0000CD"/>
                </a:solidFill>
                <a:latin typeface="Consolas"/>
                <a:ea typeface="Source Code Pro"/>
                <a:cs typeface="Consolas"/>
                <a:sym typeface="Source Code Pro"/>
              </a:rPr>
              <a:t>var i = 0;</a:t>
            </a:r>
            <a:r>
              <a:rPr lang="en" sz="1200" dirty="0">
                <a:solidFill>
                  <a:srgbClr val="999999"/>
                </a:solidFill>
                <a:highlight>
                  <a:srgbClr val="FFFFFF"/>
                </a:highlight>
                <a:latin typeface="Consolas"/>
                <a:ea typeface="Source Code Pro"/>
                <a:cs typeface="Consolas"/>
                <a:sym typeface="Source Code Pro"/>
              </a:rPr>
              <a:t> </a:t>
            </a:r>
          </a:p>
          <a:p>
            <a:pPr lvl="0" rtl="0">
              <a:lnSpc>
                <a:spcPct val="115000"/>
              </a:lnSpc>
              <a:spcBef>
                <a:spcPts val="0"/>
              </a:spcBef>
              <a:spcAft>
                <a:spcPts val="0"/>
              </a:spcAft>
              <a:buNone/>
            </a:pPr>
            <a:r>
              <a:rPr lang="en" sz="1200" dirty="0">
                <a:solidFill>
                  <a:srgbClr val="0000CD"/>
                </a:solidFill>
                <a:highlight>
                  <a:srgbClr val="FFFFFF"/>
                </a:highlight>
                <a:latin typeface="Consolas"/>
                <a:ea typeface="Source Code Pro"/>
                <a:cs typeface="Consolas"/>
                <a:sym typeface="Source Code Pro"/>
              </a:rPr>
              <a:t>while</a:t>
            </a:r>
            <a:r>
              <a:rPr lang="en" sz="1200" dirty="0">
                <a:solidFill>
                  <a:srgbClr val="000000"/>
                </a:solidFill>
                <a:highlight>
                  <a:srgbClr val="FFFFFF"/>
                </a:highlight>
                <a:latin typeface="Consolas"/>
                <a:ea typeface="Source Code Pro"/>
                <a:cs typeface="Consolas"/>
                <a:sym typeface="Source Code Pro"/>
              </a:rPr>
              <a:t> (i &lt; </a:t>
            </a:r>
            <a:r>
              <a:rPr lang="en" sz="1200" dirty="0">
                <a:solidFill>
                  <a:srgbClr val="FF0000"/>
                </a:solidFill>
                <a:highlight>
                  <a:srgbClr val="FFFFFF"/>
                </a:highlight>
                <a:latin typeface="Consolas"/>
                <a:ea typeface="Source Code Pro"/>
                <a:cs typeface="Consolas"/>
                <a:sym typeface="Source Code Pro"/>
              </a:rPr>
              <a:t>3</a:t>
            </a:r>
            <a:r>
              <a:rPr lang="en" sz="1200" dirty="0">
                <a:solidFill>
                  <a:srgbClr val="000000"/>
                </a:solidFill>
                <a:highlight>
                  <a:srgbClr val="FFFFFF"/>
                </a:highlight>
                <a:latin typeface="Consolas"/>
                <a:ea typeface="Source Code Pro"/>
                <a:cs typeface="Consolas"/>
                <a:sym typeface="Source Code Pro"/>
              </a:rPr>
              <a:t>) {</a:t>
            </a:r>
          </a:p>
          <a:p>
            <a:pPr lvl="0" rtl="0">
              <a:lnSpc>
                <a:spcPct val="115000"/>
              </a:lnSpc>
              <a:spcBef>
                <a:spcPts val="0"/>
              </a:spcBef>
              <a:spcAft>
                <a:spcPts val="0"/>
              </a:spcAft>
              <a:buNone/>
            </a:pPr>
            <a:r>
              <a:rPr lang="en" sz="1200" dirty="0">
                <a:solidFill>
                  <a:srgbClr val="000000"/>
                </a:solidFill>
                <a:highlight>
                  <a:srgbClr val="FFFFFF"/>
                </a:highlight>
                <a:latin typeface="Consolas"/>
                <a:ea typeface="Source Code Pro"/>
                <a:cs typeface="Consolas"/>
                <a:sym typeface="Source Code Pro"/>
              </a:rPr>
              <a:t>  text += </a:t>
            </a:r>
            <a:r>
              <a:rPr lang="en" sz="1200" dirty="0">
                <a:solidFill>
                  <a:srgbClr val="A52A2A"/>
                </a:solidFill>
                <a:highlight>
                  <a:srgbClr val="FFFFFF"/>
                </a:highlight>
                <a:latin typeface="Consolas"/>
                <a:ea typeface="Source Code Pro"/>
                <a:cs typeface="Consolas"/>
                <a:sym typeface="Source Code Pro"/>
              </a:rPr>
              <a:t>"The number is "</a:t>
            </a:r>
            <a:r>
              <a:rPr lang="en" sz="1200" dirty="0">
                <a:solidFill>
                  <a:srgbClr val="000000"/>
                </a:solidFill>
                <a:highlight>
                  <a:srgbClr val="FFFFFF"/>
                </a:highlight>
                <a:latin typeface="Consolas"/>
                <a:ea typeface="Source Code Pro"/>
                <a:cs typeface="Consolas"/>
                <a:sym typeface="Source Code Pro"/>
              </a:rPr>
              <a:t> + i;</a:t>
            </a:r>
          </a:p>
          <a:p>
            <a:pPr lvl="0" rtl="0">
              <a:lnSpc>
                <a:spcPct val="115000"/>
              </a:lnSpc>
              <a:spcBef>
                <a:spcPts val="0"/>
              </a:spcBef>
              <a:spcAft>
                <a:spcPts val="0"/>
              </a:spcAft>
              <a:buNone/>
            </a:pPr>
            <a:r>
              <a:rPr lang="en" sz="1200" dirty="0">
                <a:solidFill>
                  <a:srgbClr val="000000"/>
                </a:solidFill>
                <a:highlight>
                  <a:srgbClr val="FFFFFF"/>
                </a:highlight>
                <a:latin typeface="Consolas"/>
                <a:ea typeface="Source Code Pro"/>
                <a:cs typeface="Consolas"/>
                <a:sym typeface="Source Code Pro"/>
              </a:rPr>
              <a:t>  i++; </a:t>
            </a:r>
            <a:r>
              <a:rPr lang="en" sz="1200" dirty="0">
                <a:solidFill>
                  <a:srgbClr val="999999"/>
                </a:solidFill>
                <a:latin typeface="Consolas"/>
                <a:ea typeface="Source Code Pro"/>
                <a:cs typeface="Consolas"/>
                <a:sym typeface="Source Code Pro"/>
              </a:rPr>
              <a:t>// equivalent to i = i + 1</a:t>
            </a:r>
          </a:p>
          <a:p>
            <a:pPr lvl="0" rtl="0">
              <a:lnSpc>
                <a:spcPct val="115000"/>
              </a:lnSpc>
              <a:spcBef>
                <a:spcPts val="0"/>
              </a:spcBef>
              <a:spcAft>
                <a:spcPts val="0"/>
              </a:spcAft>
              <a:buNone/>
            </a:pPr>
            <a:r>
              <a:rPr lang="en" sz="1200" dirty="0">
                <a:solidFill>
                  <a:srgbClr val="000000"/>
                </a:solidFill>
                <a:highlight>
                  <a:srgbClr val="FFFFFF"/>
                </a:highlight>
                <a:latin typeface="Consolas"/>
                <a:ea typeface="Source Code Pro"/>
                <a:cs typeface="Consolas"/>
                <a:sym typeface="Source Code Pro"/>
              </a:rPr>
              <a:t>}</a:t>
            </a:r>
          </a:p>
          <a:p>
            <a:pPr lvl="0" rtl="0">
              <a:lnSpc>
                <a:spcPct val="115000"/>
              </a:lnSpc>
              <a:spcBef>
                <a:spcPts val="0"/>
              </a:spcBef>
              <a:spcAft>
                <a:spcPts val="0"/>
              </a:spcAft>
              <a:buNone/>
            </a:pPr>
            <a:r>
              <a:rPr lang="en" sz="1200" dirty="0">
                <a:solidFill>
                  <a:srgbClr val="999999"/>
                </a:solidFill>
                <a:highlight>
                  <a:srgbClr val="FFFFFF"/>
                </a:highlight>
                <a:latin typeface="Consolas"/>
                <a:ea typeface="Source Code Pro"/>
                <a:cs typeface="Consolas"/>
                <a:sym typeface="Source Code Pro"/>
              </a:rPr>
              <a:t>// text = “The number is 0</a:t>
            </a:r>
            <a:r>
              <a:rPr lang="en" sz="1200" dirty="0">
                <a:solidFill>
                  <a:srgbClr val="999999"/>
                </a:solidFill>
                <a:latin typeface="Consolas"/>
                <a:ea typeface="Source Code Pro"/>
                <a:cs typeface="Consolas"/>
                <a:sym typeface="Source Code Pro"/>
              </a:rPr>
              <a:t>The number is 1The number is 2”</a:t>
            </a:r>
          </a:p>
          <a:p>
            <a:pPr lvl="0" rtl="0">
              <a:lnSpc>
                <a:spcPct val="115000"/>
              </a:lnSpc>
              <a:spcBef>
                <a:spcPts val="0"/>
              </a:spcBef>
              <a:spcAft>
                <a:spcPts val="0"/>
              </a:spcAft>
              <a:buNone/>
            </a:pPr>
            <a:endParaRPr sz="1200" dirty="0">
              <a:solidFill>
                <a:srgbClr val="000000"/>
              </a:solidFill>
              <a:highlight>
                <a:srgbClr val="FFFFFF"/>
              </a:highlight>
              <a:latin typeface="Consolas"/>
              <a:ea typeface="Source Code Pro"/>
              <a:cs typeface="Consolas"/>
              <a:sym typeface="Source Code Pro"/>
            </a:endParaRPr>
          </a:p>
          <a:p>
            <a:pPr lvl="0" rtl="0">
              <a:lnSpc>
                <a:spcPct val="115000"/>
              </a:lnSpc>
              <a:spcBef>
                <a:spcPts val="0"/>
              </a:spcBef>
              <a:spcAft>
                <a:spcPts val="0"/>
              </a:spcAft>
              <a:buNone/>
            </a:pPr>
            <a:r>
              <a:rPr lang="en" sz="1200" dirty="0">
                <a:solidFill>
                  <a:srgbClr val="999999"/>
                </a:solidFill>
                <a:highlight>
                  <a:srgbClr val="FFFFFF"/>
                </a:highlight>
                <a:latin typeface="Consolas"/>
                <a:ea typeface="Source Code Pro"/>
                <a:cs typeface="Consolas"/>
                <a:sym typeface="Source Code Pro"/>
              </a:rPr>
              <a:t>/* DO/WHILE */</a:t>
            </a:r>
          </a:p>
          <a:p>
            <a:pPr lvl="0" rtl="0">
              <a:spcBef>
                <a:spcPts val="0"/>
              </a:spcBef>
              <a:spcAft>
                <a:spcPts val="0"/>
              </a:spcAft>
              <a:buNone/>
            </a:pPr>
            <a:r>
              <a:rPr lang="en" sz="1200" dirty="0">
                <a:solidFill>
                  <a:srgbClr val="0000CD"/>
                </a:solidFill>
                <a:latin typeface="Consolas"/>
                <a:ea typeface="Source Code Pro"/>
                <a:cs typeface="Consolas"/>
                <a:sym typeface="Source Code Pro"/>
              </a:rPr>
              <a:t>var i = 0;</a:t>
            </a:r>
            <a:r>
              <a:rPr lang="en" sz="1200" dirty="0">
                <a:solidFill>
                  <a:srgbClr val="999999"/>
                </a:solidFill>
                <a:latin typeface="Consolas"/>
                <a:ea typeface="Source Code Pro"/>
                <a:cs typeface="Consolas"/>
                <a:sym typeface="Source Code Pro"/>
              </a:rPr>
              <a:t> </a:t>
            </a:r>
          </a:p>
          <a:p>
            <a:pPr lvl="0" rtl="0">
              <a:lnSpc>
                <a:spcPct val="115000"/>
              </a:lnSpc>
              <a:spcBef>
                <a:spcPts val="0"/>
              </a:spcBef>
              <a:spcAft>
                <a:spcPts val="0"/>
              </a:spcAft>
              <a:buNone/>
            </a:pPr>
            <a:r>
              <a:rPr lang="en" sz="1200" dirty="0">
                <a:solidFill>
                  <a:srgbClr val="0000CD"/>
                </a:solidFill>
                <a:highlight>
                  <a:srgbClr val="FFFFFF"/>
                </a:highlight>
                <a:latin typeface="Consolas"/>
                <a:ea typeface="Source Code Pro"/>
                <a:cs typeface="Consolas"/>
                <a:sym typeface="Source Code Pro"/>
              </a:rPr>
              <a:t>do</a:t>
            </a:r>
            <a:r>
              <a:rPr lang="en" sz="1200" dirty="0">
                <a:solidFill>
                  <a:srgbClr val="000000"/>
                </a:solidFill>
                <a:highlight>
                  <a:srgbClr val="FFFFFF"/>
                </a:highlight>
                <a:latin typeface="Consolas"/>
                <a:ea typeface="Source Code Pro"/>
                <a:cs typeface="Consolas"/>
                <a:sym typeface="Source Code Pro"/>
              </a:rPr>
              <a:t> {</a:t>
            </a:r>
          </a:p>
          <a:p>
            <a:pPr lvl="0" rtl="0">
              <a:lnSpc>
                <a:spcPct val="115000"/>
              </a:lnSpc>
              <a:spcBef>
                <a:spcPts val="0"/>
              </a:spcBef>
              <a:spcAft>
                <a:spcPts val="0"/>
              </a:spcAft>
              <a:buNone/>
            </a:pPr>
            <a:r>
              <a:rPr lang="en" sz="1200" dirty="0">
                <a:solidFill>
                  <a:srgbClr val="000000"/>
                </a:solidFill>
                <a:highlight>
                  <a:srgbClr val="FFFFFF"/>
                </a:highlight>
                <a:latin typeface="Consolas"/>
                <a:ea typeface="Source Code Pro"/>
                <a:cs typeface="Consolas"/>
                <a:sym typeface="Source Code Pro"/>
              </a:rPr>
              <a:t>  text += </a:t>
            </a:r>
            <a:r>
              <a:rPr lang="en" sz="1200" dirty="0">
                <a:solidFill>
                  <a:srgbClr val="A52A2A"/>
                </a:solidFill>
                <a:highlight>
                  <a:srgbClr val="FFFFFF"/>
                </a:highlight>
                <a:latin typeface="Consolas"/>
                <a:ea typeface="Source Code Pro"/>
                <a:cs typeface="Consolas"/>
                <a:sym typeface="Source Code Pro"/>
              </a:rPr>
              <a:t>"The number is "</a:t>
            </a:r>
            <a:r>
              <a:rPr lang="en" sz="1200" dirty="0">
                <a:solidFill>
                  <a:srgbClr val="000000"/>
                </a:solidFill>
                <a:highlight>
                  <a:srgbClr val="FFFFFF"/>
                </a:highlight>
                <a:latin typeface="Consolas"/>
                <a:ea typeface="Source Code Pro"/>
                <a:cs typeface="Consolas"/>
                <a:sym typeface="Source Code Pro"/>
              </a:rPr>
              <a:t> + i;</a:t>
            </a:r>
          </a:p>
          <a:p>
            <a:pPr lvl="0" rtl="0">
              <a:lnSpc>
                <a:spcPct val="115000"/>
              </a:lnSpc>
              <a:spcBef>
                <a:spcPts val="0"/>
              </a:spcBef>
              <a:spcAft>
                <a:spcPts val="0"/>
              </a:spcAft>
              <a:buNone/>
            </a:pPr>
            <a:r>
              <a:rPr lang="en" sz="1200" dirty="0">
                <a:solidFill>
                  <a:srgbClr val="000000"/>
                </a:solidFill>
                <a:highlight>
                  <a:srgbClr val="FFFFFF"/>
                </a:highlight>
                <a:latin typeface="Consolas"/>
                <a:ea typeface="Source Code Pro"/>
                <a:cs typeface="Consolas"/>
                <a:sym typeface="Source Code Pro"/>
              </a:rPr>
              <a:t>  i++;</a:t>
            </a:r>
          </a:p>
          <a:p>
            <a:pPr lvl="0" rtl="0">
              <a:lnSpc>
                <a:spcPct val="115000"/>
              </a:lnSpc>
              <a:spcBef>
                <a:spcPts val="0"/>
              </a:spcBef>
              <a:spcAft>
                <a:spcPts val="0"/>
              </a:spcAft>
              <a:buNone/>
            </a:pPr>
            <a:r>
              <a:rPr lang="en" sz="1200" dirty="0">
                <a:solidFill>
                  <a:srgbClr val="000000"/>
                </a:solidFill>
                <a:highlight>
                  <a:srgbClr val="FFFFFF"/>
                </a:highlight>
                <a:latin typeface="Consolas"/>
                <a:ea typeface="Source Code Pro"/>
                <a:cs typeface="Consolas"/>
                <a:sym typeface="Source Code Pro"/>
              </a:rPr>
              <a:t>}</a:t>
            </a:r>
          </a:p>
          <a:p>
            <a:pPr lvl="0" rtl="0">
              <a:lnSpc>
                <a:spcPct val="115000"/>
              </a:lnSpc>
              <a:spcBef>
                <a:spcPts val="0"/>
              </a:spcBef>
              <a:spcAft>
                <a:spcPts val="0"/>
              </a:spcAft>
              <a:buNone/>
            </a:pPr>
            <a:r>
              <a:rPr lang="en" sz="1200" dirty="0">
                <a:solidFill>
                  <a:srgbClr val="0000CD"/>
                </a:solidFill>
                <a:highlight>
                  <a:srgbClr val="FFFFFF"/>
                </a:highlight>
                <a:latin typeface="Consolas"/>
                <a:ea typeface="Source Code Pro"/>
                <a:cs typeface="Consolas"/>
                <a:sym typeface="Source Code Pro"/>
              </a:rPr>
              <a:t>while</a:t>
            </a:r>
            <a:r>
              <a:rPr lang="en" sz="1200" dirty="0">
                <a:solidFill>
                  <a:srgbClr val="000000"/>
                </a:solidFill>
                <a:highlight>
                  <a:srgbClr val="FFFFFF"/>
                </a:highlight>
                <a:latin typeface="Consolas"/>
                <a:ea typeface="Source Code Pro"/>
                <a:cs typeface="Consolas"/>
                <a:sym typeface="Source Code Pro"/>
              </a:rPr>
              <a:t> (i &lt; </a:t>
            </a:r>
            <a:r>
              <a:rPr lang="en" sz="1200" dirty="0">
                <a:solidFill>
                  <a:srgbClr val="FF0000"/>
                </a:solidFill>
                <a:highlight>
                  <a:srgbClr val="FFFFFF"/>
                </a:highlight>
                <a:latin typeface="Consolas"/>
                <a:ea typeface="Source Code Pro"/>
                <a:cs typeface="Consolas"/>
                <a:sym typeface="Source Code Pro"/>
              </a:rPr>
              <a:t>3</a:t>
            </a:r>
            <a:r>
              <a:rPr lang="en" sz="1200" dirty="0">
                <a:solidFill>
                  <a:srgbClr val="000000"/>
                </a:solidFill>
                <a:highlight>
                  <a:srgbClr val="FFFFFF"/>
                </a:highlight>
                <a:latin typeface="Consolas"/>
                <a:ea typeface="Source Code Pro"/>
                <a:cs typeface="Consolas"/>
                <a:sym typeface="Source Code Pro"/>
              </a:rPr>
              <a:t>);</a:t>
            </a:r>
          </a:p>
          <a:p>
            <a:pPr lvl="0" rtl="0">
              <a:spcBef>
                <a:spcPts val="0"/>
              </a:spcBef>
              <a:spcAft>
                <a:spcPts val="0"/>
              </a:spcAft>
              <a:buNone/>
            </a:pPr>
            <a:r>
              <a:rPr lang="en" sz="1200" dirty="0">
                <a:solidFill>
                  <a:srgbClr val="999999"/>
                </a:solidFill>
                <a:latin typeface="Consolas"/>
                <a:ea typeface="Source Code Pro"/>
                <a:cs typeface="Consolas"/>
                <a:sym typeface="Source Code Pro"/>
              </a:rPr>
              <a:t>// text = “The number is 0The number is 1The number is 2The number is 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What is JavaScript?</a:t>
            </a:r>
          </a:p>
        </p:txBody>
      </p:sp>
      <p:sp>
        <p:nvSpPr>
          <p:cNvPr id="73" name="Shape 73"/>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514350" lvl="0" indent="-285750" rtl="0">
              <a:lnSpc>
                <a:spcPct val="200000"/>
              </a:lnSpc>
              <a:spcBef>
                <a:spcPts val="0"/>
              </a:spcBef>
              <a:spcAft>
                <a:spcPts val="0"/>
              </a:spcAft>
              <a:buClr>
                <a:srgbClr val="666666"/>
              </a:buClr>
              <a:buFont typeface="Arial"/>
              <a:buChar char="•"/>
            </a:pPr>
            <a:r>
              <a:rPr lang="en" dirty="0">
                <a:solidFill>
                  <a:srgbClr val="666666"/>
                </a:solidFill>
              </a:rPr>
              <a:t>Commonly shortened to JS</a:t>
            </a:r>
          </a:p>
          <a:p>
            <a:pPr marL="514350" lvl="0" indent="-285750" rtl="0">
              <a:lnSpc>
                <a:spcPct val="200000"/>
              </a:lnSpc>
              <a:spcBef>
                <a:spcPts val="0"/>
              </a:spcBef>
              <a:spcAft>
                <a:spcPts val="0"/>
              </a:spcAft>
              <a:buClr>
                <a:srgbClr val="666666"/>
              </a:buClr>
              <a:buFont typeface="Arial"/>
              <a:buChar char="•"/>
            </a:pPr>
            <a:r>
              <a:rPr lang="en" dirty="0">
                <a:solidFill>
                  <a:srgbClr val="666666"/>
                </a:solidFill>
              </a:rPr>
              <a:t>Similar in syntax to C, C++, Java</a:t>
            </a:r>
          </a:p>
          <a:p>
            <a:pPr marL="514350" lvl="0" indent="-285750" rtl="0">
              <a:lnSpc>
                <a:spcPct val="200000"/>
              </a:lnSpc>
              <a:spcBef>
                <a:spcPts val="0"/>
              </a:spcBef>
              <a:spcAft>
                <a:spcPts val="0"/>
              </a:spcAft>
              <a:buClr>
                <a:srgbClr val="666666"/>
              </a:buClr>
              <a:buFont typeface="Arial"/>
              <a:buChar char="•"/>
            </a:pPr>
            <a:r>
              <a:rPr lang="en" dirty="0">
                <a:solidFill>
                  <a:srgbClr val="666666"/>
                </a:solidFill>
              </a:rPr>
              <a:t>Faster to learn, easier to execute*</a:t>
            </a:r>
          </a:p>
          <a:p>
            <a:pPr marL="514350" lvl="0" indent="-285750" rtl="0">
              <a:lnSpc>
                <a:spcPct val="200000"/>
              </a:lnSpc>
              <a:spcBef>
                <a:spcPts val="0"/>
              </a:spcBef>
              <a:spcAft>
                <a:spcPts val="0"/>
              </a:spcAft>
              <a:buClr>
                <a:srgbClr val="666666"/>
              </a:buClr>
              <a:buFont typeface="Arial"/>
              <a:buChar char="•"/>
            </a:pPr>
            <a:r>
              <a:rPr lang="en" dirty="0">
                <a:solidFill>
                  <a:srgbClr val="666666"/>
                </a:solidFill>
              </a:rPr>
              <a:t>Best known for being able to create the </a:t>
            </a:r>
            <a:r>
              <a:rPr lang="en" i="1" dirty="0">
                <a:solidFill>
                  <a:srgbClr val="666666"/>
                </a:solidFill>
              </a:rPr>
              <a:t>behavior</a:t>
            </a:r>
            <a:r>
              <a:rPr lang="en" dirty="0">
                <a:solidFill>
                  <a:srgbClr val="666666"/>
                </a:solidFill>
              </a:rPr>
              <a:t> of a webpage</a:t>
            </a:r>
          </a:p>
        </p:txBody>
      </p:sp>
      <p:sp>
        <p:nvSpPr>
          <p:cNvPr id="74" name="Shape 74"/>
          <p:cNvSpPr txBox="1"/>
          <p:nvPr/>
        </p:nvSpPr>
        <p:spPr>
          <a:xfrm>
            <a:off x="6231300" y="4787750"/>
            <a:ext cx="2912700" cy="229800"/>
          </a:xfrm>
          <a:prstGeom prst="rect">
            <a:avLst/>
          </a:prstGeom>
          <a:noFill/>
          <a:ln>
            <a:noFill/>
          </a:ln>
        </p:spPr>
        <p:txBody>
          <a:bodyPr lIns="91425" tIns="91425" rIns="91425" bIns="91425" anchor="t" anchorCtr="0">
            <a:noAutofit/>
          </a:bodyPr>
          <a:lstStyle/>
          <a:p>
            <a:pPr lvl="0">
              <a:spcBef>
                <a:spcPts val="0"/>
              </a:spcBef>
              <a:buNone/>
            </a:pPr>
            <a:r>
              <a:rPr lang="en" sz="1000">
                <a:solidFill>
                  <a:schemeClr val="dk2"/>
                </a:solidFill>
                <a:latin typeface="Open Sans"/>
                <a:ea typeface="Open Sans"/>
                <a:cs typeface="Open Sans"/>
                <a:sym typeface="Open Sans"/>
              </a:rPr>
              <a:t>* compared to a compiled language like Java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Loops: break and continue</a:t>
            </a:r>
          </a:p>
        </p:txBody>
      </p:sp>
      <p:sp>
        <p:nvSpPr>
          <p:cNvPr id="181" name="Shape 181"/>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rtl="0">
              <a:lnSpc>
                <a:spcPct val="115000"/>
              </a:lnSpc>
              <a:spcBef>
                <a:spcPts val="0"/>
              </a:spcBef>
              <a:spcAft>
                <a:spcPts val="0"/>
              </a:spcAft>
              <a:buNone/>
            </a:pPr>
            <a:r>
              <a:rPr lang="en" sz="1200" dirty="0">
                <a:solidFill>
                  <a:srgbClr val="999999"/>
                </a:solidFill>
                <a:highlight>
                  <a:srgbClr val="FFFFFF"/>
                </a:highlight>
                <a:latin typeface="Consolas"/>
                <a:ea typeface="Source Code Pro"/>
                <a:cs typeface="Consolas"/>
                <a:sym typeface="Source Code Pro"/>
              </a:rPr>
              <a:t>/* BREAK */</a:t>
            </a:r>
          </a:p>
          <a:p>
            <a:pPr lvl="0" rtl="0">
              <a:lnSpc>
                <a:spcPct val="115000"/>
              </a:lnSpc>
              <a:spcBef>
                <a:spcPts val="0"/>
              </a:spcBef>
              <a:spcAft>
                <a:spcPts val="0"/>
              </a:spcAft>
              <a:buNone/>
            </a:pPr>
            <a:r>
              <a:rPr lang="en" sz="1200" dirty="0">
                <a:solidFill>
                  <a:srgbClr val="0000CD"/>
                </a:solidFill>
                <a:highlight>
                  <a:srgbClr val="FFFFFF"/>
                </a:highlight>
                <a:latin typeface="Consolas"/>
                <a:ea typeface="Source Code Pro"/>
                <a:cs typeface="Consolas"/>
                <a:sym typeface="Source Code Pro"/>
              </a:rPr>
              <a:t>for</a:t>
            </a:r>
            <a:r>
              <a:rPr lang="en" sz="1200" dirty="0">
                <a:solidFill>
                  <a:srgbClr val="000000"/>
                </a:solidFill>
                <a:highlight>
                  <a:srgbClr val="FFFFFF"/>
                </a:highlight>
                <a:latin typeface="Consolas"/>
                <a:ea typeface="Source Code Pro"/>
                <a:cs typeface="Consolas"/>
                <a:sym typeface="Source Code Pro"/>
              </a:rPr>
              <a:t> (</a:t>
            </a:r>
            <a:r>
              <a:rPr lang="en" sz="1200" dirty="0">
                <a:solidFill>
                  <a:srgbClr val="0000CD"/>
                </a:solidFill>
                <a:highlight>
                  <a:srgbClr val="FFFFFF"/>
                </a:highlight>
                <a:latin typeface="Consolas"/>
                <a:ea typeface="Source Code Pro"/>
                <a:cs typeface="Consolas"/>
                <a:sym typeface="Source Code Pro"/>
              </a:rPr>
              <a:t>var</a:t>
            </a:r>
            <a:r>
              <a:rPr lang="en" sz="1200" dirty="0">
                <a:solidFill>
                  <a:srgbClr val="000000"/>
                </a:solidFill>
                <a:highlight>
                  <a:srgbClr val="FFFFFF"/>
                </a:highlight>
                <a:latin typeface="Consolas"/>
                <a:ea typeface="Source Code Pro"/>
                <a:cs typeface="Consolas"/>
                <a:sym typeface="Source Code Pro"/>
              </a:rPr>
              <a:t> i = </a:t>
            </a:r>
            <a:r>
              <a:rPr lang="en" sz="1200" dirty="0">
                <a:solidFill>
                  <a:srgbClr val="FF0000"/>
                </a:solidFill>
                <a:highlight>
                  <a:srgbClr val="FFFFFF"/>
                </a:highlight>
                <a:latin typeface="Consolas"/>
                <a:ea typeface="Source Code Pro"/>
                <a:cs typeface="Consolas"/>
                <a:sym typeface="Source Code Pro"/>
              </a:rPr>
              <a:t>0</a:t>
            </a:r>
            <a:r>
              <a:rPr lang="en" sz="1200" dirty="0">
                <a:solidFill>
                  <a:srgbClr val="000000"/>
                </a:solidFill>
                <a:highlight>
                  <a:srgbClr val="FFFFFF"/>
                </a:highlight>
                <a:latin typeface="Consolas"/>
                <a:ea typeface="Source Code Pro"/>
                <a:cs typeface="Consolas"/>
                <a:sym typeface="Source Code Pro"/>
              </a:rPr>
              <a:t>; i &lt; </a:t>
            </a:r>
            <a:r>
              <a:rPr lang="en" sz="1200" dirty="0">
                <a:solidFill>
                  <a:srgbClr val="FF0000"/>
                </a:solidFill>
                <a:highlight>
                  <a:srgbClr val="FFFFFF"/>
                </a:highlight>
                <a:latin typeface="Consolas"/>
                <a:ea typeface="Source Code Pro"/>
                <a:cs typeface="Consolas"/>
                <a:sym typeface="Source Code Pro"/>
              </a:rPr>
              <a:t>10</a:t>
            </a:r>
            <a:r>
              <a:rPr lang="en" sz="1200" dirty="0">
                <a:solidFill>
                  <a:srgbClr val="000000"/>
                </a:solidFill>
                <a:highlight>
                  <a:srgbClr val="FFFFFF"/>
                </a:highlight>
                <a:latin typeface="Consolas"/>
                <a:ea typeface="Source Code Pro"/>
                <a:cs typeface="Consolas"/>
                <a:sym typeface="Source Code Pro"/>
              </a:rPr>
              <a:t>; i++) {</a:t>
            </a:r>
          </a:p>
          <a:p>
            <a:pPr lvl="0" rtl="0">
              <a:lnSpc>
                <a:spcPct val="115000"/>
              </a:lnSpc>
              <a:spcBef>
                <a:spcPts val="0"/>
              </a:spcBef>
              <a:spcAft>
                <a:spcPts val="0"/>
              </a:spcAft>
              <a:buNone/>
            </a:pPr>
            <a:r>
              <a:rPr lang="en" sz="1200" dirty="0">
                <a:solidFill>
                  <a:srgbClr val="000000"/>
                </a:solidFill>
                <a:highlight>
                  <a:srgbClr val="FFFFFF"/>
                </a:highlight>
                <a:latin typeface="Consolas"/>
                <a:ea typeface="Source Code Pro"/>
                <a:cs typeface="Consolas"/>
                <a:sym typeface="Source Code Pro"/>
              </a:rPr>
              <a:t>  </a:t>
            </a:r>
            <a:r>
              <a:rPr lang="en" sz="1200" dirty="0">
                <a:solidFill>
                  <a:srgbClr val="0000CD"/>
                </a:solidFill>
                <a:highlight>
                  <a:srgbClr val="FFFFFF"/>
                </a:highlight>
                <a:latin typeface="Consolas"/>
                <a:ea typeface="Source Code Pro"/>
                <a:cs typeface="Consolas"/>
                <a:sym typeface="Source Code Pro"/>
              </a:rPr>
              <a:t>if</a:t>
            </a:r>
            <a:r>
              <a:rPr lang="en" sz="1200" dirty="0">
                <a:solidFill>
                  <a:srgbClr val="000000"/>
                </a:solidFill>
                <a:highlight>
                  <a:srgbClr val="FFFFFF"/>
                </a:highlight>
                <a:latin typeface="Consolas"/>
                <a:ea typeface="Source Code Pro"/>
                <a:cs typeface="Consolas"/>
                <a:sym typeface="Source Code Pro"/>
              </a:rPr>
              <a:t> (i === </a:t>
            </a:r>
            <a:r>
              <a:rPr lang="en" sz="1200" dirty="0">
                <a:solidFill>
                  <a:srgbClr val="FF0000"/>
                </a:solidFill>
                <a:highlight>
                  <a:srgbClr val="FFFFFF"/>
                </a:highlight>
                <a:latin typeface="Consolas"/>
                <a:ea typeface="Source Code Pro"/>
                <a:cs typeface="Consolas"/>
                <a:sym typeface="Source Code Pro"/>
              </a:rPr>
              <a:t>3</a:t>
            </a:r>
            <a:r>
              <a:rPr lang="en" sz="1200" dirty="0">
                <a:solidFill>
                  <a:srgbClr val="000000"/>
                </a:solidFill>
                <a:highlight>
                  <a:srgbClr val="FFFFFF"/>
                </a:highlight>
                <a:latin typeface="Consolas"/>
                <a:ea typeface="Source Code Pro"/>
                <a:cs typeface="Consolas"/>
                <a:sym typeface="Source Code Pro"/>
              </a:rPr>
              <a:t>) { </a:t>
            </a:r>
            <a:r>
              <a:rPr lang="en" sz="1200" dirty="0">
                <a:solidFill>
                  <a:srgbClr val="0000CD"/>
                </a:solidFill>
                <a:highlight>
                  <a:srgbClr val="FFFFFF"/>
                </a:highlight>
                <a:latin typeface="Consolas"/>
                <a:ea typeface="Source Code Pro"/>
                <a:cs typeface="Consolas"/>
                <a:sym typeface="Source Code Pro"/>
              </a:rPr>
              <a:t>break</a:t>
            </a:r>
            <a:r>
              <a:rPr lang="en" sz="1200" dirty="0">
                <a:solidFill>
                  <a:srgbClr val="000000"/>
                </a:solidFill>
                <a:highlight>
                  <a:srgbClr val="FFFFFF"/>
                </a:highlight>
                <a:latin typeface="Consolas"/>
                <a:ea typeface="Source Code Pro"/>
                <a:cs typeface="Consolas"/>
                <a:sym typeface="Source Code Pro"/>
              </a:rPr>
              <a:t>; }</a:t>
            </a:r>
          </a:p>
          <a:p>
            <a:pPr lvl="0" rtl="0">
              <a:lnSpc>
                <a:spcPct val="115000"/>
              </a:lnSpc>
              <a:spcBef>
                <a:spcPts val="0"/>
              </a:spcBef>
              <a:spcAft>
                <a:spcPts val="0"/>
              </a:spcAft>
              <a:buNone/>
            </a:pPr>
            <a:r>
              <a:rPr lang="en" sz="1200" dirty="0">
                <a:solidFill>
                  <a:srgbClr val="000000"/>
                </a:solidFill>
                <a:highlight>
                  <a:srgbClr val="FFFFFF"/>
                </a:highlight>
                <a:latin typeface="Consolas"/>
                <a:ea typeface="Source Code Pro"/>
                <a:cs typeface="Consolas"/>
                <a:sym typeface="Source Code Pro"/>
              </a:rPr>
              <a:t>  text += </a:t>
            </a:r>
            <a:r>
              <a:rPr lang="en" sz="1200" dirty="0">
                <a:solidFill>
                  <a:srgbClr val="A52A2A"/>
                </a:solidFill>
                <a:highlight>
                  <a:srgbClr val="FFFFFF"/>
                </a:highlight>
                <a:latin typeface="Consolas"/>
                <a:ea typeface="Source Code Pro"/>
                <a:cs typeface="Consolas"/>
                <a:sym typeface="Source Code Pro"/>
              </a:rPr>
              <a:t>"The number is "</a:t>
            </a:r>
            <a:r>
              <a:rPr lang="en" sz="1200" dirty="0">
                <a:solidFill>
                  <a:srgbClr val="000000"/>
                </a:solidFill>
                <a:highlight>
                  <a:srgbClr val="FFFFFF"/>
                </a:highlight>
                <a:latin typeface="Consolas"/>
                <a:ea typeface="Source Code Pro"/>
                <a:cs typeface="Consolas"/>
                <a:sym typeface="Source Code Pro"/>
              </a:rPr>
              <a:t> + i + </a:t>
            </a:r>
            <a:r>
              <a:rPr lang="en" sz="1200" dirty="0">
                <a:solidFill>
                  <a:srgbClr val="A52A2A"/>
                </a:solidFill>
                <a:highlight>
                  <a:srgbClr val="FFFFFF"/>
                </a:highlight>
                <a:latin typeface="Consolas"/>
                <a:ea typeface="Source Code Pro"/>
                <a:cs typeface="Consolas"/>
                <a:sym typeface="Source Code Pro"/>
              </a:rPr>
              <a:t>"&lt;br&gt;"</a:t>
            </a:r>
            <a:r>
              <a:rPr lang="en" sz="1200" dirty="0">
                <a:solidFill>
                  <a:srgbClr val="000000"/>
                </a:solidFill>
                <a:highlight>
                  <a:srgbClr val="FFFFFF"/>
                </a:highlight>
                <a:latin typeface="Consolas"/>
                <a:ea typeface="Source Code Pro"/>
                <a:cs typeface="Consolas"/>
                <a:sym typeface="Source Code Pro"/>
              </a:rPr>
              <a:t>;</a:t>
            </a:r>
          </a:p>
          <a:p>
            <a:pPr lvl="0" rtl="0">
              <a:lnSpc>
                <a:spcPct val="115000"/>
              </a:lnSpc>
              <a:spcBef>
                <a:spcPts val="0"/>
              </a:spcBef>
              <a:spcAft>
                <a:spcPts val="0"/>
              </a:spcAft>
              <a:buNone/>
            </a:pPr>
            <a:r>
              <a:rPr lang="en" sz="1200" dirty="0">
                <a:solidFill>
                  <a:srgbClr val="000000"/>
                </a:solidFill>
                <a:highlight>
                  <a:srgbClr val="FFFFFF"/>
                </a:highlight>
                <a:latin typeface="Consolas"/>
                <a:ea typeface="Source Code Pro"/>
                <a:cs typeface="Consolas"/>
                <a:sym typeface="Source Code Pro"/>
              </a:rPr>
              <a:t>}</a:t>
            </a:r>
          </a:p>
          <a:p>
            <a:pPr lvl="0" rtl="0">
              <a:lnSpc>
                <a:spcPct val="115000"/>
              </a:lnSpc>
              <a:spcBef>
                <a:spcPts val="0"/>
              </a:spcBef>
              <a:spcAft>
                <a:spcPts val="0"/>
              </a:spcAft>
              <a:buNone/>
            </a:pPr>
            <a:r>
              <a:rPr lang="en" sz="1200" dirty="0">
                <a:solidFill>
                  <a:srgbClr val="999999"/>
                </a:solidFill>
                <a:highlight>
                  <a:srgbClr val="FFFFFF"/>
                </a:highlight>
                <a:latin typeface="Consolas"/>
                <a:ea typeface="Source Code Pro"/>
                <a:cs typeface="Consolas"/>
                <a:sym typeface="Source Code Pro"/>
              </a:rPr>
              <a:t>// text = “The number is 0&lt;br&gt;</a:t>
            </a:r>
            <a:r>
              <a:rPr lang="en" sz="1200" dirty="0">
                <a:solidFill>
                  <a:srgbClr val="999999"/>
                </a:solidFill>
                <a:latin typeface="Consolas"/>
                <a:ea typeface="Source Code Pro"/>
                <a:cs typeface="Consolas"/>
                <a:sym typeface="Source Code Pro"/>
              </a:rPr>
              <a:t>The number is 1&lt;br&gt;The number is 2&lt;br&gt;</a:t>
            </a:r>
            <a:r>
              <a:rPr lang="en" sz="1200" dirty="0">
                <a:solidFill>
                  <a:srgbClr val="999999"/>
                </a:solidFill>
                <a:highlight>
                  <a:srgbClr val="FFFFFF"/>
                </a:highlight>
                <a:latin typeface="Consolas"/>
                <a:ea typeface="Source Code Pro"/>
                <a:cs typeface="Consolas"/>
                <a:sym typeface="Source Code Pro"/>
              </a:rPr>
              <a:t>”</a:t>
            </a:r>
          </a:p>
          <a:p>
            <a:pPr lvl="0" rtl="0">
              <a:lnSpc>
                <a:spcPct val="115000"/>
              </a:lnSpc>
              <a:spcBef>
                <a:spcPts val="0"/>
              </a:spcBef>
              <a:spcAft>
                <a:spcPts val="0"/>
              </a:spcAft>
              <a:buNone/>
            </a:pPr>
            <a:endParaRPr sz="1200" dirty="0">
              <a:solidFill>
                <a:srgbClr val="000000"/>
              </a:solidFill>
              <a:highlight>
                <a:srgbClr val="FFFFFF"/>
              </a:highlight>
              <a:latin typeface="Consolas"/>
              <a:ea typeface="Source Code Pro"/>
              <a:cs typeface="Consolas"/>
              <a:sym typeface="Source Code Pro"/>
            </a:endParaRPr>
          </a:p>
          <a:p>
            <a:pPr lvl="0" rtl="0">
              <a:lnSpc>
                <a:spcPct val="115000"/>
              </a:lnSpc>
              <a:spcBef>
                <a:spcPts val="0"/>
              </a:spcBef>
              <a:spcAft>
                <a:spcPts val="0"/>
              </a:spcAft>
              <a:buNone/>
            </a:pPr>
            <a:r>
              <a:rPr lang="en" sz="1200" dirty="0">
                <a:solidFill>
                  <a:srgbClr val="999999"/>
                </a:solidFill>
                <a:highlight>
                  <a:srgbClr val="FFFFFF"/>
                </a:highlight>
                <a:latin typeface="Consolas"/>
                <a:ea typeface="Source Code Pro"/>
                <a:cs typeface="Consolas"/>
                <a:sym typeface="Source Code Pro"/>
              </a:rPr>
              <a:t>/* CONTINUE */</a:t>
            </a:r>
          </a:p>
          <a:p>
            <a:pPr lvl="0" rtl="0">
              <a:lnSpc>
                <a:spcPct val="115000"/>
              </a:lnSpc>
              <a:spcBef>
                <a:spcPts val="0"/>
              </a:spcBef>
              <a:spcAft>
                <a:spcPts val="0"/>
              </a:spcAft>
              <a:buNone/>
            </a:pPr>
            <a:r>
              <a:rPr lang="en" sz="1200" dirty="0">
                <a:solidFill>
                  <a:srgbClr val="0000CD"/>
                </a:solidFill>
                <a:highlight>
                  <a:srgbClr val="FFFFFF"/>
                </a:highlight>
                <a:latin typeface="Consolas"/>
                <a:ea typeface="Source Code Pro"/>
                <a:cs typeface="Consolas"/>
                <a:sym typeface="Source Code Pro"/>
              </a:rPr>
              <a:t>for</a:t>
            </a:r>
            <a:r>
              <a:rPr lang="en" sz="1200" dirty="0">
                <a:solidFill>
                  <a:srgbClr val="000000"/>
                </a:solidFill>
                <a:highlight>
                  <a:srgbClr val="FFFFFF"/>
                </a:highlight>
                <a:latin typeface="Consolas"/>
                <a:ea typeface="Source Code Pro"/>
                <a:cs typeface="Consolas"/>
                <a:sym typeface="Source Code Pro"/>
              </a:rPr>
              <a:t> (</a:t>
            </a:r>
            <a:r>
              <a:rPr lang="en" sz="1200" dirty="0">
                <a:solidFill>
                  <a:srgbClr val="0000CD"/>
                </a:solidFill>
                <a:highlight>
                  <a:srgbClr val="FFFFFF"/>
                </a:highlight>
                <a:latin typeface="Consolas"/>
                <a:ea typeface="Source Code Pro"/>
                <a:cs typeface="Consolas"/>
                <a:sym typeface="Source Code Pro"/>
              </a:rPr>
              <a:t>var </a:t>
            </a:r>
            <a:r>
              <a:rPr lang="en" sz="1200" dirty="0">
                <a:solidFill>
                  <a:srgbClr val="000000"/>
                </a:solidFill>
                <a:highlight>
                  <a:srgbClr val="FFFFFF"/>
                </a:highlight>
                <a:latin typeface="Consolas"/>
                <a:ea typeface="Source Code Pro"/>
                <a:cs typeface="Consolas"/>
                <a:sym typeface="Source Code Pro"/>
              </a:rPr>
              <a:t>i = </a:t>
            </a:r>
            <a:r>
              <a:rPr lang="en" sz="1200" dirty="0">
                <a:solidFill>
                  <a:srgbClr val="FF0000"/>
                </a:solidFill>
                <a:highlight>
                  <a:srgbClr val="FFFFFF"/>
                </a:highlight>
                <a:latin typeface="Consolas"/>
                <a:ea typeface="Source Code Pro"/>
                <a:cs typeface="Consolas"/>
                <a:sym typeface="Source Code Pro"/>
              </a:rPr>
              <a:t>0</a:t>
            </a:r>
            <a:r>
              <a:rPr lang="en" sz="1200" dirty="0">
                <a:solidFill>
                  <a:srgbClr val="000000"/>
                </a:solidFill>
                <a:highlight>
                  <a:srgbClr val="FFFFFF"/>
                </a:highlight>
                <a:latin typeface="Consolas"/>
                <a:ea typeface="Source Code Pro"/>
                <a:cs typeface="Consolas"/>
                <a:sym typeface="Source Code Pro"/>
              </a:rPr>
              <a:t>; i &lt; </a:t>
            </a:r>
            <a:r>
              <a:rPr lang="en" sz="1200" dirty="0">
                <a:solidFill>
                  <a:srgbClr val="FF0000"/>
                </a:solidFill>
                <a:highlight>
                  <a:srgbClr val="FFFFFF"/>
                </a:highlight>
                <a:latin typeface="Consolas"/>
                <a:ea typeface="Source Code Pro"/>
                <a:cs typeface="Consolas"/>
                <a:sym typeface="Source Code Pro"/>
              </a:rPr>
              <a:t>5</a:t>
            </a:r>
            <a:r>
              <a:rPr lang="en" sz="1200" dirty="0">
                <a:solidFill>
                  <a:srgbClr val="000000"/>
                </a:solidFill>
                <a:highlight>
                  <a:srgbClr val="FFFFFF"/>
                </a:highlight>
                <a:latin typeface="Consolas"/>
                <a:ea typeface="Source Code Pro"/>
                <a:cs typeface="Consolas"/>
                <a:sym typeface="Source Code Pro"/>
              </a:rPr>
              <a:t>; i++) {</a:t>
            </a:r>
          </a:p>
          <a:p>
            <a:pPr lvl="0" rtl="0">
              <a:lnSpc>
                <a:spcPct val="115000"/>
              </a:lnSpc>
              <a:spcBef>
                <a:spcPts val="0"/>
              </a:spcBef>
              <a:spcAft>
                <a:spcPts val="0"/>
              </a:spcAft>
              <a:buNone/>
            </a:pPr>
            <a:r>
              <a:rPr lang="en" sz="1200" dirty="0">
                <a:solidFill>
                  <a:srgbClr val="000000"/>
                </a:solidFill>
                <a:highlight>
                  <a:srgbClr val="FFFFFF"/>
                </a:highlight>
                <a:latin typeface="Consolas"/>
                <a:ea typeface="Source Code Pro"/>
                <a:cs typeface="Consolas"/>
                <a:sym typeface="Source Code Pro"/>
              </a:rPr>
              <a:t>  </a:t>
            </a:r>
            <a:r>
              <a:rPr lang="en" sz="1200" dirty="0">
                <a:solidFill>
                  <a:srgbClr val="0000CD"/>
                </a:solidFill>
                <a:highlight>
                  <a:srgbClr val="FFFFFF"/>
                </a:highlight>
                <a:latin typeface="Consolas"/>
                <a:ea typeface="Source Code Pro"/>
                <a:cs typeface="Consolas"/>
                <a:sym typeface="Source Code Pro"/>
              </a:rPr>
              <a:t>if</a:t>
            </a:r>
            <a:r>
              <a:rPr lang="en" sz="1200" dirty="0">
                <a:solidFill>
                  <a:srgbClr val="000000"/>
                </a:solidFill>
                <a:highlight>
                  <a:srgbClr val="FFFFFF"/>
                </a:highlight>
                <a:latin typeface="Consolas"/>
                <a:ea typeface="Source Code Pro"/>
                <a:cs typeface="Consolas"/>
                <a:sym typeface="Source Code Pro"/>
              </a:rPr>
              <a:t> (i === </a:t>
            </a:r>
            <a:r>
              <a:rPr lang="en" sz="1200" dirty="0">
                <a:solidFill>
                  <a:srgbClr val="FF0000"/>
                </a:solidFill>
                <a:highlight>
                  <a:srgbClr val="FFFFFF"/>
                </a:highlight>
                <a:latin typeface="Consolas"/>
                <a:ea typeface="Source Code Pro"/>
                <a:cs typeface="Consolas"/>
                <a:sym typeface="Source Code Pro"/>
              </a:rPr>
              <a:t>3</a:t>
            </a:r>
            <a:r>
              <a:rPr lang="en" sz="1200" dirty="0">
                <a:solidFill>
                  <a:srgbClr val="000000"/>
                </a:solidFill>
                <a:highlight>
                  <a:srgbClr val="FFFFFF"/>
                </a:highlight>
                <a:latin typeface="Consolas"/>
                <a:ea typeface="Source Code Pro"/>
                <a:cs typeface="Consolas"/>
                <a:sym typeface="Source Code Pro"/>
              </a:rPr>
              <a:t>) { </a:t>
            </a:r>
            <a:r>
              <a:rPr lang="en" sz="1200" dirty="0">
                <a:solidFill>
                  <a:srgbClr val="0000CD"/>
                </a:solidFill>
                <a:highlight>
                  <a:srgbClr val="FFFFFF"/>
                </a:highlight>
                <a:latin typeface="Consolas"/>
                <a:ea typeface="Source Code Pro"/>
                <a:cs typeface="Consolas"/>
                <a:sym typeface="Source Code Pro"/>
              </a:rPr>
              <a:t>continue</a:t>
            </a:r>
            <a:r>
              <a:rPr lang="en" sz="1200" dirty="0">
                <a:solidFill>
                  <a:srgbClr val="000000"/>
                </a:solidFill>
                <a:highlight>
                  <a:srgbClr val="FFFFFF"/>
                </a:highlight>
                <a:latin typeface="Consolas"/>
                <a:ea typeface="Source Code Pro"/>
                <a:cs typeface="Consolas"/>
                <a:sym typeface="Source Code Pro"/>
              </a:rPr>
              <a:t>; }</a:t>
            </a:r>
          </a:p>
          <a:p>
            <a:pPr lvl="0" rtl="0">
              <a:lnSpc>
                <a:spcPct val="115000"/>
              </a:lnSpc>
              <a:spcBef>
                <a:spcPts val="0"/>
              </a:spcBef>
              <a:spcAft>
                <a:spcPts val="0"/>
              </a:spcAft>
              <a:buNone/>
            </a:pPr>
            <a:r>
              <a:rPr lang="en" sz="1200" dirty="0">
                <a:solidFill>
                  <a:srgbClr val="000000"/>
                </a:solidFill>
                <a:highlight>
                  <a:srgbClr val="FFFFFF"/>
                </a:highlight>
                <a:latin typeface="Consolas"/>
                <a:ea typeface="Source Code Pro"/>
                <a:cs typeface="Consolas"/>
                <a:sym typeface="Source Code Pro"/>
              </a:rPr>
              <a:t>  text += </a:t>
            </a:r>
            <a:r>
              <a:rPr lang="en" sz="1200" dirty="0">
                <a:solidFill>
                  <a:srgbClr val="A52A2A"/>
                </a:solidFill>
                <a:highlight>
                  <a:srgbClr val="FFFFFF"/>
                </a:highlight>
                <a:latin typeface="Consolas"/>
                <a:ea typeface="Source Code Pro"/>
                <a:cs typeface="Consolas"/>
                <a:sym typeface="Source Code Pro"/>
              </a:rPr>
              <a:t>"The number is "</a:t>
            </a:r>
            <a:r>
              <a:rPr lang="en" sz="1200" dirty="0">
                <a:solidFill>
                  <a:srgbClr val="000000"/>
                </a:solidFill>
                <a:highlight>
                  <a:srgbClr val="FFFFFF"/>
                </a:highlight>
                <a:latin typeface="Consolas"/>
                <a:ea typeface="Source Code Pro"/>
                <a:cs typeface="Consolas"/>
                <a:sym typeface="Source Code Pro"/>
              </a:rPr>
              <a:t> + i + </a:t>
            </a:r>
            <a:r>
              <a:rPr lang="en" sz="1200" dirty="0">
                <a:solidFill>
                  <a:srgbClr val="A52A2A"/>
                </a:solidFill>
                <a:highlight>
                  <a:srgbClr val="FFFFFF"/>
                </a:highlight>
                <a:latin typeface="Consolas"/>
                <a:ea typeface="Source Code Pro"/>
                <a:cs typeface="Consolas"/>
                <a:sym typeface="Source Code Pro"/>
              </a:rPr>
              <a:t>"&lt;br&gt;"</a:t>
            </a:r>
            <a:r>
              <a:rPr lang="en" sz="1200" dirty="0">
                <a:solidFill>
                  <a:srgbClr val="000000"/>
                </a:solidFill>
                <a:highlight>
                  <a:srgbClr val="FFFFFF"/>
                </a:highlight>
                <a:latin typeface="Consolas"/>
                <a:ea typeface="Source Code Pro"/>
                <a:cs typeface="Consolas"/>
                <a:sym typeface="Source Code Pro"/>
              </a:rPr>
              <a:t>;</a:t>
            </a:r>
          </a:p>
          <a:p>
            <a:pPr lvl="0" rtl="0">
              <a:lnSpc>
                <a:spcPct val="115000"/>
              </a:lnSpc>
              <a:spcBef>
                <a:spcPts val="0"/>
              </a:spcBef>
              <a:spcAft>
                <a:spcPts val="0"/>
              </a:spcAft>
              <a:buNone/>
            </a:pPr>
            <a:r>
              <a:rPr lang="en" sz="1200" dirty="0">
                <a:solidFill>
                  <a:srgbClr val="000000"/>
                </a:solidFill>
                <a:highlight>
                  <a:srgbClr val="FFFFFF"/>
                </a:highlight>
                <a:latin typeface="Consolas"/>
                <a:ea typeface="Source Code Pro"/>
                <a:cs typeface="Consolas"/>
                <a:sym typeface="Source Code Pro"/>
              </a:rPr>
              <a:t>}</a:t>
            </a:r>
          </a:p>
          <a:p>
            <a:pPr lvl="0" rtl="0">
              <a:spcBef>
                <a:spcPts val="0"/>
              </a:spcBef>
              <a:spcAft>
                <a:spcPts val="0"/>
              </a:spcAft>
              <a:buNone/>
            </a:pPr>
            <a:r>
              <a:rPr lang="en" sz="1200" dirty="0">
                <a:solidFill>
                  <a:srgbClr val="999999"/>
                </a:solidFill>
                <a:latin typeface="Consolas"/>
                <a:ea typeface="Source Code Pro"/>
                <a:cs typeface="Consolas"/>
                <a:sym typeface="Source Code Pro"/>
              </a:rPr>
              <a:t>// text = “The number is 0&lt;br&gt;The number is 1&lt;br&gt;The number is 2&lt;br&gt;The number is 4&lt;br&gt;”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Switch</a:t>
            </a:r>
          </a:p>
        </p:txBody>
      </p:sp>
      <p:sp>
        <p:nvSpPr>
          <p:cNvPr id="187" name="Shape 187"/>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a:lnSpc>
                <a:spcPct val="100000"/>
              </a:lnSpc>
              <a:spcBef>
                <a:spcPts val="0"/>
              </a:spcBef>
              <a:spcAft>
                <a:spcPts val="0"/>
              </a:spcAft>
              <a:buNone/>
            </a:pPr>
            <a:r>
              <a:rPr lang="en" sz="900" dirty="0">
                <a:solidFill>
                  <a:srgbClr val="0000CD"/>
                </a:solidFill>
                <a:highlight>
                  <a:srgbClr val="FFFFFF"/>
                </a:highlight>
                <a:latin typeface="Consolas"/>
                <a:ea typeface="Source Code Pro"/>
                <a:cs typeface="Consolas"/>
                <a:sym typeface="Source Code Pro"/>
              </a:rPr>
              <a:t>switch</a:t>
            </a:r>
            <a:r>
              <a:rPr lang="en" sz="900" dirty="0">
                <a:solidFill>
                  <a:srgbClr val="000000"/>
                </a:solidFill>
                <a:highlight>
                  <a:srgbClr val="FFFFFF"/>
                </a:highlight>
                <a:latin typeface="Consolas"/>
                <a:ea typeface="Source Code Pro"/>
                <a:cs typeface="Consolas"/>
                <a:sym typeface="Source Code Pro"/>
              </a:rPr>
              <a:t> (</a:t>
            </a:r>
            <a:r>
              <a:rPr lang="en" sz="900" dirty="0">
                <a:solidFill>
                  <a:srgbClr val="0000CD"/>
                </a:solidFill>
                <a:highlight>
                  <a:srgbClr val="FFFFFF"/>
                </a:highlight>
                <a:latin typeface="Consolas"/>
                <a:ea typeface="Source Code Pro"/>
                <a:cs typeface="Consolas"/>
                <a:sym typeface="Source Code Pro"/>
              </a:rPr>
              <a:t>new</a:t>
            </a:r>
            <a:r>
              <a:rPr lang="en" sz="900" dirty="0">
                <a:solidFill>
                  <a:srgbClr val="000000"/>
                </a:solidFill>
                <a:highlight>
                  <a:srgbClr val="FFFFFF"/>
                </a:highlight>
                <a:latin typeface="Consolas"/>
                <a:ea typeface="Source Code Pro"/>
                <a:cs typeface="Consolas"/>
                <a:sym typeface="Source Code Pro"/>
              </a:rPr>
              <a:t> Date().getDay()) {			</a:t>
            </a:r>
            <a:r>
              <a:rPr lang="en" sz="900" dirty="0">
                <a:solidFill>
                  <a:srgbClr val="999999"/>
                </a:solidFill>
                <a:highlight>
                  <a:srgbClr val="FFFFFF"/>
                </a:highlight>
                <a:latin typeface="Consolas"/>
                <a:ea typeface="Source Code Pro"/>
                <a:cs typeface="Consolas"/>
                <a:sym typeface="Source Code Pro"/>
              </a:rPr>
              <a:t>//grab today’s day. Returns a number between 0-6</a:t>
            </a:r>
          </a:p>
          <a:p>
            <a:pPr lvl="0">
              <a:lnSpc>
                <a:spcPct val="100000"/>
              </a:lnSpc>
              <a:spcBef>
                <a:spcPts val="0"/>
              </a:spcBef>
              <a:spcAft>
                <a:spcPts val="0"/>
              </a:spcAft>
              <a:buNone/>
            </a:pPr>
            <a:r>
              <a:rPr lang="en" sz="900" dirty="0">
                <a:solidFill>
                  <a:srgbClr val="000000"/>
                </a:solidFill>
                <a:highlight>
                  <a:srgbClr val="FFFFFF"/>
                </a:highlight>
                <a:latin typeface="Consolas"/>
                <a:ea typeface="Source Code Pro"/>
                <a:cs typeface="Consolas"/>
                <a:sym typeface="Source Code Pro"/>
              </a:rPr>
              <a:t>    </a:t>
            </a:r>
            <a:r>
              <a:rPr lang="en" sz="900" dirty="0">
                <a:solidFill>
                  <a:srgbClr val="0000CD"/>
                </a:solidFill>
                <a:highlight>
                  <a:srgbClr val="FFFFFF"/>
                </a:highlight>
                <a:latin typeface="Consolas"/>
                <a:ea typeface="Source Code Pro"/>
                <a:cs typeface="Consolas"/>
                <a:sym typeface="Source Code Pro"/>
              </a:rPr>
              <a:t>case</a:t>
            </a:r>
            <a:r>
              <a:rPr lang="en" sz="900" dirty="0">
                <a:solidFill>
                  <a:srgbClr val="000000"/>
                </a:solidFill>
                <a:highlight>
                  <a:srgbClr val="FFFFFF"/>
                </a:highlight>
                <a:latin typeface="Consolas"/>
                <a:ea typeface="Source Code Pro"/>
                <a:cs typeface="Consolas"/>
                <a:sym typeface="Source Code Pro"/>
              </a:rPr>
              <a:t> </a:t>
            </a:r>
            <a:r>
              <a:rPr lang="en" sz="900" dirty="0">
                <a:solidFill>
                  <a:srgbClr val="FF0000"/>
                </a:solidFill>
                <a:highlight>
                  <a:srgbClr val="FFFFFF"/>
                </a:highlight>
                <a:latin typeface="Consolas"/>
                <a:ea typeface="Source Code Pro"/>
                <a:cs typeface="Consolas"/>
                <a:sym typeface="Source Code Pro"/>
              </a:rPr>
              <a:t>0</a:t>
            </a:r>
            <a:r>
              <a:rPr lang="en" sz="900" dirty="0">
                <a:solidFill>
                  <a:srgbClr val="000000"/>
                </a:solidFill>
                <a:highlight>
                  <a:srgbClr val="FFFFFF"/>
                </a:highlight>
                <a:latin typeface="Consolas"/>
                <a:ea typeface="Source Code Pro"/>
                <a:cs typeface="Consolas"/>
                <a:sym typeface="Source Code Pro"/>
              </a:rPr>
              <a:t>:					</a:t>
            </a:r>
            <a:r>
              <a:rPr lang="en" sz="900" dirty="0" smtClean="0">
                <a:solidFill>
                  <a:srgbClr val="999999"/>
                </a:solidFill>
                <a:highlight>
                  <a:srgbClr val="FFFFFF"/>
                </a:highlight>
                <a:latin typeface="Consolas"/>
                <a:ea typeface="Source Code Pro"/>
                <a:cs typeface="Consolas"/>
                <a:sym typeface="Source Code Pro"/>
              </a:rPr>
              <a:t>//</a:t>
            </a:r>
            <a:r>
              <a:rPr lang="en" sz="900" dirty="0">
                <a:solidFill>
                  <a:srgbClr val="999999"/>
                </a:solidFill>
                <a:highlight>
                  <a:srgbClr val="FFFFFF"/>
                </a:highlight>
                <a:latin typeface="Consolas"/>
                <a:ea typeface="Source Code Pro"/>
                <a:cs typeface="Consolas"/>
                <a:sym typeface="Source Code Pro"/>
              </a:rPr>
              <a:t>if returned 0, set day to “Sunday”</a:t>
            </a:r>
          </a:p>
          <a:p>
            <a:pPr lvl="0">
              <a:lnSpc>
                <a:spcPct val="100000"/>
              </a:lnSpc>
              <a:spcBef>
                <a:spcPts val="0"/>
              </a:spcBef>
              <a:spcAft>
                <a:spcPts val="0"/>
              </a:spcAft>
              <a:buNone/>
            </a:pPr>
            <a:r>
              <a:rPr lang="en" sz="900" dirty="0">
                <a:solidFill>
                  <a:srgbClr val="000000"/>
                </a:solidFill>
                <a:highlight>
                  <a:srgbClr val="FFFFFF"/>
                </a:highlight>
                <a:latin typeface="Consolas"/>
                <a:ea typeface="Source Code Pro"/>
                <a:cs typeface="Consolas"/>
                <a:sym typeface="Source Code Pro"/>
              </a:rPr>
              <a:t>    </a:t>
            </a:r>
            <a:r>
              <a:rPr lang="en-US" sz="900" dirty="0" smtClean="0">
                <a:solidFill>
                  <a:srgbClr val="000000"/>
                </a:solidFill>
                <a:highlight>
                  <a:srgbClr val="FFFFFF"/>
                </a:highlight>
                <a:latin typeface="Consolas"/>
                <a:ea typeface="Source Code Pro"/>
                <a:cs typeface="Consolas"/>
                <a:sym typeface="Source Code Pro"/>
              </a:rPr>
              <a:t>   </a:t>
            </a:r>
            <a:r>
              <a:rPr lang="en" sz="900" dirty="0" smtClean="0">
                <a:solidFill>
                  <a:srgbClr val="000000"/>
                </a:solidFill>
                <a:highlight>
                  <a:srgbClr val="FFFFFF"/>
                </a:highlight>
                <a:latin typeface="Consolas"/>
                <a:ea typeface="Source Code Pro"/>
                <a:cs typeface="Consolas"/>
                <a:sym typeface="Source Code Pro"/>
              </a:rPr>
              <a:t>day </a:t>
            </a:r>
            <a:r>
              <a:rPr lang="en" sz="900" dirty="0">
                <a:solidFill>
                  <a:srgbClr val="000000"/>
                </a:solidFill>
                <a:highlight>
                  <a:srgbClr val="FFFFFF"/>
                </a:highlight>
                <a:latin typeface="Consolas"/>
                <a:ea typeface="Source Code Pro"/>
                <a:cs typeface="Consolas"/>
                <a:sym typeface="Source Code Pro"/>
              </a:rPr>
              <a:t>= </a:t>
            </a:r>
            <a:r>
              <a:rPr lang="en" sz="900" dirty="0">
                <a:solidFill>
                  <a:srgbClr val="A52A2A"/>
                </a:solidFill>
                <a:highlight>
                  <a:srgbClr val="FFFFFF"/>
                </a:highlight>
                <a:latin typeface="Consolas"/>
                <a:ea typeface="Source Code Pro"/>
                <a:cs typeface="Consolas"/>
                <a:sym typeface="Source Code Pro"/>
              </a:rPr>
              <a:t>"Sunday"</a:t>
            </a:r>
            <a:r>
              <a:rPr lang="en" sz="900" dirty="0">
                <a:solidFill>
                  <a:srgbClr val="000000"/>
                </a:solidFill>
                <a:highlight>
                  <a:srgbClr val="FFFFFF"/>
                </a:highlight>
                <a:latin typeface="Consolas"/>
                <a:ea typeface="Source Code Pro"/>
                <a:cs typeface="Consolas"/>
                <a:sym typeface="Source Code Pro"/>
              </a:rPr>
              <a:t>;</a:t>
            </a:r>
          </a:p>
          <a:p>
            <a:pPr lvl="0">
              <a:lnSpc>
                <a:spcPct val="100000"/>
              </a:lnSpc>
              <a:spcBef>
                <a:spcPts val="0"/>
              </a:spcBef>
              <a:spcAft>
                <a:spcPts val="0"/>
              </a:spcAft>
              <a:buNone/>
            </a:pPr>
            <a:r>
              <a:rPr lang="en" sz="900" dirty="0">
                <a:solidFill>
                  <a:srgbClr val="000000"/>
                </a:solidFill>
                <a:highlight>
                  <a:srgbClr val="FFFFFF"/>
                </a:highlight>
                <a:latin typeface="Consolas"/>
                <a:ea typeface="Source Code Pro"/>
                <a:cs typeface="Consolas"/>
                <a:sym typeface="Source Code Pro"/>
              </a:rPr>
              <a:t>       </a:t>
            </a:r>
            <a:r>
              <a:rPr lang="en" sz="900" dirty="0">
                <a:solidFill>
                  <a:srgbClr val="0000CD"/>
                </a:solidFill>
                <a:highlight>
                  <a:srgbClr val="FFFFFF"/>
                </a:highlight>
                <a:latin typeface="Consolas"/>
                <a:ea typeface="Source Code Pro"/>
                <a:cs typeface="Consolas"/>
                <a:sym typeface="Source Code Pro"/>
              </a:rPr>
              <a:t>break</a:t>
            </a:r>
            <a:r>
              <a:rPr lang="en" sz="900" dirty="0">
                <a:solidFill>
                  <a:srgbClr val="000000"/>
                </a:solidFill>
                <a:highlight>
                  <a:srgbClr val="FFFFFF"/>
                </a:highlight>
                <a:latin typeface="Consolas"/>
                <a:ea typeface="Source Code Pro"/>
                <a:cs typeface="Consolas"/>
                <a:sym typeface="Source Code Pro"/>
              </a:rPr>
              <a:t>; 					</a:t>
            </a:r>
            <a:r>
              <a:rPr lang="en" sz="900" dirty="0">
                <a:solidFill>
                  <a:srgbClr val="999999"/>
                </a:solidFill>
                <a:highlight>
                  <a:srgbClr val="FFFFFF"/>
                </a:highlight>
                <a:latin typeface="Consolas"/>
                <a:ea typeface="Source Code Pro"/>
                <a:cs typeface="Consolas"/>
                <a:sym typeface="Source Code Pro"/>
              </a:rPr>
              <a:t>//exit switch if case 0 is successful</a:t>
            </a:r>
          </a:p>
          <a:p>
            <a:pPr lvl="0">
              <a:lnSpc>
                <a:spcPct val="100000"/>
              </a:lnSpc>
              <a:spcBef>
                <a:spcPts val="0"/>
              </a:spcBef>
              <a:spcAft>
                <a:spcPts val="0"/>
              </a:spcAft>
              <a:buNone/>
            </a:pPr>
            <a:r>
              <a:rPr lang="en" sz="900" dirty="0">
                <a:solidFill>
                  <a:srgbClr val="000000"/>
                </a:solidFill>
                <a:highlight>
                  <a:srgbClr val="FFFFFF"/>
                </a:highlight>
                <a:latin typeface="Consolas"/>
                <a:ea typeface="Source Code Pro"/>
                <a:cs typeface="Consolas"/>
                <a:sym typeface="Source Code Pro"/>
              </a:rPr>
              <a:t>    </a:t>
            </a:r>
            <a:r>
              <a:rPr lang="en" sz="900" dirty="0">
                <a:solidFill>
                  <a:srgbClr val="0000CD"/>
                </a:solidFill>
                <a:highlight>
                  <a:srgbClr val="FFFFFF"/>
                </a:highlight>
                <a:latin typeface="Consolas"/>
                <a:ea typeface="Source Code Pro"/>
                <a:cs typeface="Consolas"/>
                <a:sym typeface="Source Code Pro"/>
              </a:rPr>
              <a:t>case</a:t>
            </a:r>
            <a:r>
              <a:rPr lang="en" sz="900" dirty="0">
                <a:solidFill>
                  <a:srgbClr val="000000"/>
                </a:solidFill>
                <a:highlight>
                  <a:srgbClr val="FFFFFF"/>
                </a:highlight>
                <a:latin typeface="Consolas"/>
                <a:ea typeface="Source Code Pro"/>
                <a:cs typeface="Consolas"/>
                <a:sym typeface="Source Code Pro"/>
              </a:rPr>
              <a:t> </a:t>
            </a:r>
            <a:r>
              <a:rPr lang="en" sz="900" dirty="0">
                <a:solidFill>
                  <a:srgbClr val="FF0000"/>
                </a:solidFill>
                <a:highlight>
                  <a:srgbClr val="FFFFFF"/>
                </a:highlight>
                <a:latin typeface="Consolas"/>
                <a:ea typeface="Source Code Pro"/>
                <a:cs typeface="Consolas"/>
                <a:sym typeface="Source Code Pro"/>
              </a:rPr>
              <a:t>1</a:t>
            </a:r>
            <a:r>
              <a:rPr lang="en" sz="900" dirty="0">
                <a:solidFill>
                  <a:srgbClr val="000000"/>
                </a:solidFill>
                <a:highlight>
                  <a:srgbClr val="FFFFFF"/>
                </a:highlight>
                <a:latin typeface="Consolas"/>
                <a:ea typeface="Source Code Pro"/>
                <a:cs typeface="Consolas"/>
                <a:sym typeface="Source Code Pro"/>
              </a:rPr>
              <a:t>:</a:t>
            </a:r>
          </a:p>
          <a:p>
            <a:pPr lvl="0">
              <a:lnSpc>
                <a:spcPct val="100000"/>
              </a:lnSpc>
              <a:spcBef>
                <a:spcPts val="0"/>
              </a:spcBef>
              <a:spcAft>
                <a:spcPts val="0"/>
              </a:spcAft>
              <a:buNone/>
            </a:pPr>
            <a:r>
              <a:rPr lang="en" sz="900" dirty="0">
                <a:solidFill>
                  <a:srgbClr val="000000"/>
                </a:solidFill>
                <a:highlight>
                  <a:srgbClr val="FFFFFF"/>
                </a:highlight>
                <a:latin typeface="Consolas"/>
                <a:ea typeface="Source Code Pro"/>
                <a:cs typeface="Consolas"/>
                <a:sym typeface="Source Code Pro"/>
              </a:rPr>
              <a:t>    </a:t>
            </a:r>
            <a:r>
              <a:rPr lang="en-US" sz="900" dirty="0" smtClean="0">
                <a:solidFill>
                  <a:srgbClr val="000000"/>
                </a:solidFill>
                <a:highlight>
                  <a:srgbClr val="FFFFFF"/>
                </a:highlight>
                <a:latin typeface="Consolas"/>
                <a:ea typeface="Source Code Pro"/>
                <a:cs typeface="Consolas"/>
                <a:sym typeface="Source Code Pro"/>
              </a:rPr>
              <a:t>   </a:t>
            </a:r>
            <a:r>
              <a:rPr lang="en" sz="900" dirty="0" smtClean="0">
                <a:solidFill>
                  <a:srgbClr val="000000"/>
                </a:solidFill>
                <a:highlight>
                  <a:srgbClr val="FFFFFF"/>
                </a:highlight>
                <a:latin typeface="Consolas"/>
                <a:ea typeface="Source Code Pro"/>
                <a:cs typeface="Consolas"/>
                <a:sym typeface="Source Code Pro"/>
              </a:rPr>
              <a:t>day </a:t>
            </a:r>
            <a:r>
              <a:rPr lang="en" sz="900" dirty="0">
                <a:solidFill>
                  <a:srgbClr val="000000"/>
                </a:solidFill>
                <a:highlight>
                  <a:srgbClr val="FFFFFF"/>
                </a:highlight>
                <a:latin typeface="Consolas"/>
                <a:ea typeface="Source Code Pro"/>
                <a:cs typeface="Consolas"/>
                <a:sym typeface="Source Code Pro"/>
              </a:rPr>
              <a:t>= </a:t>
            </a:r>
            <a:r>
              <a:rPr lang="en" sz="900" dirty="0">
                <a:solidFill>
                  <a:srgbClr val="A52A2A"/>
                </a:solidFill>
                <a:highlight>
                  <a:srgbClr val="FFFFFF"/>
                </a:highlight>
                <a:latin typeface="Consolas"/>
                <a:ea typeface="Source Code Pro"/>
                <a:cs typeface="Consolas"/>
                <a:sym typeface="Source Code Pro"/>
              </a:rPr>
              <a:t>"Monday"</a:t>
            </a:r>
            <a:r>
              <a:rPr lang="en" sz="900" dirty="0">
                <a:solidFill>
                  <a:srgbClr val="000000"/>
                </a:solidFill>
                <a:highlight>
                  <a:srgbClr val="FFFFFF"/>
                </a:highlight>
                <a:latin typeface="Consolas"/>
                <a:ea typeface="Source Code Pro"/>
                <a:cs typeface="Consolas"/>
                <a:sym typeface="Source Code Pro"/>
              </a:rPr>
              <a:t>;</a:t>
            </a:r>
          </a:p>
          <a:p>
            <a:pPr lvl="0">
              <a:lnSpc>
                <a:spcPct val="100000"/>
              </a:lnSpc>
              <a:spcBef>
                <a:spcPts val="0"/>
              </a:spcBef>
              <a:spcAft>
                <a:spcPts val="0"/>
              </a:spcAft>
              <a:buNone/>
            </a:pPr>
            <a:r>
              <a:rPr lang="en" sz="900" dirty="0">
                <a:solidFill>
                  <a:srgbClr val="000000"/>
                </a:solidFill>
                <a:highlight>
                  <a:srgbClr val="FFFFFF"/>
                </a:highlight>
                <a:latin typeface="Consolas"/>
                <a:ea typeface="Source Code Pro"/>
                <a:cs typeface="Consolas"/>
                <a:sym typeface="Source Code Pro"/>
              </a:rPr>
              <a:t>       </a:t>
            </a:r>
            <a:r>
              <a:rPr lang="en" sz="900" dirty="0">
                <a:solidFill>
                  <a:srgbClr val="0000CD"/>
                </a:solidFill>
                <a:highlight>
                  <a:srgbClr val="FFFFFF"/>
                </a:highlight>
                <a:latin typeface="Consolas"/>
                <a:ea typeface="Source Code Pro"/>
                <a:cs typeface="Consolas"/>
                <a:sym typeface="Source Code Pro"/>
              </a:rPr>
              <a:t>break</a:t>
            </a:r>
            <a:r>
              <a:rPr lang="en" sz="900" dirty="0">
                <a:solidFill>
                  <a:srgbClr val="000000"/>
                </a:solidFill>
                <a:highlight>
                  <a:srgbClr val="FFFFFF"/>
                </a:highlight>
                <a:latin typeface="Consolas"/>
                <a:ea typeface="Source Code Pro"/>
                <a:cs typeface="Consolas"/>
                <a:sym typeface="Source Code Pro"/>
              </a:rPr>
              <a:t>;</a:t>
            </a:r>
          </a:p>
          <a:p>
            <a:pPr lvl="0">
              <a:lnSpc>
                <a:spcPct val="100000"/>
              </a:lnSpc>
              <a:spcBef>
                <a:spcPts val="0"/>
              </a:spcBef>
              <a:spcAft>
                <a:spcPts val="0"/>
              </a:spcAft>
              <a:buNone/>
            </a:pPr>
            <a:r>
              <a:rPr lang="en" sz="900" dirty="0">
                <a:solidFill>
                  <a:srgbClr val="000000"/>
                </a:solidFill>
                <a:highlight>
                  <a:srgbClr val="FFFFFF"/>
                </a:highlight>
                <a:latin typeface="Consolas"/>
                <a:ea typeface="Source Code Pro"/>
                <a:cs typeface="Consolas"/>
                <a:sym typeface="Source Code Pro"/>
              </a:rPr>
              <a:t>    </a:t>
            </a:r>
            <a:r>
              <a:rPr lang="en" sz="900" dirty="0">
                <a:solidFill>
                  <a:srgbClr val="0000CD"/>
                </a:solidFill>
                <a:highlight>
                  <a:srgbClr val="FFFFFF"/>
                </a:highlight>
                <a:latin typeface="Consolas"/>
                <a:ea typeface="Source Code Pro"/>
                <a:cs typeface="Consolas"/>
                <a:sym typeface="Source Code Pro"/>
              </a:rPr>
              <a:t>case</a:t>
            </a:r>
            <a:r>
              <a:rPr lang="en" sz="900" dirty="0">
                <a:solidFill>
                  <a:srgbClr val="000000"/>
                </a:solidFill>
                <a:highlight>
                  <a:srgbClr val="FFFFFF"/>
                </a:highlight>
                <a:latin typeface="Consolas"/>
                <a:ea typeface="Source Code Pro"/>
                <a:cs typeface="Consolas"/>
                <a:sym typeface="Source Code Pro"/>
              </a:rPr>
              <a:t> </a:t>
            </a:r>
            <a:r>
              <a:rPr lang="en" sz="900" dirty="0">
                <a:solidFill>
                  <a:srgbClr val="FF0000"/>
                </a:solidFill>
                <a:highlight>
                  <a:srgbClr val="FFFFFF"/>
                </a:highlight>
                <a:latin typeface="Consolas"/>
                <a:ea typeface="Source Code Pro"/>
                <a:cs typeface="Consolas"/>
                <a:sym typeface="Source Code Pro"/>
              </a:rPr>
              <a:t>2</a:t>
            </a:r>
            <a:r>
              <a:rPr lang="en" sz="900" dirty="0">
                <a:solidFill>
                  <a:srgbClr val="000000"/>
                </a:solidFill>
                <a:highlight>
                  <a:srgbClr val="FFFFFF"/>
                </a:highlight>
                <a:latin typeface="Consolas"/>
                <a:ea typeface="Source Code Pro"/>
                <a:cs typeface="Consolas"/>
                <a:sym typeface="Source Code Pro"/>
              </a:rPr>
              <a:t>:</a:t>
            </a:r>
          </a:p>
          <a:p>
            <a:pPr lvl="0">
              <a:lnSpc>
                <a:spcPct val="100000"/>
              </a:lnSpc>
              <a:spcBef>
                <a:spcPts val="0"/>
              </a:spcBef>
              <a:spcAft>
                <a:spcPts val="0"/>
              </a:spcAft>
              <a:buNone/>
            </a:pPr>
            <a:r>
              <a:rPr lang="en" sz="900" dirty="0">
                <a:solidFill>
                  <a:srgbClr val="000000"/>
                </a:solidFill>
                <a:highlight>
                  <a:srgbClr val="FFFFFF"/>
                </a:highlight>
                <a:latin typeface="Consolas"/>
                <a:ea typeface="Source Code Pro"/>
                <a:cs typeface="Consolas"/>
                <a:sym typeface="Source Code Pro"/>
              </a:rPr>
              <a:t>    </a:t>
            </a:r>
            <a:r>
              <a:rPr lang="en-US" sz="900" dirty="0" smtClean="0">
                <a:solidFill>
                  <a:srgbClr val="000000"/>
                </a:solidFill>
                <a:highlight>
                  <a:srgbClr val="FFFFFF"/>
                </a:highlight>
                <a:latin typeface="Consolas"/>
                <a:ea typeface="Source Code Pro"/>
                <a:cs typeface="Consolas"/>
                <a:sym typeface="Source Code Pro"/>
              </a:rPr>
              <a:t>   </a:t>
            </a:r>
            <a:r>
              <a:rPr lang="en" sz="900" dirty="0" smtClean="0">
                <a:solidFill>
                  <a:srgbClr val="000000"/>
                </a:solidFill>
                <a:highlight>
                  <a:srgbClr val="FFFFFF"/>
                </a:highlight>
                <a:latin typeface="Consolas"/>
                <a:ea typeface="Source Code Pro"/>
                <a:cs typeface="Consolas"/>
                <a:sym typeface="Source Code Pro"/>
              </a:rPr>
              <a:t>day </a:t>
            </a:r>
            <a:r>
              <a:rPr lang="en" sz="900" dirty="0">
                <a:solidFill>
                  <a:srgbClr val="000000"/>
                </a:solidFill>
                <a:highlight>
                  <a:srgbClr val="FFFFFF"/>
                </a:highlight>
                <a:latin typeface="Consolas"/>
                <a:ea typeface="Source Code Pro"/>
                <a:cs typeface="Consolas"/>
                <a:sym typeface="Source Code Pro"/>
              </a:rPr>
              <a:t>= </a:t>
            </a:r>
            <a:r>
              <a:rPr lang="en" sz="900" dirty="0">
                <a:solidFill>
                  <a:srgbClr val="A52A2A"/>
                </a:solidFill>
                <a:highlight>
                  <a:srgbClr val="FFFFFF"/>
                </a:highlight>
                <a:latin typeface="Consolas"/>
                <a:ea typeface="Source Code Pro"/>
                <a:cs typeface="Consolas"/>
                <a:sym typeface="Source Code Pro"/>
              </a:rPr>
              <a:t>"Tuesday"</a:t>
            </a:r>
            <a:r>
              <a:rPr lang="en" sz="900" dirty="0">
                <a:solidFill>
                  <a:srgbClr val="000000"/>
                </a:solidFill>
                <a:highlight>
                  <a:srgbClr val="FFFFFF"/>
                </a:highlight>
                <a:latin typeface="Consolas"/>
                <a:ea typeface="Source Code Pro"/>
                <a:cs typeface="Consolas"/>
                <a:sym typeface="Source Code Pro"/>
              </a:rPr>
              <a:t>;</a:t>
            </a:r>
          </a:p>
          <a:p>
            <a:pPr lvl="0">
              <a:lnSpc>
                <a:spcPct val="100000"/>
              </a:lnSpc>
              <a:spcBef>
                <a:spcPts val="0"/>
              </a:spcBef>
              <a:spcAft>
                <a:spcPts val="0"/>
              </a:spcAft>
              <a:buNone/>
            </a:pPr>
            <a:r>
              <a:rPr lang="en" sz="900" dirty="0">
                <a:solidFill>
                  <a:srgbClr val="000000"/>
                </a:solidFill>
                <a:highlight>
                  <a:srgbClr val="FFFFFF"/>
                </a:highlight>
                <a:latin typeface="Consolas"/>
                <a:ea typeface="Source Code Pro"/>
                <a:cs typeface="Consolas"/>
                <a:sym typeface="Source Code Pro"/>
              </a:rPr>
              <a:t>       </a:t>
            </a:r>
            <a:r>
              <a:rPr lang="en" sz="900" dirty="0">
                <a:solidFill>
                  <a:srgbClr val="0000CD"/>
                </a:solidFill>
                <a:highlight>
                  <a:srgbClr val="FFFFFF"/>
                </a:highlight>
                <a:latin typeface="Consolas"/>
                <a:ea typeface="Source Code Pro"/>
                <a:cs typeface="Consolas"/>
                <a:sym typeface="Source Code Pro"/>
              </a:rPr>
              <a:t>break</a:t>
            </a:r>
            <a:r>
              <a:rPr lang="en" sz="900" dirty="0">
                <a:solidFill>
                  <a:srgbClr val="000000"/>
                </a:solidFill>
                <a:highlight>
                  <a:srgbClr val="FFFFFF"/>
                </a:highlight>
                <a:latin typeface="Consolas"/>
                <a:ea typeface="Source Code Pro"/>
                <a:cs typeface="Consolas"/>
                <a:sym typeface="Source Code Pro"/>
              </a:rPr>
              <a:t>;</a:t>
            </a:r>
          </a:p>
          <a:p>
            <a:pPr lvl="0">
              <a:lnSpc>
                <a:spcPct val="100000"/>
              </a:lnSpc>
              <a:spcBef>
                <a:spcPts val="0"/>
              </a:spcBef>
              <a:spcAft>
                <a:spcPts val="0"/>
              </a:spcAft>
              <a:buNone/>
            </a:pPr>
            <a:r>
              <a:rPr lang="en" sz="900" dirty="0">
                <a:solidFill>
                  <a:srgbClr val="000000"/>
                </a:solidFill>
                <a:highlight>
                  <a:srgbClr val="FFFFFF"/>
                </a:highlight>
                <a:latin typeface="Consolas"/>
                <a:ea typeface="Source Code Pro"/>
                <a:cs typeface="Consolas"/>
                <a:sym typeface="Source Code Pro"/>
              </a:rPr>
              <a:t>    </a:t>
            </a:r>
            <a:r>
              <a:rPr lang="en" sz="900" dirty="0">
                <a:solidFill>
                  <a:srgbClr val="0000CD"/>
                </a:solidFill>
                <a:highlight>
                  <a:srgbClr val="FFFFFF"/>
                </a:highlight>
                <a:latin typeface="Consolas"/>
                <a:ea typeface="Source Code Pro"/>
                <a:cs typeface="Consolas"/>
                <a:sym typeface="Source Code Pro"/>
              </a:rPr>
              <a:t>case</a:t>
            </a:r>
            <a:r>
              <a:rPr lang="en" sz="900" dirty="0">
                <a:solidFill>
                  <a:srgbClr val="000000"/>
                </a:solidFill>
                <a:highlight>
                  <a:srgbClr val="FFFFFF"/>
                </a:highlight>
                <a:latin typeface="Consolas"/>
                <a:ea typeface="Source Code Pro"/>
                <a:cs typeface="Consolas"/>
                <a:sym typeface="Source Code Pro"/>
              </a:rPr>
              <a:t> </a:t>
            </a:r>
            <a:r>
              <a:rPr lang="en" sz="900" dirty="0">
                <a:solidFill>
                  <a:srgbClr val="FF0000"/>
                </a:solidFill>
                <a:highlight>
                  <a:srgbClr val="FFFFFF"/>
                </a:highlight>
                <a:latin typeface="Consolas"/>
                <a:ea typeface="Source Code Pro"/>
                <a:cs typeface="Consolas"/>
                <a:sym typeface="Source Code Pro"/>
              </a:rPr>
              <a:t>3</a:t>
            </a:r>
            <a:r>
              <a:rPr lang="en" sz="900" dirty="0">
                <a:solidFill>
                  <a:srgbClr val="000000"/>
                </a:solidFill>
                <a:highlight>
                  <a:srgbClr val="FFFFFF"/>
                </a:highlight>
                <a:latin typeface="Consolas"/>
                <a:ea typeface="Source Code Pro"/>
                <a:cs typeface="Consolas"/>
                <a:sym typeface="Source Code Pro"/>
              </a:rPr>
              <a:t>:</a:t>
            </a:r>
          </a:p>
          <a:p>
            <a:pPr lvl="0">
              <a:lnSpc>
                <a:spcPct val="100000"/>
              </a:lnSpc>
              <a:spcBef>
                <a:spcPts val="0"/>
              </a:spcBef>
              <a:spcAft>
                <a:spcPts val="0"/>
              </a:spcAft>
              <a:buNone/>
            </a:pPr>
            <a:r>
              <a:rPr lang="en" sz="900" dirty="0">
                <a:solidFill>
                  <a:srgbClr val="000000"/>
                </a:solidFill>
                <a:highlight>
                  <a:srgbClr val="FFFFFF"/>
                </a:highlight>
                <a:latin typeface="Consolas"/>
                <a:ea typeface="Source Code Pro"/>
                <a:cs typeface="Consolas"/>
                <a:sym typeface="Source Code Pro"/>
              </a:rPr>
              <a:t>    </a:t>
            </a:r>
            <a:r>
              <a:rPr lang="en-US" sz="900" dirty="0" smtClean="0">
                <a:solidFill>
                  <a:srgbClr val="000000"/>
                </a:solidFill>
                <a:highlight>
                  <a:srgbClr val="FFFFFF"/>
                </a:highlight>
                <a:latin typeface="Consolas"/>
                <a:ea typeface="Source Code Pro"/>
                <a:cs typeface="Consolas"/>
                <a:sym typeface="Source Code Pro"/>
              </a:rPr>
              <a:t>   </a:t>
            </a:r>
            <a:r>
              <a:rPr lang="en" sz="900" dirty="0" smtClean="0">
                <a:solidFill>
                  <a:srgbClr val="000000"/>
                </a:solidFill>
                <a:highlight>
                  <a:srgbClr val="FFFFFF"/>
                </a:highlight>
                <a:latin typeface="Consolas"/>
                <a:ea typeface="Source Code Pro"/>
                <a:cs typeface="Consolas"/>
                <a:sym typeface="Source Code Pro"/>
              </a:rPr>
              <a:t>day </a:t>
            </a:r>
            <a:r>
              <a:rPr lang="en" sz="900" dirty="0">
                <a:solidFill>
                  <a:srgbClr val="000000"/>
                </a:solidFill>
                <a:highlight>
                  <a:srgbClr val="FFFFFF"/>
                </a:highlight>
                <a:latin typeface="Consolas"/>
                <a:ea typeface="Source Code Pro"/>
                <a:cs typeface="Consolas"/>
                <a:sym typeface="Source Code Pro"/>
              </a:rPr>
              <a:t>= </a:t>
            </a:r>
            <a:r>
              <a:rPr lang="en" sz="900" dirty="0">
                <a:solidFill>
                  <a:srgbClr val="A52A2A"/>
                </a:solidFill>
                <a:highlight>
                  <a:srgbClr val="FFFFFF"/>
                </a:highlight>
                <a:latin typeface="Consolas"/>
                <a:ea typeface="Source Code Pro"/>
                <a:cs typeface="Consolas"/>
                <a:sym typeface="Source Code Pro"/>
              </a:rPr>
              <a:t>"Wednesday"</a:t>
            </a:r>
            <a:r>
              <a:rPr lang="en" sz="900" dirty="0">
                <a:solidFill>
                  <a:srgbClr val="000000"/>
                </a:solidFill>
                <a:highlight>
                  <a:srgbClr val="FFFFFF"/>
                </a:highlight>
                <a:latin typeface="Consolas"/>
                <a:ea typeface="Source Code Pro"/>
                <a:cs typeface="Consolas"/>
                <a:sym typeface="Source Code Pro"/>
              </a:rPr>
              <a:t>;</a:t>
            </a:r>
          </a:p>
          <a:p>
            <a:pPr lvl="0">
              <a:lnSpc>
                <a:spcPct val="100000"/>
              </a:lnSpc>
              <a:spcBef>
                <a:spcPts val="0"/>
              </a:spcBef>
              <a:spcAft>
                <a:spcPts val="0"/>
              </a:spcAft>
              <a:buNone/>
            </a:pPr>
            <a:r>
              <a:rPr lang="en" sz="900" dirty="0">
                <a:solidFill>
                  <a:srgbClr val="000000"/>
                </a:solidFill>
                <a:highlight>
                  <a:srgbClr val="FFFFFF"/>
                </a:highlight>
                <a:latin typeface="Consolas"/>
                <a:ea typeface="Source Code Pro"/>
                <a:cs typeface="Consolas"/>
                <a:sym typeface="Source Code Pro"/>
              </a:rPr>
              <a:t>       </a:t>
            </a:r>
            <a:r>
              <a:rPr lang="en" sz="900" dirty="0">
                <a:solidFill>
                  <a:srgbClr val="0000CD"/>
                </a:solidFill>
                <a:highlight>
                  <a:srgbClr val="FFFFFF"/>
                </a:highlight>
                <a:latin typeface="Consolas"/>
                <a:ea typeface="Source Code Pro"/>
                <a:cs typeface="Consolas"/>
                <a:sym typeface="Source Code Pro"/>
              </a:rPr>
              <a:t>break</a:t>
            </a:r>
            <a:r>
              <a:rPr lang="en" sz="900" dirty="0">
                <a:solidFill>
                  <a:srgbClr val="000000"/>
                </a:solidFill>
                <a:highlight>
                  <a:srgbClr val="FFFFFF"/>
                </a:highlight>
                <a:latin typeface="Consolas"/>
                <a:ea typeface="Source Code Pro"/>
                <a:cs typeface="Consolas"/>
                <a:sym typeface="Source Code Pro"/>
              </a:rPr>
              <a:t>;</a:t>
            </a:r>
          </a:p>
          <a:p>
            <a:pPr lvl="0">
              <a:lnSpc>
                <a:spcPct val="100000"/>
              </a:lnSpc>
              <a:spcBef>
                <a:spcPts val="0"/>
              </a:spcBef>
              <a:spcAft>
                <a:spcPts val="0"/>
              </a:spcAft>
              <a:buNone/>
            </a:pPr>
            <a:r>
              <a:rPr lang="en" sz="900" dirty="0">
                <a:solidFill>
                  <a:srgbClr val="000000"/>
                </a:solidFill>
                <a:highlight>
                  <a:srgbClr val="FFFFFF"/>
                </a:highlight>
                <a:latin typeface="Consolas"/>
                <a:ea typeface="Source Code Pro"/>
                <a:cs typeface="Consolas"/>
                <a:sym typeface="Source Code Pro"/>
              </a:rPr>
              <a:t>    </a:t>
            </a:r>
            <a:r>
              <a:rPr lang="en" sz="900" dirty="0">
                <a:solidFill>
                  <a:srgbClr val="0000CD"/>
                </a:solidFill>
                <a:highlight>
                  <a:srgbClr val="FFFFFF"/>
                </a:highlight>
                <a:latin typeface="Consolas"/>
                <a:ea typeface="Source Code Pro"/>
                <a:cs typeface="Consolas"/>
                <a:sym typeface="Source Code Pro"/>
              </a:rPr>
              <a:t>case</a:t>
            </a:r>
            <a:r>
              <a:rPr lang="en" sz="900" dirty="0">
                <a:solidFill>
                  <a:srgbClr val="000000"/>
                </a:solidFill>
                <a:highlight>
                  <a:srgbClr val="FFFFFF"/>
                </a:highlight>
                <a:latin typeface="Consolas"/>
                <a:ea typeface="Source Code Pro"/>
                <a:cs typeface="Consolas"/>
                <a:sym typeface="Source Code Pro"/>
              </a:rPr>
              <a:t> </a:t>
            </a:r>
            <a:r>
              <a:rPr lang="en" sz="900" dirty="0">
                <a:solidFill>
                  <a:srgbClr val="FF0000"/>
                </a:solidFill>
                <a:highlight>
                  <a:srgbClr val="FFFFFF"/>
                </a:highlight>
                <a:latin typeface="Consolas"/>
                <a:ea typeface="Source Code Pro"/>
                <a:cs typeface="Consolas"/>
                <a:sym typeface="Source Code Pro"/>
              </a:rPr>
              <a:t>4</a:t>
            </a:r>
            <a:r>
              <a:rPr lang="en" sz="900" dirty="0">
                <a:solidFill>
                  <a:srgbClr val="000000"/>
                </a:solidFill>
                <a:highlight>
                  <a:srgbClr val="FFFFFF"/>
                </a:highlight>
                <a:latin typeface="Consolas"/>
                <a:ea typeface="Source Code Pro"/>
                <a:cs typeface="Consolas"/>
                <a:sym typeface="Source Code Pro"/>
              </a:rPr>
              <a:t>:</a:t>
            </a:r>
          </a:p>
          <a:p>
            <a:pPr lvl="0">
              <a:lnSpc>
                <a:spcPct val="100000"/>
              </a:lnSpc>
              <a:spcBef>
                <a:spcPts val="0"/>
              </a:spcBef>
              <a:spcAft>
                <a:spcPts val="0"/>
              </a:spcAft>
              <a:buNone/>
            </a:pPr>
            <a:r>
              <a:rPr lang="en" sz="900" dirty="0">
                <a:solidFill>
                  <a:srgbClr val="000000"/>
                </a:solidFill>
                <a:highlight>
                  <a:srgbClr val="FFFFFF"/>
                </a:highlight>
                <a:latin typeface="Consolas"/>
                <a:ea typeface="Source Code Pro"/>
                <a:cs typeface="Consolas"/>
                <a:sym typeface="Source Code Pro"/>
              </a:rPr>
              <a:t>    </a:t>
            </a:r>
            <a:r>
              <a:rPr lang="en-US" sz="900" dirty="0" smtClean="0">
                <a:solidFill>
                  <a:srgbClr val="000000"/>
                </a:solidFill>
                <a:highlight>
                  <a:srgbClr val="FFFFFF"/>
                </a:highlight>
                <a:latin typeface="Consolas"/>
                <a:ea typeface="Source Code Pro"/>
                <a:cs typeface="Consolas"/>
                <a:sym typeface="Source Code Pro"/>
              </a:rPr>
              <a:t>   </a:t>
            </a:r>
            <a:r>
              <a:rPr lang="en" sz="900" dirty="0" smtClean="0">
                <a:solidFill>
                  <a:srgbClr val="000000"/>
                </a:solidFill>
                <a:highlight>
                  <a:srgbClr val="FFFFFF"/>
                </a:highlight>
                <a:latin typeface="Consolas"/>
                <a:ea typeface="Source Code Pro"/>
                <a:cs typeface="Consolas"/>
                <a:sym typeface="Source Code Pro"/>
              </a:rPr>
              <a:t>day </a:t>
            </a:r>
            <a:r>
              <a:rPr lang="en" sz="900" dirty="0">
                <a:solidFill>
                  <a:srgbClr val="000000"/>
                </a:solidFill>
                <a:highlight>
                  <a:srgbClr val="FFFFFF"/>
                </a:highlight>
                <a:latin typeface="Consolas"/>
                <a:ea typeface="Source Code Pro"/>
                <a:cs typeface="Consolas"/>
                <a:sym typeface="Source Code Pro"/>
              </a:rPr>
              <a:t>= </a:t>
            </a:r>
            <a:r>
              <a:rPr lang="en" sz="900" dirty="0">
                <a:solidFill>
                  <a:srgbClr val="A52A2A"/>
                </a:solidFill>
                <a:highlight>
                  <a:srgbClr val="FFFFFF"/>
                </a:highlight>
                <a:latin typeface="Consolas"/>
                <a:ea typeface="Source Code Pro"/>
                <a:cs typeface="Consolas"/>
                <a:sym typeface="Source Code Pro"/>
              </a:rPr>
              <a:t>"Thursday"</a:t>
            </a:r>
            <a:r>
              <a:rPr lang="en" sz="900" dirty="0">
                <a:solidFill>
                  <a:srgbClr val="000000"/>
                </a:solidFill>
                <a:highlight>
                  <a:srgbClr val="FFFFFF"/>
                </a:highlight>
                <a:latin typeface="Consolas"/>
                <a:ea typeface="Source Code Pro"/>
                <a:cs typeface="Consolas"/>
                <a:sym typeface="Source Code Pro"/>
              </a:rPr>
              <a:t>;</a:t>
            </a:r>
          </a:p>
          <a:p>
            <a:pPr lvl="0">
              <a:lnSpc>
                <a:spcPct val="100000"/>
              </a:lnSpc>
              <a:spcBef>
                <a:spcPts val="0"/>
              </a:spcBef>
              <a:spcAft>
                <a:spcPts val="0"/>
              </a:spcAft>
              <a:buNone/>
            </a:pPr>
            <a:r>
              <a:rPr lang="en" sz="900" dirty="0">
                <a:solidFill>
                  <a:srgbClr val="000000"/>
                </a:solidFill>
                <a:highlight>
                  <a:srgbClr val="FFFFFF"/>
                </a:highlight>
                <a:latin typeface="Consolas"/>
                <a:ea typeface="Source Code Pro"/>
                <a:cs typeface="Consolas"/>
                <a:sym typeface="Source Code Pro"/>
              </a:rPr>
              <a:t>       </a:t>
            </a:r>
            <a:r>
              <a:rPr lang="en" sz="900" dirty="0">
                <a:solidFill>
                  <a:srgbClr val="0000CD"/>
                </a:solidFill>
                <a:highlight>
                  <a:srgbClr val="FFFFFF"/>
                </a:highlight>
                <a:latin typeface="Consolas"/>
                <a:ea typeface="Source Code Pro"/>
                <a:cs typeface="Consolas"/>
                <a:sym typeface="Source Code Pro"/>
              </a:rPr>
              <a:t>break</a:t>
            </a:r>
            <a:r>
              <a:rPr lang="en" sz="900" dirty="0">
                <a:solidFill>
                  <a:srgbClr val="000000"/>
                </a:solidFill>
                <a:highlight>
                  <a:srgbClr val="FFFFFF"/>
                </a:highlight>
                <a:latin typeface="Consolas"/>
                <a:ea typeface="Source Code Pro"/>
                <a:cs typeface="Consolas"/>
                <a:sym typeface="Source Code Pro"/>
              </a:rPr>
              <a:t>;</a:t>
            </a:r>
          </a:p>
          <a:p>
            <a:pPr lvl="0">
              <a:lnSpc>
                <a:spcPct val="100000"/>
              </a:lnSpc>
              <a:spcBef>
                <a:spcPts val="0"/>
              </a:spcBef>
              <a:spcAft>
                <a:spcPts val="0"/>
              </a:spcAft>
              <a:buNone/>
            </a:pPr>
            <a:r>
              <a:rPr lang="en" sz="900" dirty="0">
                <a:solidFill>
                  <a:srgbClr val="000000"/>
                </a:solidFill>
                <a:highlight>
                  <a:srgbClr val="FFFFFF"/>
                </a:highlight>
                <a:latin typeface="Consolas"/>
                <a:ea typeface="Source Code Pro"/>
                <a:cs typeface="Consolas"/>
                <a:sym typeface="Source Code Pro"/>
              </a:rPr>
              <a:t>    </a:t>
            </a:r>
            <a:r>
              <a:rPr lang="en" sz="900" dirty="0">
                <a:solidFill>
                  <a:srgbClr val="0000CD"/>
                </a:solidFill>
                <a:highlight>
                  <a:srgbClr val="FFFFFF"/>
                </a:highlight>
                <a:latin typeface="Consolas"/>
                <a:ea typeface="Source Code Pro"/>
                <a:cs typeface="Consolas"/>
                <a:sym typeface="Source Code Pro"/>
              </a:rPr>
              <a:t>case</a:t>
            </a:r>
            <a:r>
              <a:rPr lang="en" sz="900" dirty="0">
                <a:solidFill>
                  <a:srgbClr val="000000"/>
                </a:solidFill>
                <a:highlight>
                  <a:srgbClr val="FFFFFF"/>
                </a:highlight>
                <a:latin typeface="Consolas"/>
                <a:ea typeface="Source Code Pro"/>
                <a:cs typeface="Consolas"/>
                <a:sym typeface="Source Code Pro"/>
              </a:rPr>
              <a:t> </a:t>
            </a:r>
            <a:r>
              <a:rPr lang="en" sz="900" dirty="0">
                <a:solidFill>
                  <a:srgbClr val="FF0000"/>
                </a:solidFill>
                <a:highlight>
                  <a:srgbClr val="FFFFFF"/>
                </a:highlight>
                <a:latin typeface="Consolas"/>
                <a:ea typeface="Source Code Pro"/>
                <a:cs typeface="Consolas"/>
                <a:sym typeface="Source Code Pro"/>
              </a:rPr>
              <a:t>5</a:t>
            </a:r>
            <a:r>
              <a:rPr lang="en" sz="900" dirty="0">
                <a:solidFill>
                  <a:srgbClr val="000000"/>
                </a:solidFill>
                <a:highlight>
                  <a:srgbClr val="FFFFFF"/>
                </a:highlight>
                <a:latin typeface="Consolas"/>
                <a:ea typeface="Source Code Pro"/>
                <a:cs typeface="Consolas"/>
                <a:sym typeface="Source Code Pro"/>
              </a:rPr>
              <a:t>:</a:t>
            </a:r>
          </a:p>
          <a:p>
            <a:pPr lvl="0">
              <a:lnSpc>
                <a:spcPct val="100000"/>
              </a:lnSpc>
              <a:spcBef>
                <a:spcPts val="0"/>
              </a:spcBef>
              <a:spcAft>
                <a:spcPts val="0"/>
              </a:spcAft>
              <a:buNone/>
            </a:pPr>
            <a:r>
              <a:rPr lang="en" sz="900" dirty="0">
                <a:solidFill>
                  <a:srgbClr val="000000"/>
                </a:solidFill>
                <a:highlight>
                  <a:srgbClr val="FFFFFF"/>
                </a:highlight>
                <a:latin typeface="Consolas"/>
                <a:ea typeface="Source Code Pro"/>
                <a:cs typeface="Consolas"/>
                <a:sym typeface="Source Code Pro"/>
              </a:rPr>
              <a:t>    </a:t>
            </a:r>
            <a:r>
              <a:rPr lang="en-US" sz="900" dirty="0" smtClean="0">
                <a:solidFill>
                  <a:srgbClr val="000000"/>
                </a:solidFill>
                <a:highlight>
                  <a:srgbClr val="FFFFFF"/>
                </a:highlight>
                <a:latin typeface="Consolas"/>
                <a:ea typeface="Source Code Pro"/>
                <a:cs typeface="Consolas"/>
                <a:sym typeface="Source Code Pro"/>
              </a:rPr>
              <a:t>   </a:t>
            </a:r>
            <a:r>
              <a:rPr lang="en" sz="900" dirty="0" smtClean="0">
                <a:solidFill>
                  <a:srgbClr val="000000"/>
                </a:solidFill>
                <a:highlight>
                  <a:srgbClr val="FFFFFF"/>
                </a:highlight>
                <a:latin typeface="Consolas"/>
                <a:ea typeface="Source Code Pro"/>
                <a:cs typeface="Consolas"/>
                <a:sym typeface="Source Code Pro"/>
              </a:rPr>
              <a:t>day </a:t>
            </a:r>
            <a:r>
              <a:rPr lang="en" sz="900" dirty="0">
                <a:solidFill>
                  <a:srgbClr val="000000"/>
                </a:solidFill>
                <a:highlight>
                  <a:srgbClr val="FFFFFF"/>
                </a:highlight>
                <a:latin typeface="Consolas"/>
                <a:ea typeface="Source Code Pro"/>
                <a:cs typeface="Consolas"/>
                <a:sym typeface="Source Code Pro"/>
              </a:rPr>
              <a:t>= </a:t>
            </a:r>
            <a:r>
              <a:rPr lang="en" sz="900" dirty="0">
                <a:solidFill>
                  <a:srgbClr val="A52A2A"/>
                </a:solidFill>
                <a:highlight>
                  <a:srgbClr val="FFFFFF"/>
                </a:highlight>
                <a:latin typeface="Consolas"/>
                <a:ea typeface="Source Code Pro"/>
                <a:cs typeface="Consolas"/>
                <a:sym typeface="Source Code Pro"/>
              </a:rPr>
              <a:t>"Friday"</a:t>
            </a:r>
            <a:r>
              <a:rPr lang="en" sz="900" dirty="0">
                <a:solidFill>
                  <a:srgbClr val="000000"/>
                </a:solidFill>
                <a:highlight>
                  <a:srgbClr val="FFFFFF"/>
                </a:highlight>
                <a:latin typeface="Consolas"/>
                <a:ea typeface="Source Code Pro"/>
                <a:cs typeface="Consolas"/>
                <a:sym typeface="Source Code Pro"/>
              </a:rPr>
              <a:t>;</a:t>
            </a:r>
          </a:p>
          <a:p>
            <a:pPr lvl="0">
              <a:lnSpc>
                <a:spcPct val="100000"/>
              </a:lnSpc>
              <a:spcBef>
                <a:spcPts val="0"/>
              </a:spcBef>
              <a:spcAft>
                <a:spcPts val="0"/>
              </a:spcAft>
              <a:buNone/>
            </a:pPr>
            <a:r>
              <a:rPr lang="en" sz="900" dirty="0">
                <a:solidFill>
                  <a:srgbClr val="000000"/>
                </a:solidFill>
                <a:highlight>
                  <a:srgbClr val="FFFFFF"/>
                </a:highlight>
                <a:latin typeface="Consolas"/>
                <a:ea typeface="Source Code Pro"/>
                <a:cs typeface="Consolas"/>
                <a:sym typeface="Source Code Pro"/>
              </a:rPr>
              <a:t>       </a:t>
            </a:r>
            <a:r>
              <a:rPr lang="en" sz="900" dirty="0">
                <a:solidFill>
                  <a:srgbClr val="0000CD"/>
                </a:solidFill>
                <a:highlight>
                  <a:srgbClr val="FFFFFF"/>
                </a:highlight>
                <a:latin typeface="Consolas"/>
                <a:ea typeface="Source Code Pro"/>
                <a:cs typeface="Consolas"/>
                <a:sym typeface="Source Code Pro"/>
              </a:rPr>
              <a:t>break</a:t>
            </a:r>
            <a:r>
              <a:rPr lang="en" sz="900" dirty="0">
                <a:solidFill>
                  <a:srgbClr val="000000"/>
                </a:solidFill>
                <a:highlight>
                  <a:srgbClr val="FFFFFF"/>
                </a:highlight>
                <a:latin typeface="Consolas"/>
                <a:ea typeface="Source Code Pro"/>
                <a:cs typeface="Consolas"/>
                <a:sym typeface="Source Code Pro"/>
              </a:rPr>
              <a:t>;</a:t>
            </a:r>
          </a:p>
          <a:p>
            <a:pPr lvl="0">
              <a:lnSpc>
                <a:spcPct val="100000"/>
              </a:lnSpc>
              <a:spcBef>
                <a:spcPts val="0"/>
              </a:spcBef>
              <a:spcAft>
                <a:spcPts val="0"/>
              </a:spcAft>
              <a:buNone/>
            </a:pPr>
            <a:r>
              <a:rPr lang="en" sz="900" dirty="0">
                <a:solidFill>
                  <a:srgbClr val="000000"/>
                </a:solidFill>
                <a:highlight>
                  <a:srgbClr val="FFFFFF"/>
                </a:highlight>
                <a:latin typeface="Consolas"/>
                <a:ea typeface="Source Code Pro"/>
                <a:cs typeface="Consolas"/>
                <a:sym typeface="Source Code Pro"/>
              </a:rPr>
              <a:t>    </a:t>
            </a:r>
            <a:r>
              <a:rPr lang="en" sz="900" dirty="0">
                <a:solidFill>
                  <a:srgbClr val="0000CD"/>
                </a:solidFill>
                <a:highlight>
                  <a:srgbClr val="FFFFFF"/>
                </a:highlight>
                <a:latin typeface="Consolas"/>
                <a:ea typeface="Source Code Pro"/>
                <a:cs typeface="Consolas"/>
                <a:sym typeface="Source Code Pro"/>
              </a:rPr>
              <a:t>case</a:t>
            </a:r>
            <a:r>
              <a:rPr lang="en" sz="900" dirty="0">
                <a:solidFill>
                  <a:srgbClr val="000000"/>
                </a:solidFill>
                <a:highlight>
                  <a:srgbClr val="FFFFFF"/>
                </a:highlight>
                <a:latin typeface="Consolas"/>
                <a:ea typeface="Source Code Pro"/>
                <a:cs typeface="Consolas"/>
                <a:sym typeface="Source Code Pro"/>
              </a:rPr>
              <a:t> </a:t>
            </a:r>
            <a:r>
              <a:rPr lang="en" sz="900" dirty="0">
                <a:solidFill>
                  <a:srgbClr val="FF0000"/>
                </a:solidFill>
                <a:highlight>
                  <a:srgbClr val="FFFFFF"/>
                </a:highlight>
                <a:latin typeface="Consolas"/>
                <a:ea typeface="Source Code Pro"/>
                <a:cs typeface="Consolas"/>
                <a:sym typeface="Source Code Pro"/>
              </a:rPr>
              <a:t>6</a:t>
            </a:r>
            <a:r>
              <a:rPr lang="en" sz="900" dirty="0">
                <a:solidFill>
                  <a:srgbClr val="000000"/>
                </a:solidFill>
                <a:highlight>
                  <a:srgbClr val="FFFFFF"/>
                </a:highlight>
                <a:latin typeface="Consolas"/>
                <a:ea typeface="Source Code Pro"/>
                <a:cs typeface="Consolas"/>
                <a:sym typeface="Source Code Pro"/>
              </a:rPr>
              <a:t>:</a:t>
            </a:r>
          </a:p>
          <a:p>
            <a:pPr lvl="0" rtl="0">
              <a:lnSpc>
                <a:spcPct val="100000"/>
              </a:lnSpc>
              <a:spcBef>
                <a:spcPts val="0"/>
              </a:spcBef>
              <a:spcAft>
                <a:spcPts val="0"/>
              </a:spcAft>
              <a:buNone/>
            </a:pPr>
            <a:r>
              <a:rPr lang="en" sz="900" dirty="0">
                <a:solidFill>
                  <a:srgbClr val="000000"/>
                </a:solidFill>
                <a:highlight>
                  <a:srgbClr val="FFFFFF"/>
                </a:highlight>
                <a:latin typeface="Consolas"/>
                <a:ea typeface="Source Code Pro"/>
                <a:cs typeface="Consolas"/>
                <a:sym typeface="Source Code Pro"/>
              </a:rPr>
              <a:t>    </a:t>
            </a:r>
            <a:r>
              <a:rPr lang="en-US" sz="900" dirty="0" smtClean="0">
                <a:solidFill>
                  <a:srgbClr val="000000"/>
                </a:solidFill>
                <a:highlight>
                  <a:srgbClr val="FFFFFF"/>
                </a:highlight>
                <a:latin typeface="Consolas"/>
                <a:ea typeface="Source Code Pro"/>
                <a:cs typeface="Consolas"/>
                <a:sym typeface="Source Code Pro"/>
              </a:rPr>
              <a:t>   </a:t>
            </a:r>
            <a:r>
              <a:rPr lang="en" sz="900" dirty="0" smtClean="0">
                <a:solidFill>
                  <a:srgbClr val="000000"/>
                </a:solidFill>
                <a:highlight>
                  <a:srgbClr val="FFFFFF"/>
                </a:highlight>
                <a:latin typeface="Consolas"/>
                <a:ea typeface="Source Code Pro"/>
                <a:cs typeface="Consolas"/>
                <a:sym typeface="Source Code Pro"/>
              </a:rPr>
              <a:t>day </a:t>
            </a:r>
            <a:r>
              <a:rPr lang="en" sz="900" dirty="0">
                <a:solidFill>
                  <a:srgbClr val="000000"/>
                </a:solidFill>
                <a:highlight>
                  <a:srgbClr val="FFFFFF"/>
                </a:highlight>
                <a:latin typeface="Consolas"/>
                <a:ea typeface="Source Code Pro"/>
                <a:cs typeface="Consolas"/>
                <a:sym typeface="Source Code Pro"/>
              </a:rPr>
              <a:t>= </a:t>
            </a:r>
            <a:r>
              <a:rPr lang="en" sz="900" dirty="0">
                <a:solidFill>
                  <a:srgbClr val="A52A2A"/>
                </a:solidFill>
                <a:highlight>
                  <a:srgbClr val="FFFFFF"/>
                </a:highlight>
                <a:latin typeface="Consolas"/>
                <a:ea typeface="Source Code Pro"/>
                <a:cs typeface="Consolas"/>
                <a:sym typeface="Source Code Pro"/>
              </a:rPr>
              <a:t>"Saturday"</a:t>
            </a:r>
            <a:r>
              <a:rPr lang="en" sz="900" dirty="0">
                <a:solidFill>
                  <a:srgbClr val="000000"/>
                </a:solidFill>
                <a:highlight>
                  <a:srgbClr val="FFFFFF"/>
                </a:highlight>
                <a:latin typeface="Consolas"/>
                <a:ea typeface="Source Code Pro"/>
                <a:cs typeface="Consolas"/>
                <a:sym typeface="Source Code Pro"/>
              </a:rPr>
              <a:t>;</a:t>
            </a:r>
          </a:p>
          <a:p>
            <a:pPr lvl="0" rtl="0">
              <a:lnSpc>
                <a:spcPct val="100000"/>
              </a:lnSpc>
              <a:spcBef>
                <a:spcPts val="0"/>
              </a:spcBef>
              <a:spcAft>
                <a:spcPts val="0"/>
              </a:spcAft>
              <a:buNone/>
            </a:pPr>
            <a:r>
              <a:rPr lang="en" sz="900" dirty="0">
                <a:solidFill>
                  <a:srgbClr val="000000"/>
                </a:solidFill>
                <a:highlight>
                  <a:srgbClr val="FFFFFF"/>
                </a:highlight>
                <a:latin typeface="Consolas"/>
                <a:ea typeface="Source Code Pro"/>
                <a:cs typeface="Consolas"/>
                <a:sym typeface="Source Code Pro"/>
              </a:rPr>
              <a:t>       </a:t>
            </a:r>
            <a:r>
              <a:rPr lang="en" sz="900" dirty="0">
                <a:solidFill>
                  <a:srgbClr val="0000CD"/>
                </a:solidFill>
                <a:highlight>
                  <a:srgbClr val="FFFFFF"/>
                </a:highlight>
                <a:latin typeface="Consolas"/>
                <a:ea typeface="Source Code Pro"/>
                <a:cs typeface="Consolas"/>
                <a:sym typeface="Source Code Pro"/>
              </a:rPr>
              <a:t>break</a:t>
            </a:r>
            <a:r>
              <a:rPr lang="en" sz="900" dirty="0">
                <a:solidFill>
                  <a:srgbClr val="000000"/>
                </a:solidFill>
                <a:highlight>
                  <a:srgbClr val="FFFFFF"/>
                </a:highlight>
                <a:latin typeface="Consolas"/>
                <a:ea typeface="Source Code Pro"/>
                <a:cs typeface="Consolas"/>
                <a:sym typeface="Source Code Pro"/>
              </a:rPr>
              <a:t>;</a:t>
            </a:r>
          </a:p>
          <a:p>
            <a:pPr lvl="0" rtl="0">
              <a:lnSpc>
                <a:spcPct val="100000"/>
              </a:lnSpc>
              <a:spcBef>
                <a:spcPts val="0"/>
              </a:spcBef>
              <a:spcAft>
                <a:spcPts val="0"/>
              </a:spcAft>
              <a:buNone/>
            </a:pPr>
            <a:r>
              <a:rPr lang="en" sz="900" dirty="0">
                <a:solidFill>
                  <a:srgbClr val="000000"/>
                </a:solidFill>
                <a:highlight>
                  <a:srgbClr val="FFFFFF"/>
                </a:highlight>
                <a:latin typeface="Consolas"/>
                <a:ea typeface="Source Code Pro"/>
                <a:cs typeface="Consolas"/>
                <a:sym typeface="Source Code Pro"/>
              </a:rPr>
              <a:t>    </a:t>
            </a:r>
            <a:r>
              <a:rPr lang="en" sz="900" dirty="0">
                <a:solidFill>
                  <a:srgbClr val="0000CD"/>
                </a:solidFill>
                <a:highlight>
                  <a:srgbClr val="FFFFFF"/>
                </a:highlight>
                <a:latin typeface="Consolas"/>
                <a:ea typeface="Source Code Pro"/>
                <a:cs typeface="Consolas"/>
                <a:sym typeface="Source Code Pro"/>
              </a:rPr>
              <a:t>default</a:t>
            </a:r>
            <a:r>
              <a:rPr lang="en" sz="900" dirty="0">
                <a:solidFill>
                  <a:srgbClr val="000000"/>
                </a:solidFill>
                <a:highlight>
                  <a:srgbClr val="FFFFFF"/>
                </a:highlight>
                <a:latin typeface="Consolas"/>
                <a:ea typeface="Source Code Pro"/>
                <a:cs typeface="Consolas"/>
                <a:sym typeface="Source Code Pro"/>
              </a:rPr>
              <a:t>: 					</a:t>
            </a:r>
            <a:r>
              <a:rPr lang="en" sz="900" dirty="0" smtClean="0">
                <a:solidFill>
                  <a:srgbClr val="999999"/>
                </a:solidFill>
                <a:highlight>
                  <a:srgbClr val="FFFFFF"/>
                </a:highlight>
                <a:latin typeface="Consolas"/>
                <a:ea typeface="Source Code Pro"/>
                <a:cs typeface="Consolas"/>
                <a:sym typeface="Source Code Pro"/>
              </a:rPr>
              <a:t>//</a:t>
            </a:r>
            <a:r>
              <a:rPr lang="en" sz="900" dirty="0">
                <a:solidFill>
                  <a:srgbClr val="999999"/>
                </a:solidFill>
                <a:highlight>
                  <a:srgbClr val="FFFFFF"/>
                </a:highlight>
                <a:latin typeface="Consolas"/>
                <a:ea typeface="Source Code Pro"/>
                <a:cs typeface="Consolas"/>
                <a:sym typeface="Source Code Pro"/>
              </a:rPr>
              <a:t>if you get a number not between 0-6, return this</a:t>
            </a:r>
          </a:p>
          <a:p>
            <a:pPr lvl="0" rtl="0">
              <a:lnSpc>
                <a:spcPct val="100000"/>
              </a:lnSpc>
              <a:spcBef>
                <a:spcPts val="0"/>
              </a:spcBef>
              <a:spcAft>
                <a:spcPts val="0"/>
              </a:spcAft>
              <a:buNone/>
            </a:pPr>
            <a:r>
              <a:rPr lang="en" sz="900" dirty="0">
                <a:solidFill>
                  <a:srgbClr val="000000"/>
                </a:solidFill>
                <a:highlight>
                  <a:srgbClr val="FFFFFF"/>
                </a:highlight>
                <a:latin typeface="Consolas"/>
                <a:ea typeface="Source Code Pro"/>
                <a:cs typeface="Consolas"/>
                <a:sym typeface="Source Code Pro"/>
              </a:rPr>
              <a:t>    </a:t>
            </a:r>
            <a:r>
              <a:rPr lang="en-US" sz="900" dirty="0" smtClean="0">
                <a:solidFill>
                  <a:srgbClr val="000000"/>
                </a:solidFill>
                <a:highlight>
                  <a:srgbClr val="FFFFFF"/>
                </a:highlight>
                <a:latin typeface="Consolas"/>
                <a:ea typeface="Source Code Pro"/>
                <a:cs typeface="Consolas"/>
                <a:sym typeface="Source Code Pro"/>
              </a:rPr>
              <a:t>   </a:t>
            </a:r>
            <a:r>
              <a:rPr lang="en" sz="900" dirty="0" smtClean="0">
                <a:solidFill>
                  <a:srgbClr val="000000"/>
                </a:solidFill>
                <a:highlight>
                  <a:srgbClr val="FFFFFF"/>
                </a:highlight>
                <a:latin typeface="Consolas"/>
                <a:ea typeface="Source Code Pro"/>
                <a:cs typeface="Consolas"/>
                <a:sym typeface="Source Code Pro"/>
              </a:rPr>
              <a:t>text </a:t>
            </a:r>
            <a:r>
              <a:rPr lang="en" sz="900" dirty="0">
                <a:solidFill>
                  <a:srgbClr val="000000"/>
                </a:solidFill>
                <a:highlight>
                  <a:srgbClr val="FFFFFF"/>
                </a:highlight>
                <a:latin typeface="Consolas"/>
                <a:ea typeface="Source Code Pro"/>
                <a:cs typeface="Consolas"/>
                <a:sym typeface="Source Code Pro"/>
              </a:rPr>
              <a:t>= </a:t>
            </a:r>
            <a:r>
              <a:rPr lang="en" sz="900" dirty="0">
                <a:solidFill>
                  <a:srgbClr val="A52A2A"/>
                </a:solidFill>
                <a:highlight>
                  <a:srgbClr val="FFFFFF"/>
                </a:highlight>
                <a:latin typeface="Consolas"/>
                <a:ea typeface="Source Code Pro"/>
                <a:cs typeface="Consolas"/>
                <a:sym typeface="Source Code Pro"/>
              </a:rPr>
              <a:t>"Uh oh, spaghettios"</a:t>
            </a:r>
            <a:r>
              <a:rPr lang="en" sz="900" dirty="0">
                <a:solidFill>
                  <a:srgbClr val="000000"/>
                </a:solidFill>
                <a:highlight>
                  <a:srgbClr val="FFFFFF"/>
                </a:highlight>
                <a:latin typeface="Consolas"/>
                <a:ea typeface="Source Code Pro"/>
                <a:cs typeface="Consolas"/>
                <a:sym typeface="Source Code Pro"/>
              </a:rPr>
              <a:t>;</a:t>
            </a:r>
          </a:p>
          <a:p>
            <a:pPr lvl="0" rtl="0">
              <a:lnSpc>
                <a:spcPct val="100000"/>
              </a:lnSpc>
              <a:spcBef>
                <a:spcPts val="0"/>
              </a:spcBef>
              <a:spcAft>
                <a:spcPts val="0"/>
              </a:spcAft>
              <a:buNone/>
            </a:pPr>
            <a:r>
              <a:rPr lang="en" sz="900" dirty="0">
                <a:solidFill>
                  <a:srgbClr val="000000"/>
                </a:solidFill>
                <a:latin typeface="Consolas"/>
                <a:ea typeface="Source Code Pro"/>
                <a:cs typeface="Consolas"/>
                <a:sym typeface="Source Code Pro"/>
              </a:rPr>
              <a:t>       </a:t>
            </a:r>
            <a:r>
              <a:rPr lang="en" sz="900" dirty="0">
                <a:solidFill>
                  <a:srgbClr val="0000CD"/>
                </a:solidFill>
                <a:latin typeface="Consolas"/>
                <a:ea typeface="Source Code Pro"/>
                <a:cs typeface="Consolas"/>
                <a:sym typeface="Source Code Pro"/>
              </a:rPr>
              <a:t>break</a:t>
            </a:r>
            <a:r>
              <a:rPr lang="en" sz="900" dirty="0">
                <a:solidFill>
                  <a:srgbClr val="000000"/>
                </a:solidFill>
                <a:latin typeface="Consolas"/>
                <a:ea typeface="Source Code Pro"/>
                <a:cs typeface="Consolas"/>
                <a:sym typeface="Source Code Pro"/>
              </a:rPr>
              <a:t>;</a:t>
            </a:r>
          </a:p>
          <a:p>
            <a:pPr lvl="0">
              <a:lnSpc>
                <a:spcPct val="100000"/>
              </a:lnSpc>
              <a:spcBef>
                <a:spcPts val="0"/>
              </a:spcBef>
              <a:spcAft>
                <a:spcPts val="0"/>
              </a:spcAft>
              <a:buNone/>
            </a:pPr>
            <a:r>
              <a:rPr lang="en" sz="900" dirty="0">
                <a:solidFill>
                  <a:srgbClr val="000000"/>
                </a:solidFill>
                <a:highlight>
                  <a:srgbClr val="FFFFFF"/>
                </a:highlight>
                <a:latin typeface="Consolas"/>
                <a:ea typeface="Source Code Pro"/>
                <a:cs typeface="Consolas"/>
                <a:sym typeface="Source Code Pro"/>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Arrays</a:t>
            </a:r>
          </a:p>
        </p:txBody>
      </p:sp>
      <p:sp>
        <p:nvSpPr>
          <p:cNvPr id="193" name="Shape 193"/>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514350" lvl="0" indent="-285750" rtl="0">
              <a:lnSpc>
                <a:spcPct val="115000"/>
              </a:lnSpc>
              <a:spcBef>
                <a:spcPts val="0"/>
              </a:spcBef>
              <a:buFont typeface="Arial"/>
              <a:buChar char="•"/>
            </a:pPr>
            <a:r>
              <a:rPr lang="en" dirty="0">
                <a:highlight>
                  <a:srgbClr val="FFFFFF"/>
                </a:highlight>
              </a:rPr>
              <a:t>Similar to Java</a:t>
            </a:r>
          </a:p>
          <a:p>
            <a:pPr lvl="0" rtl="0">
              <a:lnSpc>
                <a:spcPct val="115000"/>
              </a:lnSpc>
              <a:spcBef>
                <a:spcPts val="0"/>
              </a:spcBef>
              <a:buNone/>
            </a:pPr>
            <a:r>
              <a:rPr lang="en" sz="1200" dirty="0">
                <a:solidFill>
                  <a:srgbClr val="0000CD"/>
                </a:solidFill>
                <a:highlight>
                  <a:srgbClr val="FFFFFF"/>
                </a:highlight>
                <a:latin typeface="Consolas"/>
                <a:ea typeface="Source Code Pro"/>
                <a:cs typeface="Consolas"/>
                <a:sym typeface="Source Code Pro"/>
              </a:rPr>
              <a:t>var</a:t>
            </a:r>
            <a:r>
              <a:rPr lang="en" sz="1200" dirty="0">
                <a:solidFill>
                  <a:srgbClr val="000000"/>
                </a:solidFill>
                <a:highlight>
                  <a:srgbClr val="FFFFFF"/>
                </a:highlight>
                <a:latin typeface="Consolas"/>
                <a:ea typeface="Source Code Pro"/>
                <a:cs typeface="Consolas"/>
                <a:sym typeface="Source Code Pro"/>
              </a:rPr>
              <a:t> cars = [</a:t>
            </a:r>
            <a:r>
              <a:rPr lang="en" sz="1200" dirty="0">
                <a:solidFill>
                  <a:srgbClr val="A52A2A"/>
                </a:solidFill>
                <a:highlight>
                  <a:srgbClr val="FFFFFF"/>
                </a:highlight>
                <a:latin typeface="Consolas"/>
                <a:ea typeface="Source Code Pro"/>
                <a:cs typeface="Consolas"/>
                <a:sym typeface="Source Code Pro"/>
              </a:rPr>
              <a:t>"Saab"</a:t>
            </a:r>
            <a:r>
              <a:rPr lang="en" sz="1200" dirty="0">
                <a:solidFill>
                  <a:srgbClr val="000000"/>
                </a:solidFill>
                <a:highlight>
                  <a:srgbClr val="FFFFFF"/>
                </a:highlight>
                <a:latin typeface="Consolas"/>
                <a:ea typeface="Source Code Pro"/>
                <a:cs typeface="Consolas"/>
                <a:sym typeface="Source Code Pro"/>
              </a:rPr>
              <a:t>, </a:t>
            </a:r>
            <a:r>
              <a:rPr lang="en" sz="1200" dirty="0">
                <a:solidFill>
                  <a:srgbClr val="A52A2A"/>
                </a:solidFill>
                <a:highlight>
                  <a:srgbClr val="FFFFFF"/>
                </a:highlight>
                <a:latin typeface="Consolas"/>
                <a:ea typeface="Source Code Pro"/>
                <a:cs typeface="Consolas"/>
                <a:sym typeface="Source Code Pro"/>
              </a:rPr>
              <a:t>"Volvo"</a:t>
            </a:r>
            <a:r>
              <a:rPr lang="en" sz="1200" dirty="0">
                <a:solidFill>
                  <a:srgbClr val="000000"/>
                </a:solidFill>
                <a:highlight>
                  <a:srgbClr val="FFFFFF"/>
                </a:highlight>
                <a:latin typeface="Consolas"/>
                <a:ea typeface="Source Code Pro"/>
                <a:cs typeface="Consolas"/>
                <a:sym typeface="Source Code Pro"/>
              </a:rPr>
              <a:t>, </a:t>
            </a:r>
            <a:r>
              <a:rPr lang="en" sz="1200" dirty="0">
                <a:solidFill>
                  <a:srgbClr val="A52A2A"/>
                </a:solidFill>
                <a:highlight>
                  <a:srgbClr val="FFFFFF"/>
                </a:highlight>
                <a:latin typeface="Consolas"/>
                <a:ea typeface="Source Code Pro"/>
                <a:cs typeface="Consolas"/>
                <a:sym typeface="Source Code Pro"/>
              </a:rPr>
              <a:t>"BMW"</a:t>
            </a:r>
            <a:r>
              <a:rPr lang="en" sz="1200" dirty="0">
                <a:solidFill>
                  <a:srgbClr val="000000"/>
                </a:solidFill>
                <a:highlight>
                  <a:srgbClr val="FFFFFF"/>
                </a:highlight>
                <a:latin typeface="Consolas"/>
                <a:ea typeface="Source Code Pro"/>
                <a:cs typeface="Consolas"/>
                <a:sym typeface="Source Code Pro"/>
              </a:rPr>
              <a:t>];</a:t>
            </a:r>
          </a:p>
          <a:p>
            <a:pPr lvl="0" rtl="0">
              <a:lnSpc>
                <a:spcPct val="115000"/>
              </a:lnSpc>
              <a:spcBef>
                <a:spcPts val="0"/>
              </a:spcBef>
              <a:buNone/>
            </a:pPr>
            <a:r>
              <a:rPr lang="en" sz="1200" dirty="0">
                <a:solidFill>
                  <a:srgbClr val="0000CD"/>
                </a:solidFill>
                <a:highlight>
                  <a:srgbClr val="FFFFFF"/>
                </a:highlight>
                <a:latin typeface="Consolas"/>
                <a:ea typeface="Source Code Pro"/>
                <a:cs typeface="Consolas"/>
                <a:sym typeface="Source Code Pro"/>
              </a:rPr>
              <a:t>var</a:t>
            </a:r>
            <a:r>
              <a:rPr lang="en" sz="1200" dirty="0">
                <a:solidFill>
                  <a:srgbClr val="000000"/>
                </a:solidFill>
                <a:highlight>
                  <a:srgbClr val="FFFFFF"/>
                </a:highlight>
                <a:latin typeface="Consolas"/>
                <a:ea typeface="Source Code Pro"/>
                <a:cs typeface="Consolas"/>
                <a:sym typeface="Source Code Pro"/>
              </a:rPr>
              <a:t> favoriteCar = cars[0];  	</a:t>
            </a:r>
            <a:r>
              <a:rPr lang="en" sz="1200" dirty="0">
                <a:solidFill>
                  <a:srgbClr val="999999"/>
                </a:solidFill>
                <a:highlight>
                  <a:srgbClr val="FFFFFF"/>
                </a:highlight>
                <a:latin typeface="Consolas"/>
                <a:ea typeface="Source Code Pro"/>
                <a:cs typeface="Consolas"/>
                <a:sym typeface="Source Code Pro"/>
              </a:rPr>
              <a:t>//Saab</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Shape 198"/>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References</a:t>
            </a:r>
          </a:p>
        </p:txBody>
      </p:sp>
      <p:sp>
        <p:nvSpPr>
          <p:cNvPr id="199" name="Shape 199"/>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a:spcBef>
                <a:spcPts val="0"/>
              </a:spcBef>
              <a:buNone/>
            </a:pPr>
            <a:r>
              <a:rPr lang="en" u="sng">
                <a:solidFill>
                  <a:schemeClr val="hlink"/>
                </a:solidFill>
                <a:hlinkClick r:id="rId3"/>
              </a:rPr>
              <a:t>https://www.w3schools.com/js/</a:t>
            </a:r>
          </a:p>
          <a:p>
            <a:pPr lvl="0">
              <a:spcBef>
                <a:spcPts val="0"/>
              </a:spcBef>
              <a:buNone/>
            </a:pPr>
            <a:r>
              <a:rPr lang="en" u="sng">
                <a:solidFill>
                  <a:schemeClr val="hlink"/>
                </a:solidFill>
                <a:hlinkClick r:id="rId4"/>
              </a:rPr>
              <a:t>http://stackoverflow.com/questions/6843951/which-way-is-best-for-creating-an-object-in-javascript-is-var-necessary-befor</a:t>
            </a:r>
          </a:p>
          <a:p>
            <a:pPr lvl="0" rtl="0">
              <a:spcBef>
                <a:spcPts val="0"/>
              </a:spcBef>
              <a:buNone/>
            </a:pPr>
            <a:endParaRPr/>
          </a:p>
          <a:p>
            <a:pPr lvl="0" rtl="0">
              <a:spcBef>
                <a:spcPts val="0"/>
              </a:spcBef>
              <a:buNone/>
            </a:pPr>
            <a:endParaRPr/>
          </a:p>
          <a:p>
            <a:pPr lvl="0">
              <a:spcBef>
                <a:spcPts val="0"/>
              </a:spcBef>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Advantages of JavaScript</a:t>
            </a:r>
          </a:p>
        </p:txBody>
      </p:sp>
      <p:sp>
        <p:nvSpPr>
          <p:cNvPr id="80" name="Shape 80"/>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514350" lvl="0" indent="-285750" rtl="0">
              <a:lnSpc>
                <a:spcPct val="100000"/>
              </a:lnSpc>
              <a:spcBef>
                <a:spcPts val="0"/>
              </a:spcBef>
              <a:buFont typeface="Arial"/>
              <a:buChar char="•"/>
            </a:pPr>
            <a:r>
              <a:rPr lang="en" dirty="0"/>
              <a:t>Lightweight - super easy to setup, low memory footprint</a:t>
            </a:r>
          </a:p>
          <a:p>
            <a:pPr marL="514350" lvl="0" indent="-285750" rtl="0">
              <a:lnSpc>
                <a:spcPct val="100000"/>
              </a:lnSpc>
              <a:spcBef>
                <a:spcPts val="0"/>
              </a:spcBef>
              <a:buFont typeface="Arial"/>
              <a:buChar char="•"/>
            </a:pPr>
            <a:r>
              <a:rPr lang="en" dirty="0"/>
              <a:t>Interpreted</a:t>
            </a:r>
          </a:p>
          <a:p>
            <a:pPr marL="971550" lvl="1" indent="-285750" rtl="0">
              <a:lnSpc>
                <a:spcPct val="100000"/>
              </a:lnSpc>
              <a:spcBef>
                <a:spcPts val="0"/>
              </a:spcBef>
              <a:buFont typeface="Arial"/>
              <a:buChar char="•"/>
            </a:pPr>
            <a:r>
              <a:rPr lang="en" dirty="0"/>
              <a:t>No need to explicitly compile code before running</a:t>
            </a:r>
          </a:p>
          <a:p>
            <a:pPr marL="971550" lvl="1" indent="-285750" rtl="0">
              <a:lnSpc>
                <a:spcPct val="100000"/>
              </a:lnSpc>
              <a:spcBef>
                <a:spcPts val="0"/>
              </a:spcBef>
              <a:buFont typeface="Arial"/>
              <a:buChar char="•"/>
            </a:pPr>
            <a:r>
              <a:rPr lang="en" dirty="0"/>
              <a:t>Can execute code directly</a:t>
            </a:r>
          </a:p>
          <a:p>
            <a:pPr marL="971550" lvl="1" indent="-285750" rtl="0">
              <a:lnSpc>
                <a:spcPct val="100000"/>
              </a:lnSpc>
              <a:spcBef>
                <a:spcPts val="0"/>
              </a:spcBef>
              <a:buFont typeface="Arial"/>
              <a:buChar char="•"/>
            </a:pPr>
            <a:r>
              <a:rPr lang="en" dirty="0"/>
              <a:t>Unlike Java, which requires an explicit compilation step before running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Primitive data types</a:t>
            </a:r>
          </a:p>
        </p:txBody>
      </p:sp>
      <p:sp>
        <p:nvSpPr>
          <p:cNvPr id="86" name="Shape 86"/>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514350" lvl="0" indent="-285750" rtl="0">
              <a:lnSpc>
                <a:spcPct val="100000"/>
              </a:lnSpc>
              <a:spcBef>
                <a:spcPts val="0"/>
              </a:spcBef>
              <a:buFont typeface="Arial"/>
              <a:buChar char="•"/>
            </a:pPr>
            <a:r>
              <a:rPr lang="en" dirty="0"/>
              <a:t>Numbers - 10.50 or 3 or scientific notation</a:t>
            </a:r>
          </a:p>
          <a:p>
            <a:pPr marL="514350" lvl="0" indent="-285750" rtl="0">
              <a:lnSpc>
                <a:spcPct val="100000"/>
              </a:lnSpc>
              <a:spcBef>
                <a:spcPts val="0"/>
              </a:spcBef>
              <a:buFont typeface="Arial"/>
              <a:buChar char="•"/>
            </a:pPr>
            <a:r>
              <a:rPr lang="en" dirty="0"/>
              <a:t>Strings - </a:t>
            </a:r>
            <a:r>
              <a:rPr lang="en" dirty="0" smtClean="0"/>
              <a:t>“</a:t>
            </a:r>
            <a:r>
              <a:rPr lang="en-US" dirty="0" smtClean="0"/>
              <a:t>John Doe</a:t>
            </a:r>
            <a:r>
              <a:rPr lang="en" dirty="0" smtClean="0"/>
              <a:t>” </a:t>
            </a:r>
            <a:r>
              <a:rPr lang="en" dirty="0"/>
              <a:t>or </a:t>
            </a:r>
            <a:r>
              <a:rPr lang="en" dirty="0" smtClean="0"/>
              <a:t>‘</a:t>
            </a:r>
            <a:r>
              <a:rPr lang="en-US" dirty="0" smtClean="0"/>
              <a:t>John Doe</a:t>
            </a:r>
            <a:r>
              <a:rPr lang="en" dirty="0" smtClean="0"/>
              <a:t>’ </a:t>
            </a:r>
            <a:endParaRPr lang="en" dirty="0"/>
          </a:p>
          <a:p>
            <a:pPr marL="971550" lvl="1" indent="-285750" rtl="0">
              <a:lnSpc>
                <a:spcPct val="100000"/>
              </a:lnSpc>
              <a:spcBef>
                <a:spcPts val="0"/>
              </a:spcBef>
              <a:buFont typeface="Arial"/>
              <a:buChar char="•"/>
            </a:pPr>
            <a:r>
              <a:rPr lang="en" dirty="0"/>
              <a:t>Do not mix “ and ‘ : </a:t>
            </a:r>
            <a:r>
              <a:rPr lang="en" strike="sngStrike" dirty="0"/>
              <a:t> </a:t>
            </a:r>
            <a:r>
              <a:rPr lang="en" strike="sngStrike" dirty="0" smtClean="0"/>
              <a:t>“</a:t>
            </a:r>
            <a:r>
              <a:rPr lang="en-US" strike="sngStrike" dirty="0" smtClean="0"/>
              <a:t>John Doe</a:t>
            </a:r>
            <a:r>
              <a:rPr lang="en" strike="sngStrike" dirty="0" smtClean="0"/>
              <a:t>’</a:t>
            </a:r>
            <a:endParaRPr lang="en" strike="sngStrike" dirty="0"/>
          </a:p>
          <a:p>
            <a:pPr marL="514350" lvl="0" indent="-285750" rtl="0">
              <a:lnSpc>
                <a:spcPct val="100000"/>
              </a:lnSpc>
              <a:spcBef>
                <a:spcPts val="0"/>
              </a:spcBef>
              <a:buFont typeface="Arial"/>
              <a:buChar char="•"/>
            </a:pPr>
            <a:r>
              <a:rPr lang="en" dirty="0"/>
              <a:t>Booleans - true or false</a:t>
            </a:r>
          </a:p>
          <a:p>
            <a:pPr marL="514350" lvl="0" indent="-285750" rtl="0">
              <a:lnSpc>
                <a:spcPct val="100000"/>
              </a:lnSpc>
              <a:spcBef>
                <a:spcPts val="0"/>
              </a:spcBef>
              <a:buFont typeface="Arial"/>
              <a:buChar char="•"/>
            </a:pPr>
            <a:r>
              <a:rPr lang="en" dirty="0"/>
              <a:t>Undefined - a variable without a value</a:t>
            </a:r>
          </a:p>
          <a:p>
            <a:pPr marL="514350" lvl="0" indent="-285750" rtl="0">
              <a:lnSpc>
                <a:spcPct val="100000"/>
              </a:lnSpc>
              <a:spcBef>
                <a:spcPts val="0"/>
              </a:spcBef>
              <a:buFont typeface="Arial"/>
              <a:buChar char="•"/>
            </a:pPr>
            <a:r>
              <a:rPr lang="en" dirty="0"/>
              <a:t>Null - it’s an object!</a:t>
            </a:r>
          </a:p>
          <a:p>
            <a:pPr marL="285750" lvl="0" indent="-285750" rtl="0">
              <a:lnSpc>
                <a:spcPct val="100000"/>
              </a:lnSpc>
              <a:spcBef>
                <a:spcPts val="0"/>
              </a:spcBef>
              <a:buFont typeface="Arial"/>
              <a:buChar char="•"/>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265500" y="1039675"/>
            <a:ext cx="4045200" cy="1675800"/>
          </a:xfrm>
          <a:prstGeom prst="rect">
            <a:avLst/>
          </a:prstGeom>
        </p:spPr>
        <p:txBody>
          <a:bodyPr lIns="91425" tIns="91425" rIns="91425" bIns="91425" anchor="b" anchorCtr="0">
            <a:noAutofit/>
          </a:bodyPr>
          <a:lstStyle/>
          <a:p>
            <a:pPr lvl="0">
              <a:spcBef>
                <a:spcPts val="0"/>
              </a:spcBef>
              <a:buNone/>
            </a:pPr>
            <a:r>
              <a:rPr lang="en"/>
              <a:t>Unlike Java,</a:t>
            </a:r>
          </a:p>
        </p:txBody>
      </p:sp>
      <p:sp>
        <p:nvSpPr>
          <p:cNvPr id="92" name="Shape 92"/>
          <p:cNvSpPr txBox="1">
            <a:spLocks noGrp="1"/>
          </p:cNvSpPr>
          <p:nvPr>
            <p:ph type="subTitle" idx="1"/>
          </p:nvPr>
        </p:nvSpPr>
        <p:spPr>
          <a:xfrm>
            <a:off x="265500" y="2726875"/>
            <a:ext cx="4045200" cy="1235100"/>
          </a:xfrm>
          <a:prstGeom prst="rect">
            <a:avLst/>
          </a:prstGeom>
        </p:spPr>
        <p:txBody>
          <a:bodyPr lIns="91425" tIns="91425" rIns="91425" bIns="91425" anchor="t" anchorCtr="0">
            <a:noAutofit/>
          </a:bodyPr>
          <a:lstStyle/>
          <a:p>
            <a:pPr lvl="0" rtl="0">
              <a:spcBef>
                <a:spcPts val="0"/>
              </a:spcBef>
              <a:buNone/>
            </a:pPr>
            <a:r>
              <a:rPr lang="en"/>
              <a:t>JavaScript variables are not strictly typed. Types are inferred from the value.</a:t>
            </a:r>
          </a:p>
        </p:txBody>
      </p:sp>
      <p:sp>
        <p:nvSpPr>
          <p:cNvPr id="93" name="Shape 93"/>
          <p:cNvSpPr txBox="1">
            <a:spLocks noGrp="1"/>
          </p:cNvSpPr>
          <p:nvPr>
            <p:ph type="body" idx="2"/>
          </p:nvPr>
        </p:nvSpPr>
        <p:spPr>
          <a:xfrm>
            <a:off x="4852875" y="724200"/>
            <a:ext cx="4228800" cy="3695100"/>
          </a:xfrm>
          <a:prstGeom prst="rect">
            <a:avLst/>
          </a:prstGeom>
        </p:spPr>
        <p:txBody>
          <a:bodyPr lIns="91425" tIns="91425" rIns="91425" bIns="91425" anchor="ctr" anchorCtr="0">
            <a:noAutofit/>
          </a:bodyPr>
          <a:lstStyle/>
          <a:p>
            <a:pPr lvl="0" rtl="0">
              <a:lnSpc>
                <a:spcPct val="100000"/>
              </a:lnSpc>
              <a:spcBef>
                <a:spcPts val="0"/>
              </a:spcBef>
              <a:spcAft>
                <a:spcPts val="0"/>
              </a:spcAft>
              <a:buNone/>
            </a:pPr>
            <a:r>
              <a:rPr lang="en" b="1" dirty="0">
                <a:latin typeface="Source Code Pro"/>
                <a:ea typeface="Source Code Pro"/>
                <a:cs typeface="Source Code Pro"/>
                <a:sym typeface="Source Code Pro"/>
              </a:rPr>
              <a:t>Java</a:t>
            </a:r>
          </a:p>
          <a:p>
            <a:pPr lvl="0" rtl="0">
              <a:lnSpc>
                <a:spcPct val="100000"/>
              </a:lnSpc>
              <a:spcBef>
                <a:spcPts val="0"/>
              </a:spcBef>
              <a:spcAft>
                <a:spcPts val="0"/>
              </a:spcAft>
              <a:buNone/>
            </a:pPr>
            <a:r>
              <a:rPr lang="en" dirty="0">
                <a:latin typeface="Source Code Pro"/>
                <a:ea typeface="Source Code Pro"/>
                <a:cs typeface="Source Code Pro"/>
                <a:sym typeface="Source Code Pro"/>
              </a:rPr>
              <a:t>int num = 42; </a:t>
            </a:r>
          </a:p>
          <a:p>
            <a:pPr lvl="0" rtl="0">
              <a:lnSpc>
                <a:spcPct val="100000"/>
              </a:lnSpc>
              <a:spcBef>
                <a:spcPts val="0"/>
              </a:spcBef>
              <a:spcAft>
                <a:spcPts val="0"/>
              </a:spcAft>
              <a:buNone/>
            </a:pPr>
            <a:r>
              <a:rPr lang="en" dirty="0">
                <a:latin typeface="Source Code Pro"/>
                <a:ea typeface="Source Code Pro"/>
                <a:cs typeface="Source Code Pro"/>
                <a:sym typeface="Source Code Pro"/>
              </a:rPr>
              <a:t>String name = </a:t>
            </a:r>
            <a:r>
              <a:rPr lang="en" dirty="0" smtClean="0">
                <a:latin typeface="Source Code Pro"/>
                <a:ea typeface="Source Code Pro"/>
                <a:cs typeface="Source Code Pro"/>
                <a:sym typeface="Source Code Pro"/>
              </a:rPr>
              <a:t>“</a:t>
            </a:r>
            <a:r>
              <a:rPr lang="en-US" dirty="0" smtClean="0">
                <a:latin typeface="Source Code Pro"/>
                <a:ea typeface="Source Code Pro"/>
                <a:cs typeface="Source Code Pro"/>
                <a:sym typeface="Source Code Pro"/>
              </a:rPr>
              <a:t>Jane Doe</a:t>
            </a:r>
            <a:r>
              <a:rPr lang="en" dirty="0" smtClean="0">
                <a:latin typeface="Source Code Pro"/>
                <a:ea typeface="Source Code Pro"/>
                <a:cs typeface="Source Code Pro"/>
                <a:sym typeface="Source Code Pro"/>
              </a:rPr>
              <a:t>”;</a:t>
            </a:r>
            <a:endParaRPr lang="en" dirty="0">
              <a:latin typeface="Source Code Pro"/>
              <a:ea typeface="Source Code Pro"/>
              <a:cs typeface="Source Code Pro"/>
              <a:sym typeface="Source Code Pro"/>
            </a:endParaRPr>
          </a:p>
          <a:p>
            <a:pPr lvl="0" rtl="0">
              <a:lnSpc>
                <a:spcPct val="100000"/>
              </a:lnSpc>
              <a:spcBef>
                <a:spcPts val="0"/>
              </a:spcBef>
              <a:spcAft>
                <a:spcPts val="0"/>
              </a:spcAft>
              <a:buNone/>
            </a:pPr>
            <a:endParaRPr dirty="0">
              <a:latin typeface="Source Code Pro"/>
              <a:ea typeface="Source Code Pro"/>
              <a:cs typeface="Source Code Pro"/>
              <a:sym typeface="Source Code Pro"/>
            </a:endParaRPr>
          </a:p>
          <a:p>
            <a:pPr lvl="0" rtl="0">
              <a:lnSpc>
                <a:spcPct val="100000"/>
              </a:lnSpc>
              <a:spcBef>
                <a:spcPts val="0"/>
              </a:spcBef>
              <a:spcAft>
                <a:spcPts val="0"/>
              </a:spcAft>
              <a:buNone/>
            </a:pPr>
            <a:endParaRPr dirty="0">
              <a:latin typeface="Source Code Pro"/>
              <a:ea typeface="Source Code Pro"/>
              <a:cs typeface="Source Code Pro"/>
              <a:sym typeface="Source Code Pro"/>
            </a:endParaRPr>
          </a:p>
          <a:p>
            <a:pPr lvl="0" rtl="0">
              <a:lnSpc>
                <a:spcPct val="100000"/>
              </a:lnSpc>
              <a:spcBef>
                <a:spcPts val="0"/>
              </a:spcBef>
              <a:spcAft>
                <a:spcPts val="0"/>
              </a:spcAft>
              <a:buNone/>
            </a:pPr>
            <a:r>
              <a:rPr lang="en" b="1" dirty="0">
                <a:latin typeface="Source Code Pro"/>
                <a:ea typeface="Source Code Pro"/>
                <a:cs typeface="Source Code Pro"/>
                <a:sym typeface="Source Code Pro"/>
              </a:rPr>
              <a:t>JavaScript</a:t>
            </a:r>
          </a:p>
          <a:p>
            <a:pPr lvl="0" rtl="0">
              <a:lnSpc>
                <a:spcPct val="100000"/>
              </a:lnSpc>
              <a:spcBef>
                <a:spcPts val="0"/>
              </a:spcBef>
              <a:spcAft>
                <a:spcPts val="0"/>
              </a:spcAft>
              <a:buNone/>
            </a:pPr>
            <a:r>
              <a:rPr lang="en" dirty="0">
                <a:latin typeface="Source Code Pro"/>
                <a:ea typeface="Source Code Pro"/>
                <a:cs typeface="Source Code Pro"/>
                <a:sym typeface="Source Code Pro"/>
              </a:rPr>
              <a:t>var foo;</a:t>
            </a:r>
          </a:p>
          <a:p>
            <a:pPr lvl="0">
              <a:lnSpc>
                <a:spcPct val="100000"/>
              </a:lnSpc>
              <a:spcBef>
                <a:spcPts val="0"/>
              </a:spcBef>
              <a:spcAft>
                <a:spcPts val="0"/>
              </a:spcAft>
              <a:buNone/>
            </a:pPr>
            <a:r>
              <a:rPr lang="en" dirty="0">
                <a:latin typeface="Source Code Pro"/>
                <a:ea typeface="Source Code Pro"/>
                <a:cs typeface="Source Code Pro"/>
                <a:sym typeface="Source Code Pro"/>
              </a:rPr>
              <a:t>foo = 42;</a:t>
            </a:r>
          </a:p>
          <a:p>
            <a:pPr lvl="0">
              <a:lnSpc>
                <a:spcPct val="100000"/>
              </a:lnSpc>
              <a:spcBef>
                <a:spcPts val="0"/>
              </a:spcBef>
              <a:spcAft>
                <a:spcPts val="0"/>
              </a:spcAft>
              <a:buNone/>
            </a:pPr>
            <a:r>
              <a:rPr lang="en" dirty="0">
                <a:latin typeface="Source Code Pro"/>
                <a:ea typeface="Source Code Pro"/>
                <a:cs typeface="Source Code Pro"/>
                <a:sym typeface="Source Code Pro"/>
              </a:rPr>
              <a:t>foo = </a:t>
            </a:r>
            <a:r>
              <a:rPr lang="en" dirty="0" smtClean="0">
                <a:latin typeface="Source Code Pro"/>
                <a:ea typeface="Source Code Pro"/>
                <a:cs typeface="Source Code Pro"/>
                <a:sym typeface="Source Code Pro"/>
              </a:rPr>
              <a:t>“</a:t>
            </a:r>
            <a:r>
              <a:rPr lang="en-US" dirty="0" smtClean="0">
                <a:latin typeface="Source Code Pro"/>
                <a:ea typeface="Source Code Pro"/>
                <a:cs typeface="Source Code Pro"/>
                <a:sym typeface="Source Code Pro"/>
              </a:rPr>
              <a:t>Jane Doe</a:t>
            </a:r>
            <a:r>
              <a:rPr lang="en" dirty="0" smtClean="0">
                <a:latin typeface="Source Code Pro"/>
                <a:ea typeface="Source Code Pro"/>
                <a:cs typeface="Source Code Pro"/>
                <a:sym typeface="Source Code Pro"/>
              </a:rPr>
              <a:t>”;</a:t>
            </a:r>
            <a:endParaRPr lang="en" dirty="0">
              <a:latin typeface="Source Code Pro"/>
              <a:ea typeface="Source Code Pro"/>
              <a:cs typeface="Source Code Pro"/>
              <a:sym typeface="Source Code Pr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Complex data types</a:t>
            </a:r>
          </a:p>
        </p:txBody>
      </p:sp>
      <p:sp>
        <p:nvSpPr>
          <p:cNvPr id="99" name="Shape 99"/>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514350" lvl="0" indent="-285750" rtl="0">
              <a:lnSpc>
                <a:spcPct val="100000"/>
              </a:lnSpc>
              <a:spcBef>
                <a:spcPts val="0"/>
              </a:spcBef>
              <a:spcAft>
                <a:spcPts val="1000"/>
              </a:spcAft>
              <a:buFont typeface="Arial"/>
              <a:buChar char="•"/>
            </a:pPr>
            <a:r>
              <a:rPr lang="en" dirty="0" smtClean="0"/>
              <a:t>Objects</a:t>
            </a:r>
            <a:endParaRPr lang="en" dirty="0"/>
          </a:p>
          <a:p>
            <a:pPr marL="971550" lvl="1" indent="-285750" rtl="0">
              <a:lnSpc>
                <a:spcPct val="100000"/>
              </a:lnSpc>
              <a:spcBef>
                <a:spcPts val="0"/>
              </a:spcBef>
              <a:spcAft>
                <a:spcPts val="1000"/>
              </a:spcAft>
              <a:buFont typeface="Arial"/>
              <a:buChar char="•"/>
            </a:pPr>
            <a:r>
              <a:rPr lang="en" dirty="0"/>
              <a:t>As opposed to simple variables, objects can hold many values.</a:t>
            </a:r>
          </a:p>
          <a:p>
            <a:pPr marL="971550" lvl="1" indent="-285750" rtl="0">
              <a:lnSpc>
                <a:spcPct val="100000"/>
              </a:lnSpc>
              <a:spcBef>
                <a:spcPts val="0"/>
              </a:spcBef>
              <a:spcAft>
                <a:spcPts val="1000"/>
              </a:spcAft>
              <a:buFont typeface="Arial"/>
              <a:buChar char="•"/>
            </a:pPr>
            <a:r>
              <a:rPr lang="en" dirty="0"/>
              <a:t>3 types of objects: Object, Date, Array</a:t>
            </a:r>
          </a:p>
          <a:p>
            <a:pPr marL="971550" lvl="1" indent="-285750" rtl="0">
              <a:lnSpc>
                <a:spcPct val="100000"/>
              </a:lnSpc>
              <a:spcBef>
                <a:spcPts val="0"/>
              </a:spcBef>
              <a:spcAft>
                <a:spcPts val="1000"/>
              </a:spcAft>
              <a:buFont typeface="Arial"/>
              <a:buChar char="•"/>
            </a:pPr>
            <a:r>
              <a:rPr lang="en" dirty="0"/>
              <a:t>You can define an object with {}</a:t>
            </a:r>
          </a:p>
          <a:p>
            <a:pPr marL="914400" lvl="1" indent="-228600" rtl="0">
              <a:lnSpc>
                <a:spcPct val="100000"/>
              </a:lnSpc>
              <a:spcBef>
                <a:spcPts val="0"/>
              </a:spcBef>
              <a:spcAft>
                <a:spcPts val="1000"/>
              </a:spcAft>
              <a:buFont typeface="Arial"/>
              <a:buChar char="•"/>
            </a:pPr>
            <a:r>
              <a:rPr lang="en" dirty="0">
                <a:solidFill>
                  <a:srgbClr val="0000CD"/>
                </a:solidFill>
                <a:highlight>
                  <a:srgbClr val="FFFFFF"/>
                </a:highlight>
                <a:latin typeface="Consolas"/>
                <a:ea typeface="Source Code Pro"/>
                <a:cs typeface="Consolas"/>
                <a:sym typeface="Source Code Pro"/>
              </a:rPr>
              <a:t>var</a:t>
            </a:r>
            <a:r>
              <a:rPr lang="en" dirty="0">
                <a:solidFill>
                  <a:srgbClr val="000000"/>
                </a:solidFill>
                <a:highlight>
                  <a:srgbClr val="FFFFFF"/>
                </a:highlight>
                <a:latin typeface="Consolas"/>
                <a:ea typeface="Source Code Pro"/>
                <a:cs typeface="Consolas"/>
                <a:sym typeface="Source Code Pro"/>
              </a:rPr>
              <a:t> car = {type:</a:t>
            </a:r>
            <a:r>
              <a:rPr lang="en" dirty="0">
                <a:solidFill>
                  <a:srgbClr val="A52A2A"/>
                </a:solidFill>
                <a:highlight>
                  <a:srgbClr val="FFFFFF"/>
                </a:highlight>
                <a:latin typeface="Consolas"/>
                <a:ea typeface="Source Code Pro"/>
                <a:cs typeface="Consolas"/>
                <a:sym typeface="Source Code Pro"/>
              </a:rPr>
              <a:t>"Fiat"</a:t>
            </a:r>
            <a:r>
              <a:rPr lang="en" dirty="0">
                <a:solidFill>
                  <a:srgbClr val="000000"/>
                </a:solidFill>
                <a:highlight>
                  <a:srgbClr val="FFFFFF"/>
                </a:highlight>
                <a:latin typeface="Consolas"/>
                <a:ea typeface="Source Code Pro"/>
                <a:cs typeface="Consolas"/>
                <a:sym typeface="Source Code Pro"/>
              </a:rPr>
              <a:t>, model:</a:t>
            </a:r>
            <a:r>
              <a:rPr lang="en" dirty="0">
                <a:solidFill>
                  <a:srgbClr val="A52A2A"/>
                </a:solidFill>
                <a:highlight>
                  <a:srgbClr val="FFFFFF"/>
                </a:highlight>
                <a:latin typeface="Consolas"/>
                <a:ea typeface="Source Code Pro"/>
                <a:cs typeface="Consolas"/>
                <a:sym typeface="Source Code Pro"/>
              </a:rPr>
              <a:t>"500"</a:t>
            </a:r>
            <a:r>
              <a:rPr lang="en" dirty="0">
                <a:solidFill>
                  <a:srgbClr val="000000"/>
                </a:solidFill>
                <a:highlight>
                  <a:srgbClr val="FFFFFF"/>
                </a:highlight>
                <a:latin typeface="Consolas"/>
                <a:ea typeface="Source Code Pro"/>
                <a:cs typeface="Consolas"/>
                <a:sym typeface="Source Code Pro"/>
              </a:rPr>
              <a:t>, color:</a:t>
            </a:r>
            <a:r>
              <a:rPr lang="en" dirty="0">
                <a:solidFill>
                  <a:srgbClr val="A52A2A"/>
                </a:solidFill>
                <a:highlight>
                  <a:srgbClr val="FFFFFF"/>
                </a:highlight>
                <a:latin typeface="Consolas"/>
                <a:ea typeface="Source Code Pro"/>
                <a:cs typeface="Consolas"/>
                <a:sym typeface="Source Code Pro"/>
              </a:rPr>
              <a:t>"white"</a:t>
            </a:r>
            <a:r>
              <a:rPr lang="en" dirty="0">
                <a:solidFill>
                  <a:srgbClr val="000000"/>
                </a:solidFill>
                <a:highlight>
                  <a:srgbClr val="FFFFFF"/>
                </a:highlight>
                <a:latin typeface="Consolas"/>
                <a:ea typeface="Source Code Pro"/>
                <a:cs typeface="Consolas"/>
                <a:sym typeface="Source Code Pro"/>
              </a:rPr>
              <a:t>};</a:t>
            </a:r>
          </a:p>
          <a:p>
            <a:pPr marL="514350" lvl="0" indent="-285750" rtl="0">
              <a:lnSpc>
                <a:spcPct val="100000"/>
              </a:lnSpc>
              <a:spcBef>
                <a:spcPts val="0"/>
              </a:spcBef>
              <a:spcAft>
                <a:spcPts val="1000"/>
              </a:spcAft>
              <a:buFont typeface="Arial"/>
              <a:buChar char="•"/>
            </a:pPr>
            <a:r>
              <a:rPr lang="en" dirty="0" smtClean="0"/>
              <a:t>Function</a:t>
            </a:r>
            <a:r>
              <a:rPr lang="en-US" dirty="0" smtClean="0"/>
              <a:t>s</a:t>
            </a:r>
            <a:endParaRPr lang="en" dirty="0"/>
          </a:p>
          <a:p>
            <a:pPr marL="971550" lvl="1" indent="-285750" rtl="0">
              <a:lnSpc>
                <a:spcPct val="100000"/>
              </a:lnSpc>
              <a:spcBef>
                <a:spcPts val="0"/>
              </a:spcBef>
              <a:spcAft>
                <a:spcPts val="1000"/>
              </a:spcAft>
              <a:buFont typeface="Arial"/>
              <a:buChar char="•"/>
            </a:pPr>
            <a:r>
              <a:rPr lang="en" dirty="0"/>
              <a:t>A block of code to do a particular task</a:t>
            </a:r>
          </a:p>
          <a:p>
            <a:pPr marL="914400" lvl="1" indent="-228600" rtl="0">
              <a:lnSpc>
                <a:spcPct val="100000"/>
              </a:lnSpc>
              <a:spcBef>
                <a:spcPts val="0"/>
              </a:spcBef>
              <a:spcAft>
                <a:spcPts val="1000"/>
              </a:spcAft>
              <a:buFont typeface="Arial"/>
              <a:buChar char="•"/>
            </a:pPr>
            <a:r>
              <a:rPr lang="en" dirty="0">
                <a:solidFill>
                  <a:srgbClr val="0000CD"/>
                </a:solidFill>
                <a:highlight>
                  <a:srgbClr val="FFFFFF"/>
                </a:highlight>
                <a:latin typeface="Consolas"/>
                <a:ea typeface="Source Code Pro"/>
                <a:cs typeface="Consolas"/>
                <a:sym typeface="Source Code Pro"/>
              </a:rPr>
              <a:t>function</a:t>
            </a:r>
            <a:r>
              <a:rPr lang="en" dirty="0">
                <a:solidFill>
                  <a:srgbClr val="000000"/>
                </a:solidFill>
                <a:highlight>
                  <a:srgbClr val="FFFFFF"/>
                </a:highlight>
                <a:latin typeface="Consolas"/>
                <a:ea typeface="Source Code Pro"/>
                <a:cs typeface="Consolas"/>
                <a:sym typeface="Source Code Pro"/>
              </a:rPr>
              <a:t> </a:t>
            </a:r>
            <a:r>
              <a:rPr lang="en" i="1" dirty="0">
                <a:solidFill>
                  <a:srgbClr val="000000"/>
                </a:solidFill>
                <a:highlight>
                  <a:srgbClr val="FFFFFF"/>
                </a:highlight>
                <a:latin typeface="Consolas"/>
                <a:ea typeface="Source Code Pro"/>
                <a:cs typeface="Consolas"/>
                <a:sym typeface="Source Code Pro"/>
              </a:rPr>
              <a:t>name</a:t>
            </a:r>
            <a:r>
              <a:rPr lang="en" dirty="0">
                <a:solidFill>
                  <a:srgbClr val="000000"/>
                </a:solidFill>
                <a:highlight>
                  <a:srgbClr val="FFFFFF"/>
                </a:highlight>
                <a:latin typeface="Consolas"/>
                <a:ea typeface="Source Code Pro"/>
                <a:cs typeface="Consolas"/>
                <a:sym typeface="Source Code Pro"/>
              </a:rPr>
              <a:t>(</a:t>
            </a:r>
            <a:r>
              <a:rPr lang="en" i="1" dirty="0">
                <a:solidFill>
                  <a:srgbClr val="000000"/>
                </a:solidFill>
                <a:highlight>
                  <a:srgbClr val="FFFFFF"/>
                </a:highlight>
                <a:latin typeface="Consolas"/>
                <a:ea typeface="Source Code Pro"/>
                <a:cs typeface="Consolas"/>
                <a:sym typeface="Source Code Pro"/>
              </a:rPr>
              <a:t>parameter1, parameter2, parameter3</a:t>
            </a:r>
            <a:r>
              <a:rPr lang="en" dirty="0">
                <a:solidFill>
                  <a:srgbClr val="000000"/>
                </a:solidFill>
                <a:highlight>
                  <a:srgbClr val="FFFFFF"/>
                </a:highlight>
                <a:latin typeface="Consolas"/>
                <a:ea typeface="Source Code Pro"/>
                <a:cs typeface="Consolas"/>
                <a:sym typeface="Source Code Pro"/>
              </a:rPr>
              <a:t>) {</a:t>
            </a:r>
            <a:br>
              <a:rPr lang="en" dirty="0">
                <a:solidFill>
                  <a:srgbClr val="000000"/>
                </a:solidFill>
                <a:highlight>
                  <a:srgbClr val="FFFFFF"/>
                </a:highlight>
                <a:latin typeface="Consolas"/>
                <a:ea typeface="Source Code Pro"/>
                <a:cs typeface="Consolas"/>
                <a:sym typeface="Source Code Pro"/>
              </a:rPr>
            </a:br>
            <a:r>
              <a:rPr lang="en" dirty="0">
                <a:solidFill>
                  <a:srgbClr val="000000"/>
                </a:solidFill>
                <a:highlight>
                  <a:srgbClr val="FFFFFF"/>
                </a:highlight>
                <a:latin typeface="Consolas"/>
                <a:ea typeface="Source Code Pro"/>
                <a:cs typeface="Consolas"/>
                <a:sym typeface="Source Code Pro"/>
              </a:rPr>
              <a:t>	</a:t>
            </a:r>
            <a:r>
              <a:rPr lang="en" i="1" dirty="0">
                <a:solidFill>
                  <a:srgbClr val="000000"/>
                </a:solidFill>
                <a:highlight>
                  <a:srgbClr val="FFFFFF"/>
                </a:highlight>
                <a:latin typeface="Consolas"/>
                <a:ea typeface="Source Code Pro"/>
                <a:cs typeface="Consolas"/>
                <a:sym typeface="Source Code Pro"/>
              </a:rPr>
              <a:t>code to be executed</a:t>
            </a:r>
            <a:br>
              <a:rPr lang="en" i="1" dirty="0">
                <a:solidFill>
                  <a:srgbClr val="000000"/>
                </a:solidFill>
                <a:highlight>
                  <a:srgbClr val="FFFFFF"/>
                </a:highlight>
                <a:latin typeface="Consolas"/>
                <a:ea typeface="Source Code Pro"/>
                <a:cs typeface="Consolas"/>
                <a:sym typeface="Source Code Pro"/>
              </a:rPr>
            </a:br>
            <a:r>
              <a:rPr lang="en" dirty="0">
                <a:solidFill>
                  <a:srgbClr val="000000"/>
                </a:solidFill>
                <a:highlight>
                  <a:srgbClr val="FFFFFF"/>
                </a:highlight>
                <a:latin typeface="Consolas"/>
                <a:ea typeface="Source Code Pro"/>
                <a:cs typeface="Consolas"/>
                <a:sym typeface="Source Code Pro"/>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Declaring variables</a:t>
            </a:r>
          </a:p>
        </p:txBody>
      </p:sp>
      <p:sp>
        <p:nvSpPr>
          <p:cNvPr id="105" name="Shape 105"/>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rtl="0">
              <a:lnSpc>
                <a:spcPct val="100000"/>
              </a:lnSpc>
              <a:spcBef>
                <a:spcPts val="0"/>
              </a:spcBef>
              <a:buNone/>
            </a:pPr>
            <a:r>
              <a:rPr lang="en" dirty="0"/>
              <a:t>Examples:</a:t>
            </a:r>
          </a:p>
          <a:p>
            <a:pPr lvl="0" rtl="0">
              <a:lnSpc>
                <a:spcPct val="100000"/>
              </a:lnSpc>
              <a:spcBef>
                <a:spcPts val="0"/>
              </a:spcBef>
              <a:spcAft>
                <a:spcPts val="0"/>
              </a:spcAft>
              <a:buNone/>
            </a:pPr>
            <a:r>
              <a:rPr lang="en" sz="1200" dirty="0">
                <a:solidFill>
                  <a:srgbClr val="0000CD"/>
                </a:solidFill>
                <a:highlight>
                  <a:srgbClr val="FFFFFF"/>
                </a:highlight>
                <a:latin typeface="Source Code Pro"/>
                <a:ea typeface="Source Code Pro"/>
                <a:cs typeface="Source Code Pro"/>
                <a:sym typeface="Source Code Pro"/>
              </a:rPr>
              <a:t>var</a:t>
            </a:r>
            <a:r>
              <a:rPr lang="en" sz="1200" dirty="0">
                <a:solidFill>
                  <a:srgbClr val="000000"/>
                </a:solidFill>
                <a:highlight>
                  <a:srgbClr val="FFFFFF"/>
                </a:highlight>
                <a:latin typeface="Source Code Pro"/>
                <a:ea typeface="Source Code Pro"/>
                <a:cs typeface="Source Code Pro"/>
                <a:sym typeface="Source Code Pro"/>
              </a:rPr>
              <a:t> x = </a:t>
            </a:r>
            <a:r>
              <a:rPr lang="en" sz="1200" dirty="0">
                <a:solidFill>
                  <a:srgbClr val="FF0000"/>
                </a:solidFill>
                <a:highlight>
                  <a:srgbClr val="FFFFFF"/>
                </a:highlight>
                <a:latin typeface="Source Code Pro"/>
                <a:ea typeface="Source Code Pro"/>
                <a:cs typeface="Source Code Pro"/>
                <a:sym typeface="Source Code Pro"/>
              </a:rPr>
              <a:t>5</a:t>
            </a:r>
            <a:r>
              <a:rPr lang="en" sz="1200" dirty="0">
                <a:solidFill>
                  <a:srgbClr val="000000"/>
                </a:solidFill>
                <a:highlight>
                  <a:srgbClr val="FFFFFF"/>
                </a:highlight>
                <a:latin typeface="Source Code Pro"/>
                <a:ea typeface="Source Code Pro"/>
                <a:cs typeface="Source Code Pro"/>
                <a:sym typeface="Source Code Pro"/>
              </a:rPr>
              <a:t>;</a:t>
            </a:r>
          </a:p>
          <a:p>
            <a:pPr lvl="0" rtl="0">
              <a:lnSpc>
                <a:spcPct val="115000"/>
              </a:lnSpc>
              <a:spcBef>
                <a:spcPts val="0"/>
              </a:spcBef>
              <a:spcAft>
                <a:spcPts val="0"/>
              </a:spcAft>
              <a:buNone/>
            </a:pPr>
            <a:r>
              <a:rPr lang="en" sz="1200" dirty="0">
                <a:solidFill>
                  <a:srgbClr val="0000CD"/>
                </a:solidFill>
                <a:highlight>
                  <a:srgbClr val="FFFFFF"/>
                </a:highlight>
                <a:latin typeface="Source Code Pro"/>
                <a:ea typeface="Source Code Pro"/>
                <a:cs typeface="Source Code Pro"/>
                <a:sym typeface="Source Code Pro"/>
              </a:rPr>
              <a:t>var</a:t>
            </a:r>
            <a:r>
              <a:rPr lang="en" sz="1200" dirty="0">
                <a:solidFill>
                  <a:srgbClr val="000000"/>
                </a:solidFill>
                <a:highlight>
                  <a:srgbClr val="FFFFFF"/>
                </a:highlight>
                <a:latin typeface="Source Code Pro"/>
                <a:ea typeface="Source Code Pro"/>
                <a:cs typeface="Source Code Pro"/>
                <a:sym typeface="Source Code Pro"/>
              </a:rPr>
              <a:t> y = </a:t>
            </a:r>
            <a:r>
              <a:rPr lang="en" sz="1200" dirty="0">
                <a:solidFill>
                  <a:srgbClr val="FF0000"/>
                </a:solidFill>
                <a:highlight>
                  <a:srgbClr val="FFFFFF"/>
                </a:highlight>
                <a:latin typeface="Source Code Pro"/>
                <a:ea typeface="Source Code Pro"/>
                <a:cs typeface="Source Code Pro"/>
                <a:sym typeface="Source Code Pro"/>
              </a:rPr>
              <a:t>6.0</a:t>
            </a:r>
            <a:r>
              <a:rPr lang="en" sz="1200" dirty="0">
                <a:solidFill>
                  <a:srgbClr val="000000"/>
                </a:solidFill>
                <a:highlight>
                  <a:srgbClr val="FFFFFF"/>
                </a:highlight>
                <a:latin typeface="Source Code Pro"/>
                <a:ea typeface="Source Code Pro"/>
                <a:cs typeface="Source Code Pro"/>
                <a:sym typeface="Source Code Pro"/>
              </a:rPr>
              <a:t>;</a:t>
            </a:r>
          </a:p>
          <a:p>
            <a:pPr lvl="0" rtl="0">
              <a:lnSpc>
                <a:spcPct val="115000"/>
              </a:lnSpc>
              <a:spcBef>
                <a:spcPts val="0"/>
              </a:spcBef>
              <a:spcAft>
                <a:spcPts val="0"/>
              </a:spcAft>
              <a:buNone/>
            </a:pPr>
            <a:r>
              <a:rPr lang="en" sz="1200" dirty="0">
                <a:solidFill>
                  <a:srgbClr val="0000CD"/>
                </a:solidFill>
                <a:highlight>
                  <a:srgbClr val="FFFFFF"/>
                </a:highlight>
                <a:latin typeface="Source Code Pro"/>
                <a:ea typeface="Source Code Pro"/>
                <a:cs typeface="Source Code Pro"/>
                <a:sym typeface="Source Code Pro"/>
              </a:rPr>
              <a:t>var</a:t>
            </a:r>
            <a:r>
              <a:rPr lang="en" sz="1200" dirty="0">
                <a:solidFill>
                  <a:srgbClr val="000000"/>
                </a:solidFill>
                <a:highlight>
                  <a:srgbClr val="FFFFFF"/>
                </a:highlight>
                <a:latin typeface="Source Code Pro"/>
                <a:ea typeface="Source Code Pro"/>
                <a:cs typeface="Source Code Pro"/>
                <a:sym typeface="Source Code Pro"/>
              </a:rPr>
              <a:t> g = </a:t>
            </a:r>
            <a:r>
              <a:rPr lang="en" sz="1200" dirty="0">
                <a:solidFill>
                  <a:srgbClr val="FF0000"/>
                </a:solidFill>
                <a:highlight>
                  <a:srgbClr val="FFFFFF"/>
                </a:highlight>
                <a:latin typeface="Source Code Pro"/>
                <a:ea typeface="Source Code Pro"/>
                <a:cs typeface="Source Code Pro"/>
                <a:sym typeface="Source Code Pro"/>
              </a:rPr>
              <a:t>123e5</a:t>
            </a:r>
            <a:r>
              <a:rPr lang="en" sz="1200" dirty="0">
                <a:solidFill>
                  <a:srgbClr val="000000"/>
                </a:solidFill>
                <a:highlight>
                  <a:srgbClr val="FFFFFF"/>
                </a:highlight>
                <a:latin typeface="Source Code Pro"/>
                <a:ea typeface="Source Code Pro"/>
                <a:cs typeface="Source Code Pro"/>
                <a:sym typeface="Source Code Pro"/>
              </a:rPr>
              <a:t>;</a:t>
            </a:r>
          </a:p>
          <a:p>
            <a:pPr lvl="0" rtl="0">
              <a:lnSpc>
                <a:spcPct val="115000"/>
              </a:lnSpc>
              <a:spcBef>
                <a:spcPts val="0"/>
              </a:spcBef>
              <a:spcAft>
                <a:spcPts val="0"/>
              </a:spcAft>
              <a:buNone/>
            </a:pPr>
            <a:r>
              <a:rPr lang="en" sz="1200" dirty="0">
                <a:solidFill>
                  <a:srgbClr val="0000CD"/>
                </a:solidFill>
                <a:highlight>
                  <a:srgbClr val="FFFFFF"/>
                </a:highlight>
                <a:latin typeface="Source Code Pro"/>
                <a:ea typeface="Source Code Pro"/>
                <a:cs typeface="Source Code Pro"/>
                <a:sym typeface="Source Code Pro"/>
              </a:rPr>
              <a:t>var</a:t>
            </a:r>
            <a:r>
              <a:rPr lang="en" sz="1200" dirty="0">
                <a:solidFill>
                  <a:srgbClr val="000000"/>
                </a:solidFill>
                <a:highlight>
                  <a:srgbClr val="FFFFFF"/>
                </a:highlight>
                <a:latin typeface="Source Code Pro"/>
                <a:ea typeface="Source Code Pro"/>
                <a:cs typeface="Source Code Pro"/>
                <a:sym typeface="Source Code Pro"/>
              </a:rPr>
              <a:t> z = x + y;</a:t>
            </a:r>
          </a:p>
          <a:p>
            <a:pPr lvl="0" rtl="0">
              <a:lnSpc>
                <a:spcPct val="115000"/>
              </a:lnSpc>
              <a:spcBef>
                <a:spcPts val="0"/>
              </a:spcBef>
              <a:spcAft>
                <a:spcPts val="0"/>
              </a:spcAft>
              <a:buNone/>
            </a:pPr>
            <a:r>
              <a:rPr lang="en" sz="1200" dirty="0">
                <a:solidFill>
                  <a:srgbClr val="0000CD"/>
                </a:solidFill>
                <a:highlight>
                  <a:srgbClr val="FFFFFF"/>
                </a:highlight>
                <a:latin typeface="Source Code Pro"/>
                <a:ea typeface="Source Code Pro"/>
                <a:cs typeface="Source Code Pro"/>
                <a:sym typeface="Source Code Pro"/>
              </a:rPr>
              <a:t>var</a:t>
            </a:r>
            <a:r>
              <a:rPr lang="en" sz="1200" dirty="0">
                <a:solidFill>
                  <a:srgbClr val="000000"/>
                </a:solidFill>
                <a:highlight>
                  <a:srgbClr val="FFFFFF"/>
                </a:highlight>
                <a:latin typeface="Source Code Pro"/>
                <a:ea typeface="Source Code Pro"/>
                <a:cs typeface="Source Code Pro"/>
                <a:sym typeface="Source Code Pro"/>
              </a:rPr>
              <a:t> name1 = </a:t>
            </a:r>
            <a:r>
              <a:rPr lang="en" sz="1200" dirty="0" smtClean="0">
                <a:solidFill>
                  <a:srgbClr val="000000"/>
                </a:solidFill>
                <a:highlight>
                  <a:srgbClr val="FFFFFF"/>
                </a:highlight>
                <a:latin typeface="Source Code Pro"/>
                <a:ea typeface="Source Code Pro"/>
                <a:cs typeface="Source Code Pro"/>
                <a:sym typeface="Source Code Pro"/>
              </a:rPr>
              <a:t>‘</a:t>
            </a:r>
            <a:r>
              <a:rPr lang="en-US" sz="1200" dirty="0" smtClean="0">
                <a:solidFill>
                  <a:srgbClr val="000000"/>
                </a:solidFill>
                <a:highlight>
                  <a:srgbClr val="FFFFFF"/>
                </a:highlight>
                <a:latin typeface="Source Code Pro"/>
                <a:ea typeface="Source Code Pro"/>
                <a:cs typeface="Source Code Pro"/>
                <a:sym typeface="Source Code Pro"/>
              </a:rPr>
              <a:t>Sally</a:t>
            </a:r>
            <a:r>
              <a:rPr lang="en" sz="1200" dirty="0" smtClean="0">
                <a:solidFill>
                  <a:srgbClr val="000000"/>
                </a:solidFill>
                <a:highlight>
                  <a:srgbClr val="FFFFFF"/>
                </a:highlight>
                <a:latin typeface="Source Code Pro"/>
                <a:ea typeface="Source Code Pro"/>
                <a:cs typeface="Source Code Pro"/>
                <a:sym typeface="Source Code Pro"/>
              </a:rPr>
              <a:t>’;</a:t>
            </a:r>
            <a:endParaRPr lang="en" sz="1200" dirty="0">
              <a:solidFill>
                <a:srgbClr val="000000"/>
              </a:solidFill>
              <a:highlight>
                <a:srgbClr val="FFFFFF"/>
              </a:highlight>
              <a:latin typeface="Source Code Pro"/>
              <a:ea typeface="Source Code Pro"/>
              <a:cs typeface="Source Code Pro"/>
              <a:sym typeface="Source Code Pro"/>
            </a:endParaRPr>
          </a:p>
          <a:p>
            <a:pPr lvl="0" rtl="0">
              <a:lnSpc>
                <a:spcPct val="115000"/>
              </a:lnSpc>
              <a:spcBef>
                <a:spcPts val="0"/>
              </a:spcBef>
              <a:spcAft>
                <a:spcPts val="0"/>
              </a:spcAft>
              <a:buNone/>
            </a:pPr>
            <a:r>
              <a:rPr lang="en" sz="1200" dirty="0">
                <a:solidFill>
                  <a:srgbClr val="0000CD"/>
                </a:solidFill>
                <a:highlight>
                  <a:srgbClr val="FFFFFF"/>
                </a:highlight>
                <a:latin typeface="Source Code Pro"/>
                <a:ea typeface="Source Code Pro"/>
                <a:cs typeface="Source Code Pro"/>
                <a:sym typeface="Source Code Pro"/>
              </a:rPr>
              <a:t>var</a:t>
            </a:r>
            <a:r>
              <a:rPr lang="en" sz="1200" dirty="0">
                <a:solidFill>
                  <a:srgbClr val="000000"/>
                </a:solidFill>
                <a:highlight>
                  <a:srgbClr val="FFFFFF"/>
                </a:highlight>
                <a:latin typeface="Source Code Pro"/>
                <a:ea typeface="Source Code Pro"/>
                <a:cs typeface="Source Code Pro"/>
                <a:sym typeface="Source Code Pro"/>
              </a:rPr>
              <a:t> x = name1;</a:t>
            </a:r>
          </a:p>
          <a:p>
            <a:pPr lvl="0" rtl="0">
              <a:lnSpc>
                <a:spcPct val="115000"/>
              </a:lnSpc>
              <a:spcBef>
                <a:spcPts val="0"/>
              </a:spcBef>
              <a:spcAft>
                <a:spcPts val="0"/>
              </a:spcAft>
              <a:buNone/>
            </a:pPr>
            <a:r>
              <a:rPr lang="en" sz="1200" dirty="0">
                <a:solidFill>
                  <a:srgbClr val="0000CD"/>
                </a:solidFill>
                <a:highlight>
                  <a:srgbClr val="FFFFFF"/>
                </a:highlight>
                <a:latin typeface="Source Code Pro"/>
                <a:ea typeface="Source Code Pro"/>
                <a:cs typeface="Source Code Pro"/>
                <a:sym typeface="Source Code Pro"/>
              </a:rPr>
              <a:t>var</a:t>
            </a:r>
            <a:r>
              <a:rPr lang="en" sz="1200" dirty="0">
                <a:solidFill>
                  <a:srgbClr val="000000"/>
                </a:solidFill>
                <a:highlight>
                  <a:srgbClr val="FFFFFF"/>
                </a:highlight>
                <a:latin typeface="Source Code Pro"/>
                <a:ea typeface="Source Code Pro"/>
                <a:cs typeface="Source Code Pro"/>
                <a:sym typeface="Source Code Pro"/>
              </a:rPr>
              <a:t> bool = true;</a:t>
            </a:r>
          </a:p>
          <a:p>
            <a:pPr lvl="0" rtl="0">
              <a:lnSpc>
                <a:spcPct val="115000"/>
              </a:lnSpc>
              <a:spcBef>
                <a:spcPts val="0"/>
              </a:spcBef>
              <a:spcAft>
                <a:spcPts val="0"/>
              </a:spcAft>
              <a:buNone/>
            </a:pPr>
            <a:r>
              <a:rPr lang="en" sz="1200" dirty="0">
                <a:solidFill>
                  <a:srgbClr val="0000CD"/>
                </a:solidFill>
                <a:highlight>
                  <a:srgbClr val="FFFFFF"/>
                </a:highlight>
                <a:latin typeface="Source Code Pro"/>
                <a:ea typeface="Source Code Pro"/>
                <a:cs typeface="Source Code Pro"/>
                <a:sym typeface="Source Code Pro"/>
              </a:rPr>
              <a:t>var</a:t>
            </a:r>
            <a:r>
              <a:rPr lang="en" sz="1200" dirty="0">
                <a:solidFill>
                  <a:srgbClr val="000000"/>
                </a:solidFill>
                <a:highlight>
                  <a:srgbClr val="FFFFFF"/>
                </a:highlight>
                <a:latin typeface="Source Code Pro"/>
                <a:ea typeface="Source Code Pro"/>
                <a:cs typeface="Source Code Pro"/>
                <a:sym typeface="Source Code Pro"/>
              </a:rPr>
              <a:t> x = </a:t>
            </a:r>
            <a:r>
              <a:rPr lang="en" sz="1200" dirty="0">
                <a:solidFill>
                  <a:srgbClr val="FF0000"/>
                </a:solidFill>
                <a:highlight>
                  <a:srgbClr val="FFFFFF"/>
                </a:highlight>
                <a:latin typeface="Source Code Pro"/>
                <a:ea typeface="Source Code Pro"/>
                <a:cs typeface="Source Code Pro"/>
                <a:sym typeface="Source Code Pro"/>
              </a:rPr>
              <a:t>5</a:t>
            </a:r>
            <a:r>
              <a:rPr lang="en" sz="1200" dirty="0">
                <a:solidFill>
                  <a:srgbClr val="000000"/>
                </a:solidFill>
                <a:highlight>
                  <a:srgbClr val="FFFFFF"/>
                </a:highlight>
                <a:latin typeface="Source Code Pro"/>
                <a:ea typeface="Source Code Pro"/>
                <a:cs typeface="Source Code Pro"/>
                <a:sym typeface="Source Code Pro"/>
              </a:rPr>
              <a:t>; </a:t>
            </a:r>
            <a:r>
              <a:rPr lang="en" sz="1200" dirty="0">
                <a:solidFill>
                  <a:srgbClr val="0000CD"/>
                </a:solidFill>
                <a:highlight>
                  <a:srgbClr val="FFFFFF"/>
                </a:highlight>
                <a:latin typeface="Source Code Pro"/>
                <a:ea typeface="Source Code Pro"/>
                <a:cs typeface="Source Code Pro"/>
                <a:sym typeface="Source Code Pro"/>
              </a:rPr>
              <a:t>var</a:t>
            </a:r>
            <a:r>
              <a:rPr lang="en" sz="1200" dirty="0">
                <a:solidFill>
                  <a:srgbClr val="000000"/>
                </a:solidFill>
                <a:highlight>
                  <a:srgbClr val="FFFFFF"/>
                </a:highlight>
                <a:latin typeface="Source Code Pro"/>
                <a:ea typeface="Source Code Pro"/>
                <a:cs typeface="Source Code Pro"/>
                <a:sym typeface="Source Code Pro"/>
              </a:rPr>
              <a:t> y = </a:t>
            </a:r>
            <a:r>
              <a:rPr lang="en" sz="1200" dirty="0">
                <a:solidFill>
                  <a:srgbClr val="FF0000"/>
                </a:solidFill>
                <a:highlight>
                  <a:srgbClr val="FFFFFF"/>
                </a:highlight>
                <a:latin typeface="Source Code Pro"/>
                <a:ea typeface="Source Code Pro"/>
                <a:cs typeface="Source Code Pro"/>
                <a:sym typeface="Source Code Pro"/>
              </a:rPr>
              <a:t>6</a:t>
            </a:r>
            <a:r>
              <a:rPr lang="en" sz="1200" dirty="0">
                <a:solidFill>
                  <a:srgbClr val="000000"/>
                </a:solidFill>
                <a:highlight>
                  <a:srgbClr val="FFFFFF"/>
                </a:highlight>
                <a:latin typeface="Source Code Pro"/>
                <a:ea typeface="Source Code Pro"/>
                <a:cs typeface="Source Code Pro"/>
                <a:sym typeface="Source Code Pro"/>
              </a:rPr>
              <a:t>; </a:t>
            </a:r>
            <a:r>
              <a:rPr lang="en" sz="1200" dirty="0">
                <a:solidFill>
                  <a:srgbClr val="0000CD"/>
                </a:solidFill>
                <a:highlight>
                  <a:srgbClr val="FFFFFF"/>
                </a:highlight>
                <a:latin typeface="Source Code Pro"/>
                <a:ea typeface="Source Code Pro"/>
                <a:cs typeface="Source Code Pro"/>
                <a:sym typeface="Source Code Pro"/>
              </a:rPr>
              <a:t>var</a:t>
            </a:r>
            <a:r>
              <a:rPr lang="en" sz="1200" dirty="0">
                <a:solidFill>
                  <a:srgbClr val="000000"/>
                </a:solidFill>
                <a:highlight>
                  <a:srgbClr val="FFFFFF"/>
                </a:highlight>
                <a:latin typeface="Source Code Pro"/>
                <a:ea typeface="Source Code Pro"/>
                <a:cs typeface="Source Code Pro"/>
                <a:sym typeface="Source Code Pro"/>
              </a:rPr>
              <a:t> z = </a:t>
            </a:r>
            <a:r>
              <a:rPr lang="en" sz="1200" dirty="0">
                <a:solidFill>
                  <a:srgbClr val="FF0000"/>
                </a:solidFill>
                <a:highlight>
                  <a:srgbClr val="FFFFFF"/>
                </a:highlight>
                <a:latin typeface="Source Code Pro"/>
                <a:ea typeface="Source Code Pro"/>
                <a:cs typeface="Source Code Pro"/>
                <a:sym typeface="Source Code Pro"/>
              </a:rPr>
              <a:t>7</a:t>
            </a:r>
            <a:r>
              <a:rPr lang="en" sz="1200" dirty="0">
                <a:solidFill>
                  <a:srgbClr val="000000"/>
                </a:solidFill>
                <a:highlight>
                  <a:srgbClr val="FFFFFF"/>
                </a:highlight>
                <a:latin typeface="Source Code Pro"/>
                <a:ea typeface="Source Code Pro"/>
                <a:cs typeface="Source Code Pro"/>
                <a:sym typeface="Source Code Pro"/>
              </a:rPr>
              <a:t>;</a:t>
            </a:r>
          </a:p>
          <a:p>
            <a:pPr lvl="0" rtl="0">
              <a:lnSpc>
                <a:spcPct val="115000"/>
              </a:lnSpc>
              <a:spcBef>
                <a:spcPts val="0"/>
              </a:spcBef>
              <a:spcAft>
                <a:spcPts val="0"/>
              </a:spcAft>
              <a:buNone/>
            </a:pPr>
            <a:r>
              <a:rPr lang="en" sz="1200" dirty="0">
                <a:solidFill>
                  <a:srgbClr val="0000CD"/>
                </a:solidFill>
                <a:highlight>
                  <a:srgbClr val="FFFFFF"/>
                </a:highlight>
                <a:latin typeface="Source Code Pro"/>
                <a:ea typeface="Source Code Pro"/>
                <a:cs typeface="Source Code Pro"/>
                <a:sym typeface="Source Code Pro"/>
              </a:rPr>
              <a:t>var</a:t>
            </a:r>
            <a:r>
              <a:rPr lang="en" sz="1200" dirty="0">
                <a:solidFill>
                  <a:srgbClr val="000000"/>
                </a:solidFill>
                <a:highlight>
                  <a:srgbClr val="FFFFFF"/>
                </a:highlight>
                <a:latin typeface="Source Code Pro"/>
                <a:ea typeface="Source Code Pro"/>
                <a:cs typeface="Source Code Pro"/>
                <a:sym typeface="Source Code Pro"/>
              </a:rPr>
              <a:t> x = </a:t>
            </a:r>
            <a:r>
              <a:rPr lang="en" sz="1200" dirty="0">
                <a:solidFill>
                  <a:srgbClr val="FF0000"/>
                </a:solidFill>
                <a:highlight>
                  <a:srgbClr val="FFFFFF"/>
                </a:highlight>
                <a:latin typeface="Source Code Pro"/>
                <a:ea typeface="Source Code Pro"/>
                <a:cs typeface="Source Code Pro"/>
                <a:sym typeface="Source Code Pro"/>
              </a:rPr>
              <a:t>5</a:t>
            </a:r>
            <a:r>
              <a:rPr lang="en" sz="1200" dirty="0">
                <a:solidFill>
                  <a:srgbClr val="000000"/>
                </a:solidFill>
                <a:highlight>
                  <a:srgbClr val="FFFFFF"/>
                </a:highlight>
                <a:latin typeface="Source Code Pro"/>
                <a:ea typeface="Source Code Pro"/>
                <a:cs typeface="Source Code Pro"/>
                <a:sym typeface="Source Code Pro"/>
              </a:rPr>
              <a:t>,</a:t>
            </a:r>
          </a:p>
          <a:p>
            <a:pPr marL="0" lvl="0" indent="0" rtl="0">
              <a:lnSpc>
                <a:spcPct val="115000"/>
              </a:lnSpc>
              <a:spcBef>
                <a:spcPts val="0"/>
              </a:spcBef>
              <a:spcAft>
                <a:spcPts val="0"/>
              </a:spcAft>
              <a:buNone/>
            </a:pPr>
            <a:r>
              <a:rPr lang="en" sz="1200" dirty="0">
                <a:solidFill>
                  <a:srgbClr val="000000"/>
                </a:solidFill>
                <a:highlight>
                  <a:srgbClr val="FFFFFF"/>
                </a:highlight>
                <a:latin typeface="Source Code Pro"/>
                <a:ea typeface="Source Code Pro"/>
                <a:cs typeface="Source Code Pro"/>
                <a:sym typeface="Source Code Pro"/>
              </a:rPr>
              <a:t>    </a:t>
            </a:r>
            <a:r>
              <a:rPr lang="en-US" sz="1200" dirty="0" smtClean="0">
                <a:solidFill>
                  <a:srgbClr val="000000"/>
                </a:solidFill>
                <a:highlight>
                  <a:srgbClr val="FFFFFF"/>
                </a:highlight>
                <a:latin typeface="Source Code Pro"/>
                <a:ea typeface="Source Code Pro"/>
                <a:cs typeface="Source Code Pro"/>
                <a:sym typeface="Source Code Pro"/>
              </a:rPr>
              <a:t>  </a:t>
            </a:r>
            <a:r>
              <a:rPr lang="en" sz="1200" dirty="0" smtClean="0">
                <a:solidFill>
                  <a:srgbClr val="000000"/>
                </a:solidFill>
                <a:highlight>
                  <a:srgbClr val="FFFFFF"/>
                </a:highlight>
                <a:latin typeface="Source Code Pro"/>
                <a:ea typeface="Source Code Pro"/>
                <a:cs typeface="Source Code Pro"/>
                <a:sym typeface="Source Code Pro"/>
              </a:rPr>
              <a:t>y </a:t>
            </a:r>
            <a:r>
              <a:rPr lang="en" sz="1200" dirty="0">
                <a:solidFill>
                  <a:srgbClr val="000000"/>
                </a:solidFill>
                <a:highlight>
                  <a:srgbClr val="FFFFFF"/>
                </a:highlight>
                <a:latin typeface="Source Code Pro"/>
                <a:ea typeface="Source Code Pro"/>
                <a:cs typeface="Source Code Pro"/>
                <a:sym typeface="Source Code Pro"/>
              </a:rPr>
              <a:t>= </a:t>
            </a:r>
            <a:r>
              <a:rPr lang="en" sz="1200" dirty="0">
                <a:solidFill>
                  <a:srgbClr val="FF0000"/>
                </a:solidFill>
                <a:highlight>
                  <a:srgbClr val="FFFFFF"/>
                </a:highlight>
                <a:latin typeface="Source Code Pro"/>
                <a:ea typeface="Source Code Pro"/>
                <a:cs typeface="Source Code Pro"/>
                <a:sym typeface="Source Code Pro"/>
              </a:rPr>
              <a:t>6</a:t>
            </a:r>
            <a:r>
              <a:rPr lang="en" sz="1200" dirty="0">
                <a:solidFill>
                  <a:srgbClr val="000000"/>
                </a:solidFill>
                <a:highlight>
                  <a:srgbClr val="FFFFFF"/>
                </a:highlight>
                <a:latin typeface="Source Code Pro"/>
                <a:ea typeface="Source Code Pro"/>
                <a:cs typeface="Source Code Pro"/>
                <a:sym typeface="Source Code Pro"/>
              </a:rPr>
              <a:t>,</a:t>
            </a:r>
          </a:p>
          <a:p>
            <a:pPr lvl="0" rtl="0">
              <a:lnSpc>
                <a:spcPct val="115000"/>
              </a:lnSpc>
              <a:spcBef>
                <a:spcPts val="0"/>
              </a:spcBef>
              <a:spcAft>
                <a:spcPts val="0"/>
              </a:spcAft>
              <a:buNone/>
            </a:pPr>
            <a:r>
              <a:rPr lang="en" sz="1200" dirty="0">
                <a:solidFill>
                  <a:srgbClr val="000000"/>
                </a:solidFill>
                <a:highlight>
                  <a:srgbClr val="FFFFFF"/>
                </a:highlight>
                <a:latin typeface="Source Code Pro"/>
                <a:ea typeface="Source Code Pro"/>
                <a:cs typeface="Source Code Pro"/>
                <a:sym typeface="Source Code Pro"/>
              </a:rPr>
              <a:t>    </a:t>
            </a:r>
            <a:r>
              <a:rPr lang="en-US" sz="1200" dirty="0" smtClean="0">
                <a:solidFill>
                  <a:srgbClr val="000000"/>
                </a:solidFill>
                <a:highlight>
                  <a:srgbClr val="FFFFFF"/>
                </a:highlight>
                <a:latin typeface="Source Code Pro"/>
                <a:ea typeface="Source Code Pro"/>
                <a:cs typeface="Source Code Pro"/>
                <a:sym typeface="Source Code Pro"/>
              </a:rPr>
              <a:t>  </a:t>
            </a:r>
            <a:r>
              <a:rPr lang="en" sz="1200" dirty="0" smtClean="0">
                <a:solidFill>
                  <a:srgbClr val="000000"/>
                </a:solidFill>
                <a:highlight>
                  <a:srgbClr val="FFFFFF"/>
                </a:highlight>
                <a:latin typeface="Source Code Pro"/>
                <a:ea typeface="Source Code Pro"/>
                <a:cs typeface="Source Code Pro"/>
                <a:sym typeface="Source Code Pro"/>
              </a:rPr>
              <a:t>z </a:t>
            </a:r>
            <a:r>
              <a:rPr lang="en" sz="1200" dirty="0">
                <a:solidFill>
                  <a:srgbClr val="000000"/>
                </a:solidFill>
                <a:highlight>
                  <a:srgbClr val="FFFFFF"/>
                </a:highlight>
                <a:latin typeface="Source Code Pro"/>
                <a:ea typeface="Source Code Pro"/>
                <a:cs typeface="Source Code Pro"/>
                <a:sym typeface="Source Code Pro"/>
              </a:rPr>
              <a:t>= </a:t>
            </a:r>
            <a:r>
              <a:rPr lang="en" sz="1200" dirty="0">
                <a:solidFill>
                  <a:srgbClr val="FF0000"/>
                </a:solidFill>
                <a:highlight>
                  <a:srgbClr val="FFFFFF"/>
                </a:highlight>
                <a:latin typeface="Source Code Pro"/>
                <a:ea typeface="Source Code Pro"/>
                <a:cs typeface="Source Code Pro"/>
                <a:sym typeface="Source Code Pro"/>
              </a:rPr>
              <a:t>7</a:t>
            </a:r>
            <a:r>
              <a:rPr lang="en" sz="1200" dirty="0">
                <a:solidFill>
                  <a:srgbClr val="000000"/>
                </a:solidFill>
                <a:highlight>
                  <a:srgbClr val="FFFFFF"/>
                </a:highlight>
                <a:latin typeface="Source Code Pro"/>
                <a:ea typeface="Source Code Pro"/>
                <a:cs typeface="Source Code Pro"/>
                <a:sym typeface="Source Code Pro"/>
              </a:rPr>
              <a:t>;</a:t>
            </a:r>
          </a:p>
          <a:p>
            <a:pPr lvl="0" rtl="0">
              <a:lnSpc>
                <a:spcPct val="115000"/>
              </a:lnSpc>
              <a:spcBef>
                <a:spcPts val="0"/>
              </a:spcBef>
              <a:spcAft>
                <a:spcPts val="0"/>
              </a:spcAft>
              <a:buNone/>
            </a:pPr>
            <a:endParaRPr sz="1200" dirty="0">
              <a:solidFill>
                <a:srgbClr val="000000"/>
              </a:solidFill>
              <a:highlight>
                <a:srgbClr val="FFFFFF"/>
              </a:highlight>
              <a:latin typeface="Consolas"/>
              <a:ea typeface="Consolas"/>
              <a:cs typeface="Consolas"/>
              <a:sym typeface="Consolas"/>
            </a:endParaRPr>
          </a:p>
          <a:p>
            <a:pPr lvl="0" rtl="0">
              <a:lnSpc>
                <a:spcPct val="115000"/>
              </a:lnSpc>
              <a:spcBef>
                <a:spcPts val="0"/>
              </a:spcBef>
              <a:spcAft>
                <a:spcPts val="0"/>
              </a:spcAft>
              <a:buNone/>
            </a:pPr>
            <a:r>
              <a:rPr lang="en" sz="1200" dirty="0">
                <a:highlight>
                  <a:srgbClr val="FFFFFF"/>
                </a:highlight>
              </a:rPr>
              <a:t>Variables are case sensitive, which means myVar is not the same as myvar.</a:t>
            </a:r>
          </a:p>
          <a:p>
            <a:pPr lvl="0">
              <a:spcBef>
                <a:spcPts val="0"/>
              </a:spcBef>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Changing variable values</a:t>
            </a:r>
          </a:p>
        </p:txBody>
      </p:sp>
      <p:sp>
        <p:nvSpPr>
          <p:cNvPr id="111" name="Shape 111"/>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rtl="0">
              <a:lnSpc>
                <a:spcPct val="130000"/>
              </a:lnSpc>
              <a:spcBef>
                <a:spcPts val="0"/>
              </a:spcBef>
              <a:spcAft>
                <a:spcPts val="0"/>
              </a:spcAft>
              <a:buNone/>
            </a:pPr>
            <a:r>
              <a:rPr lang="en" dirty="0"/>
              <a:t>Re-assigning</a:t>
            </a:r>
          </a:p>
          <a:p>
            <a:pPr marL="457200" lvl="0" indent="0" rtl="0">
              <a:lnSpc>
                <a:spcPct val="130000"/>
              </a:lnSpc>
              <a:spcBef>
                <a:spcPts val="0"/>
              </a:spcBef>
              <a:spcAft>
                <a:spcPts val="0"/>
              </a:spcAft>
              <a:buNone/>
            </a:pPr>
            <a:r>
              <a:rPr lang="en" sz="1200" dirty="0">
                <a:solidFill>
                  <a:srgbClr val="0000CD"/>
                </a:solidFill>
                <a:highlight>
                  <a:srgbClr val="FFFFFF"/>
                </a:highlight>
                <a:latin typeface="Source Code Pro"/>
                <a:ea typeface="Source Code Pro"/>
                <a:cs typeface="Source Code Pro"/>
                <a:sym typeface="Source Code Pro"/>
              </a:rPr>
              <a:t>var</a:t>
            </a:r>
            <a:r>
              <a:rPr lang="en" sz="1200" dirty="0">
                <a:solidFill>
                  <a:srgbClr val="000000"/>
                </a:solidFill>
                <a:highlight>
                  <a:srgbClr val="FFFFFF"/>
                </a:highlight>
                <a:latin typeface="Source Code Pro"/>
                <a:ea typeface="Source Code Pro"/>
                <a:cs typeface="Source Code Pro"/>
                <a:sym typeface="Source Code Pro"/>
              </a:rPr>
              <a:t> x;          	</a:t>
            </a:r>
            <a:r>
              <a:rPr lang="en" sz="1200" dirty="0">
                <a:solidFill>
                  <a:srgbClr val="999999"/>
                </a:solidFill>
                <a:highlight>
                  <a:srgbClr val="FFFFFF"/>
                </a:highlight>
                <a:latin typeface="Source Code Pro"/>
                <a:ea typeface="Source Code Pro"/>
                <a:cs typeface="Source Code Pro"/>
                <a:sym typeface="Source Code Pro"/>
              </a:rPr>
              <a:t>// Now x is undefined</a:t>
            </a:r>
          </a:p>
          <a:p>
            <a:pPr marL="457200" lvl="0" indent="0" rtl="0">
              <a:lnSpc>
                <a:spcPct val="130000"/>
              </a:lnSpc>
              <a:spcBef>
                <a:spcPts val="0"/>
              </a:spcBef>
              <a:spcAft>
                <a:spcPts val="0"/>
              </a:spcAft>
              <a:buNone/>
            </a:pPr>
            <a:r>
              <a:rPr lang="en" sz="1200" dirty="0">
                <a:solidFill>
                  <a:srgbClr val="0B5394"/>
                </a:solidFill>
                <a:highlight>
                  <a:srgbClr val="FFFFFF"/>
                </a:highlight>
                <a:latin typeface="Source Code Pro"/>
                <a:ea typeface="Source Code Pro"/>
                <a:cs typeface="Source Code Pro"/>
                <a:sym typeface="Source Code Pro"/>
              </a:rPr>
              <a:t>var</a:t>
            </a:r>
            <a:r>
              <a:rPr lang="en" sz="1200" dirty="0">
                <a:solidFill>
                  <a:srgbClr val="000000"/>
                </a:solidFill>
                <a:highlight>
                  <a:srgbClr val="FFFFFF"/>
                </a:highlight>
                <a:latin typeface="Source Code Pro"/>
                <a:ea typeface="Source Code Pro"/>
                <a:cs typeface="Source Code Pro"/>
                <a:sym typeface="Source Code Pro"/>
              </a:rPr>
              <a:t> x = </a:t>
            </a:r>
            <a:r>
              <a:rPr lang="en" sz="1200" dirty="0">
                <a:solidFill>
                  <a:srgbClr val="FF0000"/>
                </a:solidFill>
                <a:highlight>
                  <a:srgbClr val="FFFFFF"/>
                </a:highlight>
                <a:latin typeface="Source Code Pro"/>
                <a:ea typeface="Source Code Pro"/>
                <a:cs typeface="Source Code Pro"/>
                <a:sym typeface="Source Code Pro"/>
              </a:rPr>
              <a:t>5</a:t>
            </a:r>
            <a:r>
              <a:rPr lang="en" sz="1200" dirty="0">
                <a:solidFill>
                  <a:srgbClr val="000000"/>
                </a:solidFill>
                <a:highlight>
                  <a:srgbClr val="FFFFFF"/>
                </a:highlight>
                <a:latin typeface="Source Code Pro"/>
                <a:ea typeface="Source Code Pro"/>
                <a:cs typeface="Source Code Pro"/>
                <a:sym typeface="Source Code Pro"/>
              </a:rPr>
              <a:t>;       	</a:t>
            </a:r>
            <a:r>
              <a:rPr lang="en" sz="1200" dirty="0">
                <a:solidFill>
                  <a:srgbClr val="999999"/>
                </a:solidFill>
                <a:highlight>
                  <a:srgbClr val="FFFFFF"/>
                </a:highlight>
                <a:latin typeface="Source Code Pro"/>
                <a:ea typeface="Source Code Pro"/>
                <a:cs typeface="Source Code Pro"/>
                <a:sym typeface="Source Code Pro"/>
              </a:rPr>
              <a:t>// Now x is a Number</a:t>
            </a:r>
          </a:p>
          <a:p>
            <a:pPr marL="457200" lvl="0" indent="0" rtl="0">
              <a:lnSpc>
                <a:spcPct val="130000"/>
              </a:lnSpc>
              <a:spcBef>
                <a:spcPts val="0"/>
              </a:spcBef>
              <a:spcAft>
                <a:spcPts val="0"/>
              </a:spcAft>
              <a:buNone/>
            </a:pPr>
            <a:r>
              <a:rPr lang="en" sz="1200" dirty="0">
                <a:solidFill>
                  <a:srgbClr val="0000CD"/>
                </a:solidFill>
                <a:highlight>
                  <a:srgbClr val="FFFFFF"/>
                </a:highlight>
                <a:latin typeface="Source Code Pro"/>
                <a:ea typeface="Source Code Pro"/>
                <a:cs typeface="Source Code Pro"/>
                <a:sym typeface="Source Code Pro"/>
              </a:rPr>
              <a:t>var</a:t>
            </a:r>
            <a:r>
              <a:rPr lang="en" sz="1200" dirty="0">
                <a:solidFill>
                  <a:srgbClr val="000000"/>
                </a:solidFill>
                <a:highlight>
                  <a:srgbClr val="FFFFFF"/>
                </a:highlight>
                <a:latin typeface="Source Code Pro"/>
                <a:ea typeface="Source Code Pro"/>
                <a:cs typeface="Source Code Pro"/>
                <a:sym typeface="Source Code Pro"/>
              </a:rPr>
              <a:t> x = </a:t>
            </a:r>
            <a:r>
              <a:rPr lang="en" sz="1200" dirty="0">
                <a:solidFill>
                  <a:srgbClr val="A52A2A"/>
                </a:solidFill>
                <a:highlight>
                  <a:srgbClr val="FFFFFF"/>
                </a:highlight>
                <a:latin typeface="Source Code Pro"/>
                <a:ea typeface="Source Code Pro"/>
                <a:cs typeface="Source Code Pro"/>
                <a:sym typeface="Source Code Pro"/>
              </a:rPr>
              <a:t>"John"</a:t>
            </a:r>
            <a:r>
              <a:rPr lang="en" sz="1200" dirty="0">
                <a:solidFill>
                  <a:srgbClr val="000000"/>
                </a:solidFill>
                <a:highlight>
                  <a:srgbClr val="FFFFFF"/>
                </a:highlight>
                <a:latin typeface="Source Code Pro"/>
                <a:ea typeface="Source Code Pro"/>
                <a:cs typeface="Source Code Pro"/>
                <a:sym typeface="Source Code Pro"/>
              </a:rPr>
              <a:t>;  	</a:t>
            </a:r>
            <a:r>
              <a:rPr lang="en" sz="1200" dirty="0">
                <a:solidFill>
                  <a:srgbClr val="999999"/>
                </a:solidFill>
                <a:highlight>
                  <a:srgbClr val="FFFFFF"/>
                </a:highlight>
                <a:latin typeface="Source Code Pro"/>
                <a:ea typeface="Source Code Pro"/>
                <a:cs typeface="Source Code Pro"/>
                <a:sym typeface="Source Code Pro"/>
              </a:rPr>
              <a:t>// Now x is a String</a:t>
            </a:r>
          </a:p>
          <a:p>
            <a:pPr lvl="0" rtl="0">
              <a:lnSpc>
                <a:spcPct val="130000"/>
              </a:lnSpc>
              <a:spcBef>
                <a:spcPts val="0"/>
              </a:spcBef>
              <a:spcAft>
                <a:spcPts val="0"/>
              </a:spcAft>
              <a:buNone/>
            </a:pPr>
            <a:endParaRPr sz="1200" dirty="0">
              <a:solidFill>
                <a:srgbClr val="999999"/>
              </a:solidFill>
              <a:highlight>
                <a:srgbClr val="FFFFFF"/>
              </a:highlight>
              <a:latin typeface="Consolas"/>
              <a:ea typeface="Consolas"/>
              <a:cs typeface="Consolas"/>
              <a:sym typeface="Consolas"/>
            </a:endParaRPr>
          </a:p>
          <a:p>
            <a:pPr lvl="0" rtl="0">
              <a:lnSpc>
                <a:spcPct val="130000"/>
              </a:lnSpc>
              <a:spcBef>
                <a:spcPts val="0"/>
              </a:spcBef>
              <a:spcAft>
                <a:spcPts val="0"/>
              </a:spcAft>
              <a:buNone/>
            </a:pPr>
            <a:r>
              <a:rPr lang="en" dirty="0"/>
              <a:t>Casting</a:t>
            </a:r>
          </a:p>
          <a:p>
            <a:pPr lvl="0" rtl="0">
              <a:lnSpc>
                <a:spcPct val="130000"/>
              </a:lnSpc>
              <a:spcBef>
                <a:spcPts val="0"/>
              </a:spcBef>
              <a:buNone/>
            </a:pPr>
            <a:r>
              <a:rPr lang="en" sz="1200" dirty="0">
                <a:solidFill>
                  <a:srgbClr val="999999"/>
                </a:solidFill>
                <a:highlight>
                  <a:srgbClr val="FFFFFF"/>
                </a:highlight>
                <a:latin typeface="Consolas"/>
                <a:ea typeface="Consolas"/>
                <a:cs typeface="Consolas"/>
                <a:sym typeface="Consolas"/>
              </a:rPr>
              <a:t>  </a:t>
            </a:r>
            <a:r>
              <a:rPr lang="en-US" sz="1200" dirty="0" smtClean="0">
                <a:solidFill>
                  <a:srgbClr val="999999"/>
                </a:solidFill>
                <a:highlight>
                  <a:srgbClr val="FFFFFF"/>
                </a:highlight>
                <a:latin typeface="Consolas"/>
                <a:ea typeface="Consolas"/>
                <a:cs typeface="Consolas"/>
                <a:sym typeface="Consolas"/>
              </a:rPr>
              <a:t>   </a:t>
            </a:r>
            <a:r>
              <a:rPr lang="en" sz="1200" dirty="0" smtClean="0">
                <a:solidFill>
                  <a:srgbClr val="0000CD"/>
                </a:solidFill>
                <a:highlight>
                  <a:srgbClr val="FFFFFF"/>
                </a:highlight>
                <a:latin typeface="Source Code Pro"/>
                <a:ea typeface="Source Code Pro"/>
                <a:cs typeface="Source Code Pro"/>
                <a:sym typeface="Source Code Pro"/>
              </a:rPr>
              <a:t>var</a:t>
            </a:r>
            <a:r>
              <a:rPr lang="en" sz="1200" dirty="0" smtClean="0">
                <a:solidFill>
                  <a:srgbClr val="000000"/>
                </a:solidFill>
                <a:highlight>
                  <a:srgbClr val="FFFFFF"/>
                </a:highlight>
                <a:latin typeface="Source Code Pro"/>
                <a:ea typeface="Source Code Pro"/>
                <a:cs typeface="Source Code Pro"/>
                <a:sym typeface="Source Code Pro"/>
              </a:rPr>
              <a:t> </a:t>
            </a:r>
            <a:r>
              <a:rPr lang="en" sz="1200" dirty="0">
                <a:solidFill>
                  <a:srgbClr val="000000"/>
                </a:solidFill>
                <a:highlight>
                  <a:srgbClr val="FFFFFF"/>
                </a:highlight>
                <a:latin typeface="Source Code Pro"/>
                <a:ea typeface="Source Code Pro"/>
                <a:cs typeface="Source Code Pro"/>
                <a:sym typeface="Source Code Pro"/>
              </a:rPr>
              <a:t>x = </a:t>
            </a:r>
            <a:r>
              <a:rPr lang="en" sz="1200" dirty="0">
                <a:solidFill>
                  <a:srgbClr val="A52A2A"/>
                </a:solidFill>
                <a:highlight>
                  <a:srgbClr val="FFFFFF"/>
                </a:highlight>
                <a:latin typeface="Source Code Pro"/>
                <a:ea typeface="Source Code Pro"/>
                <a:cs typeface="Source Code Pro"/>
                <a:sym typeface="Source Code Pro"/>
              </a:rPr>
              <a:t>"5"</a:t>
            </a:r>
            <a:r>
              <a:rPr lang="en" sz="1200" dirty="0">
                <a:solidFill>
                  <a:srgbClr val="000000"/>
                </a:solidFill>
                <a:highlight>
                  <a:srgbClr val="FFFFFF"/>
                </a:highlight>
                <a:latin typeface="Source Code Pro"/>
                <a:ea typeface="Source Code Pro"/>
                <a:cs typeface="Source Code Pro"/>
                <a:sym typeface="Source Code Pro"/>
              </a:rPr>
              <a:t> + </a:t>
            </a:r>
            <a:r>
              <a:rPr lang="en" sz="1200" dirty="0">
                <a:solidFill>
                  <a:srgbClr val="FF0000"/>
                </a:solidFill>
                <a:highlight>
                  <a:srgbClr val="FFFFFF"/>
                </a:highlight>
                <a:latin typeface="Source Code Pro"/>
                <a:ea typeface="Source Code Pro"/>
                <a:cs typeface="Source Code Pro"/>
                <a:sym typeface="Source Code Pro"/>
              </a:rPr>
              <a:t>2</a:t>
            </a:r>
            <a:r>
              <a:rPr lang="en" sz="1200" dirty="0">
                <a:solidFill>
                  <a:srgbClr val="000000"/>
                </a:solidFill>
                <a:highlight>
                  <a:srgbClr val="FFFFFF"/>
                </a:highlight>
                <a:latin typeface="Source Code Pro"/>
                <a:ea typeface="Source Code Pro"/>
                <a:cs typeface="Source Code Pro"/>
                <a:sym typeface="Source Code Pro"/>
              </a:rPr>
              <a:t> + </a:t>
            </a:r>
            <a:r>
              <a:rPr lang="en" sz="1200" dirty="0">
                <a:solidFill>
                  <a:srgbClr val="FF0000"/>
                </a:solidFill>
                <a:highlight>
                  <a:srgbClr val="FFFFFF"/>
                </a:highlight>
                <a:latin typeface="Source Code Pro"/>
                <a:ea typeface="Source Code Pro"/>
                <a:cs typeface="Source Code Pro"/>
                <a:sym typeface="Source Code Pro"/>
              </a:rPr>
              <a:t>3</a:t>
            </a:r>
            <a:r>
              <a:rPr lang="en" sz="1200" dirty="0">
                <a:solidFill>
                  <a:srgbClr val="000000"/>
                </a:solidFill>
                <a:highlight>
                  <a:srgbClr val="FFFFFF"/>
                </a:highlight>
                <a:latin typeface="Source Code Pro"/>
                <a:ea typeface="Source Code Pro"/>
                <a:cs typeface="Source Code Pro"/>
                <a:sym typeface="Source Code Pro"/>
              </a:rPr>
              <a:t>;   </a:t>
            </a:r>
            <a:r>
              <a:rPr lang="en" sz="1200" dirty="0">
                <a:solidFill>
                  <a:srgbClr val="999999"/>
                </a:solidFill>
                <a:highlight>
                  <a:srgbClr val="FFFFFF"/>
                </a:highlight>
                <a:latin typeface="Source Code Pro"/>
                <a:ea typeface="Source Code Pro"/>
                <a:cs typeface="Source Code Pro"/>
                <a:sym typeface="Source Code Pro"/>
              </a:rPr>
              <a:t>// Will equal string “523”</a:t>
            </a:r>
          </a:p>
          <a:p>
            <a:pPr lvl="0">
              <a:lnSpc>
                <a:spcPct val="130000"/>
              </a:lnSpc>
              <a:spcBef>
                <a:spcPts val="0"/>
              </a:spcBef>
              <a:spcAft>
                <a:spcPts val="0"/>
              </a:spcAft>
              <a:buNone/>
            </a:pPr>
            <a:r>
              <a:rPr lang="en" dirty="0"/>
              <a:t>Enhanced assignment </a:t>
            </a:r>
            <a:r>
              <a:rPr lang="en" dirty="0" smtClean="0"/>
              <a:t>operators</a:t>
            </a:r>
            <a:endParaRPr lang="en-US" dirty="0" smtClean="0"/>
          </a:p>
          <a:p>
            <a:pPr lvl="0">
              <a:lnSpc>
                <a:spcPct val="130000"/>
              </a:lnSpc>
              <a:spcBef>
                <a:spcPts val="0"/>
              </a:spcBef>
              <a:spcAft>
                <a:spcPts val="0"/>
              </a:spcAft>
              <a:buNone/>
            </a:pPr>
            <a:r>
              <a:rPr lang="en-US" sz="1200" dirty="0">
                <a:solidFill>
                  <a:srgbClr val="0000CD"/>
                </a:solidFill>
                <a:latin typeface="Source Code Pro"/>
                <a:ea typeface="Source Code Pro"/>
                <a:cs typeface="Source Code Pro"/>
                <a:sym typeface="Source Code Pro"/>
              </a:rPr>
              <a:t> </a:t>
            </a:r>
            <a:r>
              <a:rPr lang="en-US" sz="1200" dirty="0" smtClean="0">
                <a:solidFill>
                  <a:srgbClr val="0000CD"/>
                </a:solidFill>
                <a:latin typeface="Source Code Pro"/>
                <a:ea typeface="Source Code Pro"/>
                <a:cs typeface="Source Code Pro"/>
                <a:sym typeface="Source Code Pro"/>
              </a:rPr>
              <a:t>        </a:t>
            </a:r>
            <a:r>
              <a:rPr lang="en" sz="1200" dirty="0" smtClean="0">
                <a:solidFill>
                  <a:srgbClr val="0000CD"/>
                </a:solidFill>
                <a:latin typeface="Source Code Pro"/>
                <a:ea typeface="Source Code Pro"/>
                <a:cs typeface="Source Code Pro"/>
                <a:sym typeface="Source Code Pro"/>
              </a:rPr>
              <a:t>var</a:t>
            </a:r>
            <a:r>
              <a:rPr lang="en" sz="1200" dirty="0" smtClean="0">
                <a:solidFill>
                  <a:srgbClr val="000000"/>
                </a:solidFill>
                <a:latin typeface="Source Code Pro"/>
                <a:ea typeface="Source Code Pro"/>
                <a:cs typeface="Source Code Pro"/>
                <a:sym typeface="Source Code Pro"/>
              </a:rPr>
              <a:t> </a:t>
            </a:r>
            <a:r>
              <a:rPr lang="en" sz="1200" dirty="0">
                <a:solidFill>
                  <a:srgbClr val="000000"/>
                </a:solidFill>
                <a:latin typeface="Source Code Pro"/>
                <a:ea typeface="Source Code Pro"/>
                <a:cs typeface="Source Code Pro"/>
                <a:sym typeface="Source Code Pro"/>
              </a:rPr>
              <a:t>x = </a:t>
            </a:r>
            <a:r>
              <a:rPr lang="en" sz="1200" dirty="0" smtClean="0">
                <a:solidFill>
                  <a:srgbClr val="FF0000"/>
                </a:solidFill>
                <a:latin typeface="Source Code Pro"/>
                <a:ea typeface="Source Code Pro"/>
                <a:cs typeface="Source Code Pro"/>
                <a:sym typeface="Source Code Pro"/>
              </a:rPr>
              <a:t>5</a:t>
            </a:r>
            <a:r>
              <a:rPr lang="en" sz="1200" dirty="0" smtClean="0">
                <a:solidFill>
                  <a:srgbClr val="000000"/>
                </a:solidFill>
                <a:latin typeface="Source Code Pro"/>
                <a:ea typeface="Source Code Pro"/>
                <a:cs typeface="Source Code Pro"/>
                <a:sym typeface="Source Code Pro"/>
              </a:rPr>
              <a:t>;</a:t>
            </a:r>
            <a:endParaRPr lang="en-US" sz="1200" dirty="0" smtClean="0">
              <a:solidFill>
                <a:srgbClr val="000000"/>
              </a:solidFill>
              <a:latin typeface="Source Code Pro"/>
              <a:ea typeface="Source Code Pro"/>
              <a:cs typeface="Source Code Pro"/>
              <a:sym typeface="Source Code Pro"/>
            </a:endParaRPr>
          </a:p>
          <a:p>
            <a:pPr lvl="0">
              <a:lnSpc>
                <a:spcPct val="130000"/>
              </a:lnSpc>
              <a:spcBef>
                <a:spcPts val="0"/>
              </a:spcBef>
              <a:spcAft>
                <a:spcPts val="0"/>
              </a:spcAft>
              <a:buNone/>
            </a:pPr>
            <a:r>
              <a:rPr lang="en-US" sz="1200" dirty="0">
                <a:solidFill>
                  <a:srgbClr val="000000"/>
                </a:solidFill>
                <a:latin typeface="Source Code Pro"/>
                <a:ea typeface="Source Code Pro"/>
                <a:cs typeface="Source Code Pro"/>
                <a:sym typeface="Source Code Pro"/>
              </a:rPr>
              <a:t> </a:t>
            </a:r>
            <a:r>
              <a:rPr lang="en-US" sz="1200" dirty="0" smtClean="0">
                <a:solidFill>
                  <a:srgbClr val="000000"/>
                </a:solidFill>
                <a:latin typeface="Source Code Pro"/>
                <a:ea typeface="Source Code Pro"/>
                <a:cs typeface="Source Code Pro"/>
                <a:sym typeface="Source Code Pro"/>
              </a:rPr>
              <a:t>        </a:t>
            </a:r>
            <a:r>
              <a:rPr lang="en" sz="1200" dirty="0" smtClean="0">
                <a:solidFill>
                  <a:srgbClr val="000000"/>
                </a:solidFill>
                <a:latin typeface="Source Code Pro"/>
                <a:ea typeface="Source Code Pro"/>
                <a:cs typeface="Source Code Pro"/>
                <a:sym typeface="Source Code Pro"/>
              </a:rPr>
              <a:t>x </a:t>
            </a:r>
            <a:r>
              <a:rPr lang="en" sz="1200" dirty="0">
                <a:solidFill>
                  <a:srgbClr val="000000"/>
                </a:solidFill>
                <a:latin typeface="Source Code Pro"/>
                <a:ea typeface="Source Code Pro"/>
                <a:cs typeface="Source Code Pro"/>
                <a:sym typeface="Source Code Pro"/>
              </a:rPr>
              <a:t>+= </a:t>
            </a:r>
            <a:r>
              <a:rPr lang="en" sz="1200" dirty="0">
                <a:solidFill>
                  <a:srgbClr val="FF0000"/>
                </a:solidFill>
                <a:latin typeface="Source Code Pro"/>
                <a:ea typeface="Source Code Pro"/>
                <a:cs typeface="Source Code Pro"/>
                <a:sym typeface="Source Code Pro"/>
              </a:rPr>
              <a:t>3</a:t>
            </a:r>
            <a:r>
              <a:rPr lang="en" sz="1200" dirty="0">
                <a:solidFill>
                  <a:srgbClr val="000000"/>
                </a:solidFill>
                <a:latin typeface="Source Code Pro"/>
                <a:ea typeface="Source Code Pro"/>
                <a:cs typeface="Source Code Pro"/>
                <a:sym typeface="Source Code Pro"/>
              </a:rPr>
              <a:t>;     </a:t>
            </a:r>
            <a:r>
              <a:rPr lang="en-US" sz="1200" dirty="0" smtClean="0">
                <a:solidFill>
                  <a:srgbClr val="000000"/>
                </a:solidFill>
                <a:latin typeface="Source Code Pro"/>
                <a:ea typeface="Source Code Pro"/>
                <a:cs typeface="Source Code Pro"/>
                <a:sym typeface="Source Code Pro"/>
              </a:rPr>
              <a:t>  </a:t>
            </a:r>
            <a:r>
              <a:rPr lang="en" sz="1200" dirty="0" smtClean="0">
                <a:solidFill>
                  <a:srgbClr val="999999"/>
                </a:solidFill>
                <a:latin typeface="Source Code Pro"/>
                <a:ea typeface="Source Code Pro"/>
                <a:cs typeface="Source Code Pro"/>
                <a:sym typeface="Source Code Pro"/>
              </a:rPr>
              <a:t>// </a:t>
            </a:r>
            <a:r>
              <a:rPr lang="en" sz="1200" dirty="0">
                <a:solidFill>
                  <a:srgbClr val="999999"/>
                </a:solidFill>
                <a:latin typeface="Source Code Pro"/>
                <a:ea typeface="Source Code Pro"/>
                <a:cs typeface="Source Code Pro"/>
                <a:sym typeface="Source Code Pro"/>
              </a:rPr>
              <a:t>The same as saying x = x + 3, so now x is </a:t>
            </a:r>
            <a:r>
              <a:rPr lang="en" sz="1200" dirty="0" smtClean="0">
                <a:solidFill>
                  <a:srgbClr val="999999"/>
                </a:solidFill>
                <a:latin typeface="Source Code Pro"/>
                <a:ea typeface="Source Code Pro"/>
                <a:cs typeface="Source Code Pro"/>
                <a:sym typeface="Source Code Pro"/>
              </a:rPr>
              <a:t>8</a:t>
            </a:r>
            <a:r>
              <a:rPr lang="en-US" sz="1200" dirty="0" smtClean="0">
                <a:solidFill>
                  <a:srgbClr val="999999"/>
                </a:solidFill>
                <a:latin typeface="Source Code Pro"/>
                <a:ea typeface="Source Code Pro"/>
                <a:cs typeface="Source Code Pro"/>
                <a:sym typeface="Source Code Pro"/>
              </a:rPr>
              <a:t>.</a:t>
            </a:r>
          </a:p>
          <a:p>
            <a:pPr lvl="0">
              <a:lnSpc>
                <a:spcPct val="130000"/>
              </a:lnSpc>
              <a:spcBef>
                <a:spcPts val="0"/>
              </a:spcBef>
              <a:spcAft>
                <a:spcPts val="0"/>
              </a:spcAft>
              <a:buNone/>
            </a:pPr>
            <a:r>
              <a:rPr lang="en-US" sz="1200" dirty="0">
                <a:solidFill>
                  <a:srgbClr val="999999"/>
                </a:solidFill>
                <a:latin typeface="Source Code Pro"/>
                <a:ea typeface="Source Code Pro"/>
                <a:cs typeface="Source Code Pro"/>
                <a:sym typeface="Source Code Pro"/>
              </a:rPr>
              <a:t> </a:t>
            </a:r>
            <a:r>
              <a:rPr lang="en-US" sz="1200" dirty="0" smtClean="0">
                <a:solidFill>
                  <a:srgbClr val="999999"/>
                </a:solidFill>
                <a:latin typeface="Source Code Pro"/>
                <a:ea typeface="Source Code Pro"/>
                <a:cs typeface="Source Code Pro"/>
                <a:sym typeface="Source Code Pro"/>
              </a:rPr>
              <a:t>        </a:t>
            </a:r>
            <a:r>
              <a:rPr lang="en" sz="1200" dirty="0" smtClean="0">
                <a:solidFill>
                  <a:srgbClr val="000000"/>
                </a:solidFill>
                <a:latin typeface="Source Code Pro"/>
                <a:ea typeface="Source Code Pro"/>
                <a:cs typeface="Source Code Pro"/>
                <a:sym typeface="Source Code Pro"/>
              </a:rPr>
              <a:t>x </a:t>
            </a:r>
            <a:r>
              <a:rPr lang="en" sz="1200" dirty="0">
                <a:solidFill>
                  <a:srgbClr val="000000"/>
                </a:solidFill>
                <a:latin typeface="Source Code Pro"/>
                <a:ea typeface="Source Code Pro"/>
                <a:cs typeface="Source Code Pro"/>
                <a:sym typeface="Source Code Pro"/>
              </a:rPr>
              <a:t>/= </a:t>
            </a:r>
            <a:r>
              <a:rPr lang="en" sz="1200" dirty="0">
                <a:solidFill>
                  <a:srgbClr val="FF0000"/>
                </a:solidFill>
                <a:latin typeface="Source Code Pro"/>
                <a:ea typeface="Source Code Pro"/>
                <a:cs typeface="Source Code Pro"/>
                <a:sym typeface="Source Code Pro"/>
              </a:rPr>
              <a:t>2</a:t>
            </a:r>
            <a:r>
              <a:rPr lang="en" sz="1200" dirty="0">
                <a:solidFill>
                  <a:srgbClr val="000000"/>
                </a:solidFill>
                <a:latin typeface="Source Code Pro"/>
                <a:ea typeface="Source Code Pro"/>
                <a:cs typeface="Source Code Pro"/>
                <a:sym typeface="Source Code Pro"/>
              </a:rPr>
              <a:t>;  	  </a:t>
            </a:r>
            <a:r>
              <a:rPr lang="en-US" sz="1200" dirty="0" smtClean="0">
                <a:solidFill>
                  <a:srgbClr val="000000"/>
                </a:solidFill>
                <a:latin typeface="Source Code Pro"/>
                <a:ea typeface="Source Code Pro"/>
                <a:cs typeface="Source Code Pro"/>
                <a:sym typeface="Source Code Pro"/>
              </a:rPr>
              <a:t>   </a:t>
            </a:r>
            <a:r>
              <a:rPr lang="en" sz="1200" dirty="0" smtClean="0">
                <a:solidFill>
                  <a:srgbClr val="999999"/>
                </a:solidFill>
                <a:latin typeface="Source Code Pro"/>
                <a:ea typeface="Source Code Pro"/>
                <a:cs typeface="Source Code Pro"/>
                <a:sym typeface="Source Code Pro"/>
              </a:rPr>
              <a:t>// </a:t>
            </a:r>
            <a:r>
              <a:rPr lang="en" sz="1200" dirty="0">
                <a:solidFill>
                  <a:srgbClr val="999999"/>
                </a:solidFill>
                <a:latin typeface="Source Code Pro"/>
                <a:ea typeface="Source Code Pro"/>
                <a:cs typeface="Source Code Pro"/>
                <a:sym typeface="Source Code Pro"/>
              </a:rPr>
              <a:t>The same as saying x = x / 2, so now x is 4.</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Comparison and logical operators</a:t>
            </a:r>
          </a:p>
          <a:p>
            <a:pPr lvl="0" rtl="0">
              <a:spcBef>
                <a:spcPts val="0"/>
              </a:spcBef>
              <a:buNone/>
            </a:pPr>
            <a:endParaRPr/>
          </a:p>
        </p:txBody>
      </p:sp>
      <p:sp>
        <p:nvSpPr>
          <p:cNvPr id="117" name="Shape 117"/>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457200" lvl="0" indent="-317500" rtl="0">
              <a:spcBef>
                <a:spcPts val="0"/>
              </a:spcBef>
              <a:spcAft>
                <a:spcPts val="0"/>
              </a:spcAft>
              <a:buClr>
                <a:srgbClr val="666666"/>
              </a:buClr>
              <a:buSzPct val="77777"/>
              <a:buChar char="●"/>
            </a:pPr>
            <a:r>
              <a:rPr lang="en" dirty="0">
                <a:solidFill>
                  <a:srgbClr val="666666"/>
                </a:solidFill>
              </a:rPr>
              <a:t>Logical operators: </a:t>
            </a:r>
            <a:r>
              <a:rPr lang="en" dirty="0">
                <a:solidFill>
                  <a:srgbClr val="000000"/>
                </a:solidFill>
                <a:latin typeface="Source Code Pro"/>
                <a:ea typeface="Source Code Pro"/>
                <a:cs typeface="Source Code Pro"/>
                <a:sym typeface="Source Code Pro"/>
              </a:rPr>
              <a:t>&amp;&amp;</a:t>
            </a:r>
            <a:r>
              <a:rPr lang="en" dirty="0">
                <a:solidFill>
                  <a:srgbClr val="666666"/>
                </a:solidFill>
              </a:rPr>
              <a:t> (and), </a:t>
            </a:r>
            <a:r>
              <a:rPr lang="en" dirty="0">
                <a:solidFill>
                  <a:srgbClr val="000000"/>
                </a:solidFill>
                <a:latin typeface="Source Code Pro"/>
                <a:ea typeface="Source Code Pro"/>
                <a:cs typeface="Source Code Pro"/>
                <a:sym typeface="Source Code Pro"/>
              </a:rPr>
              <a:t>||</a:t>
            </a:r>
            <a:r>
              <a:rPr lang="en" dirty="0">
                <a:solidFill>
                  <a:srgbClr val="666666"/>
                </a:solidFill>
              </a:rPr>
              <a:t> (or), </a:t>
            </a:r>
            <a:r>
              <a:rPr lang="en" dirty="0">
                <a:solidFill>
                  <a:srgbClr val="000000"/>
                </a:solidFill>
                <a:latin typeface="Source Code Pro"/>
                <a:ea typeface="Source Code Pro"/>
                <a:cs typeface="Source Code Pro"/>
                <a:sym typeface="Source Code Pro"/>
              </a:rPr>
              <a:t>!</a:t>
            </a:r>
            <a:r>
              <a:rPr lang="en" dirty="0">
                <a:solidFill>
                  <a:srgbClr val="666666"/>
                </a:solidFill>
              </a:rPr>
              <a:t> (not)</a:t>
            </a:r>
          </a:p>
          <a:p>
            <a:pPr marL="1828800" lvl="0" indent="457200" rtl="0">
              <a:spcBef>
                <a:spcPts val="0"/>
              </a:spcBef>
              <a:spcAft>
                <a:spcPts val="0"/>
              </a:spcAft>
              <a:buNone/>
            </a:pPr>
            <a:endParaRPr sz="1200" dirty="0">
              <a:solidFill>
                <a:srgbClr val="000000"/>
              </a:solidFill>
              <a:latin typeface="Source Code Pro"/>
              <a:ea typeface="Source Code Pro"/>
              <a:cs typeface="Source Code Pro"/>
              <a:sym typeface="Source Code Pro"/>
            </a:endParaRPr>
          </a:p>
          <a:p>
            <a:pPr marL="1828800" lvl="0" indent="457200" rtl="0">
              <a:spcBef>
                <a:spcPts val="0"/>
              </a:spcBef>
              <a:spcAft>
                <a:spcPts val="0"/>
              </a:spcAft>
              <a:buNone/>
            </a:pPr>
            <a:r>
              <a:rPr lang="en" sz="1200" dirty="0">
                <a:solidFill>
                  <a:srgbClr val="000000"/>
                </a:solidFill>
                <a:latin typeface="Source Code Pro"/>
                <a:ea typeface="Source Code Pro"/>
                <a:cs typeface="Source Code Pro"/>
                <a:sym typeface="Source Code Pro"/>
              </a:rPr>
              <a:t>a = </a:t>
            </a:r>
            <a:r>
              <a:rPr lang="en" sz="1200" dirty="0">
                <a:solidFill>
                  <a:srgbClr val="0000CD"/>
                </a:solidFill>
                <a:latin typeface="Source Code Pro"/>
                <a:ea typeface="Source Code Pro"/>
                <a:cs typeface="Source Code Pro"/>
                <a:sym typeface="Source Code Pro"/>
              </a:rPr>
              <a:t>true </a:t>
            </a:r>
            <a:r>
              <a:rPr lang="en" sz="1200" dirty="0">
                <a:solidFill>
                  <a:srgbClr val="000000"/>
                </a:solidFill>
                <a:latin typeface="Source Code Pro"/>
                <a:ea typeface="Source Code Pro"/>
                <a:cs typeface="Source Code Pro"/>
                <a:sym typeface="Source Code Pro"/>
              </a:rPr>
              <a:t>&amp;&amp;</a:t>
            </a:r>
            <a:r>
              <a:rPr lang="en" sz="1200" dirty="0">
                <a:solidFill>
                  <a:srgbClr val="A52A2A"/>
                </a:solidFill>
                <a:latin typeface="Source Code Pro"/>
                <a:ea typeface="Source Code Pro"/>
                <a:cs typeface="Source Code Pro"/>
                <a:sym typeface="Source Code Pro"/>
              </a:rPr>
              <a:t> </a:t>
            </a:r>
            <a:r>
              <a:rPr lang="en" sz="1200" dirty="0">
                <a:solidFill>
                  <a:srgbClr val="0000CD"/>
                </a:solidFill>
                <a:latin typeface="Source Code Pro"/>
                <a:ea typeface="Source Code Pro"/>
                <a:cs typeface="Source Code Pro"/>
                <a:sym typeface="Source Code Pro"/>
              </a:rPr>
              <a:t>false</a:t>
            </a:r>
            <a:r>
              <a:rPr lang="en" sz="1200" dirty="0">
                <a:solidFill>
                  <a:srgbClr val="000000"/>
                </a:solidFill>
                <a:latin typeface="Source Code Pro"/>
                <a:ea typeface="Source Code Pro"/>
                <a:cs typeface="Source Code Pro"/>
                <a:sym typeface="Source Code Pro"/>
              </a:rPr>
              <a:t>		</a:t>
            </a:r>
            <a:r>
              <a:rPr lang="en" sz="1200" dirty="0">
                <a:solidFill>
                  <a:srgbClr val="999999"/>
                </a:solidFill>
                <a:latin typeface="Source Code Pro"/>
                <a:ea typeface="Source Code Pro"/>
                <a:cs typeface="Source Code Pro"/>
                <a:sym typeface="Source Code Pro"/>
              </a:rPr>
              <a:t># a = false</a:t>
            </a:r>
          </a:p>
          <a:p>
            <a:pPr marL="1828800" lvl="0" indent="457200" rtl="0">
              <a:spcBef>
                <a:spcPts val="0"/>
              </a:spcBef>
              <a:spcAft>
                <a:spcPts val="0"/>
              </a:spcAft>
              <a:buNone/>
            </a:pPr>
            <a:r>
              <a:rPr lang="en" sz="1200" dirty="0">
                <a:solidFill>
                  <a:srgbClr val="000000"/>
                </a:solidFill>
                <a:latin typeface="Source Code Pro"/>
                <a:ea typeface="Source Code Pro"/>
                <a:cs typeface="Source Code Pro"/>
                <a:sym typeface="Source Code Pro"/>
              </a:rPr>
              <a:t>b = </a:t>
            </a:r>
            <a:r>
              <a:rPr lang="en" sz="1200" dirty="0">
                <a:solidFill>
                  <a:srgbClr val="0000CD"/>
                </a:solidFill>
                <a:latin typeface="Source Code Pro"/>
                <a:ea typeface="Source Code Pro"/>
                <a:cs typeface="Source Code Pro"/>
                <a:sym typeface="Source Code Pro"/>
              </a:rPr>
              <a:t>true </a:t>
            </a:r>
            <a:r>
              <a:rPr lang="en" sz="1200" dirty="0">
                <a:solidFill>
                  <a:srgbClr val="000000"/>
                </a:solidFill>
                <a:latin typeface="Source Code Pro"/>
                <a:ea typeface="Source Code Pro"/>
                <a:cs typeface="Source Code Pro"/>
                <a:sym typeface="Source Code Pro"/>
              </a:rPr>
              <a:t>||</a:t>
            </a:r>
            <a:r>
              <a:rPr lang="en" sz="1200" dirty="0">
                <a:solidFill>
                  <a:srgbClr val="A52A2A"/>
                </a:solidFill>
                <a:latin typeface="Source Code Pro"/>
                <a:ea typeface="Source Code Pro"/>
                <a:cs typeface="Source Code Pro"/>
                <a:sym typeface="Source Code Pro"/>
              </a:rPr>
              <a:t> </a:t>
            </a:r>
            <a:r>
              <a:rPr lang="en" sz="1200" dirty="0">
                <a:solidFill>
                  <a:srgbClr val="0000CD"/>
                </a:solidFill>
                <a:latin typeface="Source Code Pro"/>
                <a:ea typeface="Source Code Pro"/>
                <a:cs typeface="Source Code Pro"/>
                <a:sym typeface="Source Code Pro"/>
              </a:rPr>
              <a:t>false</a:t>
            </a:r>
            <a:r>
              <a:rPr lang="en" sz="1200" dirty="0">
                <a:solidFill>
                  <a:srgbClr val="000000"/>
                </a:solidFill>
                <a:latin typeface="Source Code Pro"/>
                <a:ea typeface="Source Code Pro"/>
                <a:cs typeface="Source Code Pro"/>
                <a:sym typeface="Source Code Pro"/>
              </a:rPr>
              <a:t>		</a:t>
            </a:r>
            <a:r>
              <a:rPr lang="en" sz="1200" dirty="0">
                <a:solidFill>
                  <a:srgbClr val="999999"/>
                </a:solidFill>
                <a:latin typeface="Source Code Pro"/>
                <a:ea typeface="Source Code Pro"/>
                <a:cs typeface="Source Code Pro"/>
                <a:sym typeface="Source Code Pro"/>
              </a:rPr>
              <a:t># b = true</a:t>
            </a:r>
          </a:p>
          <a:p>
            <a:pPr marL="1828800" lvl="0" indent="457200" rtl="0">
              <a:spcBef>
                <a:spcPts val="0"/>
              </a:spcBef>
              <a:spcAft>
                <a:spcPts val="0"/>
              </a:spcAft>
              <a:buNone/>
            </a:pPr>
            <a:r>
              <a:rPr lang="en" sz="1200" dirty="0">
                <a:solidFill>
                  <a:srgbClr val="000000"/>
                </a:solidFill>
                <a:latin typeface="Source Code Pro"/>
                <a:ea typeface="Source Code Pro"/>
                <a:cs typeface="Source Code Pro"/>
                <a:sym typeface="Source Code Pro"/>
              </a:rPr>
              <a:t>c = </a:t>
            </a:r>
            <a:r>
              <a:rPr lang="en" sz="1200" dirty="0">
                <a:solidFill>
                  <a:srgbClr val="0000CD"/>
                </a:solidFill>
                <a:latin typeface="Source Code Pro"/>
                <a:ea typeface="Source Code Pro"/>
                <a:cs typeface="Source Code Pro"/>
                <a:sym typeface="Source Code Pro"/>
              </a:rPr>
              <a:t>true </a:t>
            </a:r>
            <a:r>
              <a:rPr lang="en" sz="1200" dirty="0">
                <a:solidFill>
                  <a:srgbClr val="000000"/>
                </a:solidFill>
                <a:latin typeface="Source Code Pro"/>
                <a:ea typeface="Source Code Pro"/>
                <a:cs typeface="Source Code Pro"/>
                <a:sym typeface="Source Code Pro"/>
              </a:rPr>
              <a:t>&amp;&amp; !</a:t>
            </a:r>
            <a:r>
              <a:rPr lang="en" sz="1200" dirty="0">
                <a:solidFill>
                  <a:srgbClr val="0000CD"/>
                </a:solidFill>
                <a:latin typeface="Source Code Pro"/>
                <a:ea typeface="Source Code Pro"/>
                <a:cs typeface="Source Code Pro"/>
                <a:sym typeface="Source Code Pro"/>
              </a:rPr>
              <a:t>false</a:t>
            </a:r>
            <a:r>
              <a:rPr lang="en" sz="1200" dirty="0">
                <a:solidFill>
                  <a:srgbClr val="000000"/>
                </a:solidFill>
                <a:latin typeface="Source Code Pro"/>
                <a:ea typeface="Source Code Pro"/>
                <a:cs typeface="Source Code Pro"/>
                <a:sym typeface="Source Code Pro"/>
              </a:rPr>
              <a:t>		</a:t>
            </a:r>
            <a:r>
              <a:rPr lang="en" sz="1200" dirty="0">
                <a:solidFill>
                  <a:srgbClr val="999999"/>
                </a:solidFill>
                <a:latin typeface="Source Code Pro"/>
                <a:ea typeface="Source Code Pro"/>
                <a:cs typeface="Source Code Pro"/>
                <a:sym typeface="Source Code Pro"/>
              </a:rPr>
              <a:t># c = true</a:t>
            </a:r>
          </a:p>
          <a:p>
            <a:pPr marL="1828800" lvl="0" indent="457200" rtl="0">
              <a:spcBef>
                <a:spcPts val="0"/>
              </a:spcBef>
              <a:spcAft>
                <a:spcPts val="0"/>
              </a:spcAft>
              <a:buNone/>
            </a:pPr>
            <a:endParaRPr sz="1200" dirty="0">
              <a:solidFill>
                <a:srgbClr val="999999"/>
              </a:solidFill>
              <a:latin typeface="Source Code Pro"/>
              <a:ea typeface="Source Code Pro"/>
              <a:cs typeface="Source Code Pro"/>
              <a:sym typeface="Source Code Pro"/>
            </a:endParaRPr>
          </a:p>
          <a:p>
            <a:pPr marL="457200" lvl="0" indent="-317500" rtl="0">
              <a:spcBef>
                <a:spcPts val="0"/>
              </a:spcBef>
              <a:spcAft>
                <a:spcPts val="0"/>
              </a:spcAft>
              <a:buClr>
                <a:srgbClr val="666666"/>
              </a:buClr>
              <a:buSzPct val="116666"/>
              <a:buChar char="●"/>
            </a:pPr>
            <a:r>
              <a:rPr lang="en" dirty="0">
                <a:solidFill>
                  <a:srgbClr val="666666"/>
                </a:solidFill>
              </a:rPr>
              <a:t>Comparison operators</a:t>
            </a:r>
          </a:p>
          <a:p>
            <a:pPr marL="1828800" lvl="0" indent="457200" rtl="0">
              <a:spcBef>
                <a:spcPts val="0"/>
              </a:spcBef>
              <a:spcAft>
                <a:spcPts val="0"/>
              </a:spcAft>
              <a:buNone/>
            </a:pPr>
            <a:endParaRPr sz="1200" dirty="0">
              <a:solidFill>
                <a:srgbClr val="000000"/>
              </a:solidFill>
              <a:latin typeface="Source Code Pro"/>
              <a:ea typeface="Source Code Pro"/>
              <a:cs typeface="Source Code Pro"/>
              <a:sym typeface="Source Code Pro"/>
            </a:endParaRPr>
          </a:p>
          <a:p>
            <a:pPr marL="1828800" lvl="0" indent="457200" rtl="0">
              <a:spcBef>
                <a:spcPts val="0"/>
              </a:spcBef>
              <a:spcAft>
                <a:spcPts val="0"/>
              </a:spcAft>
              <a:buNone/>
            </a:pPr>
            <a:r>
              <a:rPr lang="en" sz="1200" dirty="0">
                <a:solidFill>
                  <a:srgbClr val="000000"/>
                </a:solidFill>
                <a:latin typeface="Source Code Pro"/>
                <a:ea typeface="Source Code Pro"/>
                <a:cs typeface="Source Code Pro"/>
                <a:sym typeface="Source Code Pro"/>
              </a:rPr>
              <a:t>==, != , &lt;, &gt;, &lt;=, &gt;=</a:t>
            </a:r>
          </a:p>
          <a:p>
            <a:pPr lvl="0" rtl="0">
              <a:spcBef>
                <a:spcPts val="0"/>
              </a:spcBef>
              <a:spcAft>
                <a:spcPts val="0"/>
              </a:spcAft>
              <a:buNone/>
            </a:pPr>
            <a:endParaRPr sz="1200" dirty="0">
              <a:solidFill>
                <a:srgbClr val="000000"/>
              </a:solidFill>
              <a:latin typeface="Source Code Pro"/>
              <a:ea typeface="Source Code Pro"/>
              <a:cs typeface="Source Code Pro"/>
              <a:sym typeface="Source Code Pro"/>
            </a:endParaRPr>
          </a:p>
          <a:p>
            <a:pPr marL="457200" lvl="0" indent="-317500" rtl="0">
              <a:spcBef>
                <a:spcPts val="0"/>
              </a:spcBef>
              <a:spcAft>
                <a:spcPts val="0"/>
              </a:spcAft>
              <a:buClr>
                <a:srgbClr val="666666"/>
              </a:buClr>
              <a:buSzPct val="116666"/>
              <a:buChar char="●"/>
            </a:pPr>
            <a:r>
              <a:rPr lang="en" dirty="0">
                <a:solidFill>
                  <a:srgbClr val="666666"/>
                </a:solidFill>
              </a:rPr>
              <a:t>Comparing if two things are equal and of the same type: </a:t>
            </a:r>
            <a:r>
              <a:rPr lang="en" dirty="0">
                <a:solidFill>
                  <a:srgbClr val="000000"/>
                </a:solidFill>
                <a:latin typeface="Source Code Pro"/>
                <a:ea typeface="Source Code Pro"/>
                <a:cs typeface="Source Code Pro"/>
                <a:sym typeface="Source Code Pro"/>
              </a:rPr>
              <a:t>===</a:t>
            </a:r>
          </a:p>
          <a:p>
            <a:pPr marL="1828800" lvl="0" indent="0" rtl="0">
              <a:spcBef>
                <a:spcPts val="0"/>
              </a:spcBef>
              <a:spcAft>
                <a:spcPts val="0"/>
              </a:spcAft>
              <a:buNone/>
            </a:pPr>
            <a:endParaRPr sz="1200" dirty="0">
              <a:solidFill>
                <a:srgbClr val="000000"/>
              </a:solidFill>
              <a:latin typeface="Source Code Pro"/>
              <a:ea typeface="Source Code Pro"/>
              <a:cs typeface="Source Code Pro"/>
              <a:sym typeface="Source Code Pro"/>
            </a:endParaRPr>
          </a:p>
          <a:p>
            <a:pPr marL="1828800" lvl="0" indent="0" rtl="0">
              <a:spcBef>
                <a:spcPts val="0"/>
              </a:spcBef>
              <a:spcAft>
                <a:spcPts val="0"/>
              </a:spcAft>
              <a:buNone/>
            </a:pPr>
            <a:r>
              <a:rPr lang="en" sz="1200" dirty="0">
                <a:solidFill>
                  <a:srgbClr val="000000"/>
                </a:solidFill>
                <a:latin typeface="Source Code Pro"/>
                <a:ea typeface="Source Code Pro"/>
                <a:cs typeface="Source Code Pro"/>
                <a:sym typeface="Source Code Pro"/>
              </a:rPr>
              <a:t>a = ‘1’			a ===</a:t>
            </a:r>
            <a:r>
              <a:rPr lang="en" sz="1200" b="1" dirty="0">
                <a:solidFill>
                  <a:srgbClr val="000000"/>
                </a:solidFill>
                <a:latin typeface="Source Code Pro"/>
                <a:ea typeface="Source Code Pro"/>
                <a:cs typeface="Source Code Pro"/>
                <a:sym typeface="Source Code Pro"/>
              </a:rPr>
              <a:t> </a:t>
            </a:r>
            <a:r>
              <a:rPr lang="en" sz="1200" dirty="0">
                <a:solidFill>
                  <a:srgbClr val="000000"/>
                </a:solidFill>
                <a:latin typeface="Source Code Pro"/>
                <a:ea typeface="Source Code Pro"/>
                <a:cs typeface="Source Code Pro"/>
                <a:sym typeface="Source Code Pro"/>
              </a:rPr>
              <a:t>b </a:t>
            </a:r>
            <a:r>
              <a:rPr lang="en" sz="1200" dirty="0">
                <a:solidFill>
                  <a:srgbClr val="999999"/>
                </a:solidFill>
                <a:latin typeface="Source Code Pro"/>
                <a:ea typeface="Source Code Pro"/>
                <a:cs typeface="Source Code Pro"/>
                <a:sym typeface="Source Code Pro"/>
              </a:rPr>
              <a:t># false</a:t>
            </a:r>
          </a:p>
          <a:p>
            <a:pPr marL="1828800" lvl="0" indent="0" rtl="0">
              <a:spcBef>
                <a:spcPts val="0"/>
              </a:spcBef>
              <a:spcAft>
                <a:spcPts val="0"/>
              </a:spcAft>
              <a:buNone/>
            </a:pPr>
            <a:r>
              <a:rPr lang="en" sz="1200" dirty="0">
                <a:solidFill>
                  <a:srgbClr val="000000"/>
                </a:solidFill>
                <a:latin typeface="Source Code Pro"/>
                <a:ea typeface="Source Code Pro"/>
                <a:cs typeface="Source Code Pro"/>
                <a:sym typeface="Source Code Pro"/>
              </a:rPr>
              <a:t>b = 1			</a:t>
            </a:r>
            <a:r>
              <a:rPr lang="en" sz="1200" dirty="0" smtClean="0">
                <a:solidFill>
                  <a:srgbClr val="000000"/>
                </a:solidFill>
                <a:latin typeface="Source Code Pro"/>
                <a:ea typeface="Source Code Pro"/>
                <a:cs typeface="Source Code Pro"/>
                <a:sym typeface="Source Code Pro"/>
              </a:rPr>
              <a:t>c </a:t>
            </a:r>
            <a:r>
              <a:rPr lang="en" sz="1200" dirty="0">
                <a:solidFill>
                  <a:srgbClr val="000000"/>
                </a:solidFill>
                <a:latin typeface="Source Code Pro"/>
                <a:ea typeface="Source Code Pro"/>
                <a:cs typeface="Source Code Pro"/>
                <a:sym typeface="Source Code Pro"/>
              </a:rPr>
              <a:t>==</a:t>
            </a:r>
            <a:r>
              <a:rPr lang="en" sz="1200" b="1" dirty="0">
                <a:solidFill>
                  <a:srgbClr val="000000"/>
                </a:solidFill>
                <a:latin typeface="Source Code Pro"/>
                <a:ea typeface="Source Code Pro"/>
                <a:cs typeface="Source Code Pro"/>
                <a:sym typeface="Source Code Pro"/>
              </a:rPr>
              <a:t> </a:t>
            </a:r>
            <a:r>
              <a:rPr lang="en" sz="1200" dirty="0">
                <a:solidFill>
                  <a:srgbClr val="000000"/>
                </a:solidFill>
                <a:latin typeface="Source Code Pro"/>
                <a:ea typeface="Source Code Pro"/>
                <a:cs typeface="Source Code Pro"/>
                <a:sym typeface="Source Code Pro"/>
              </a:rPr>
              <a:t>b </a:t>
            </a:r>
            <a:r>
              <a:rPr lang="en" sz="1200" dirty="0">
                <a:solidFill>
                  <a:srgbClr val="999999"/>
                </a:solidFill>
                <a:latin typeface="Source Code Pro"/>
                <a:ea typeface="Source Code Pro"/>
                <a:cs typeface="Source Code Pro"/>
                <a:sym typeface="Source Code Pro"/>
              </a:rPr>
              <a:t># true</a:t>
            </a: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1384</Words>
  <Application>Microsoft Macintosh PowerPoint</Application>
  <PresentationFormat>On-screen Show (16:9)</PresentationFormat>
  <Paragraphs>246</Paragraphs>
  <Slides>23</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PT Sans Narrow</vt:lpstr>
      <vt:lpstr>Source Code Pro</vt:lpstr>
      <vt:lpstr>Open Sans</vt:lpstr>
      <vt:lpstr>tropic</vt:lpstr>
      <vt:lpstr>JavaScript</vt:lpstr>
      <vt:lpstr>What is JavaScript?</vt:lpstr>
      <vt:lpstr>Advantages of JavaScript</vt:lpstr>
      <vt:lpstr>Primitive data types</vt:lpstr>
      <vt:lpstr>Unlike Java,</vt:lpstr>
      <vt:lpstr>Complex data types</vt:lpstr>
      <vt:lpstr>Declaring variables</vt:lpstr>
      <vt:lpstr>Changing variable values</vt:lpstr>
      <vt:lpstr>Comparison and logical operators </vt:lpstr>
      <vt:lpstr>Any questions?</vt:lpstr>
      <vt:lpstr>Functions</vt:lpstr>
      <vt:lpstr>Functions</vt:lpstr>
      <vt:lpstr>Default arguments</vt:lpstr>
      <vt:lpstr>Objects: variable declaration</vt:lpstr>
      <vt:lpstr>Objects: function declaration</vt:lpstr>
      <vt:lpstr>Scope</vt:lpstr>
      <vt:lpstr>Any questions?</vt:lpstr>
      <vt:lpstr>Loops: for</vt:lpstr>
      <vt:lpstr>Loops: while, do/while</vt:lpstr>
      <vt:lpstr>Loops: break and continue</vt:lpstr>
      <vt:lpstr>Switch</vt:lpstr>
      <vt:lpstr>Arrays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cp:lastModifiedBy>Nicole Ng</cp:lastModifiedBy>
  <cp:revision>37</cp:revision>
  <dcterms:modified xsi:type="dcterms:W3CDTF">2017-04-27T03:46:42Z</dcterms:modified>
</cp:coreProperties>
</file>