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7A59C3E-D88E-470D-A26D-BBE8DCA58F0F}">
  <a:tblStyle styleId="{B7A59C3E-D88E-470D-A26D-BBE8DCA58F0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5316462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Brackets params [ ] mean it’s optional</a:t>
            </a:r>
          </a:p>
          <a:p>
            <a:pPr lvl="0" rtl="0">
              <a:spcBef>
                <a:spcPts val="0"/>
              </a:spcBef>
              <a:buNone/>
            </a:pPr>
            <a:r>
              <a:rPr lang="en"/>
              <a:t>Url is like the endpoint you would have in form action</a:t>
            </a:r>
          </a:p>
          <a:p>
            <a:pPr lvl="0" rtl="0">
              <a:spcBef>
                <a:spcPts val="0"/>
              </a:spcBef>
              <a:buNone/>
            </a:pPr>
            <a:r>
              <a:rPr lang="en"/>
              <a:t>A callback function is the function that is called once the request finishes and returns.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“always” callback is useful because sometimes there will be an intermediate state that gets introduced by the logic which needs to be cleaned up after the AJAX request regardless of whether it succeeded or failed.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2100" rtl="0">
              <a:lnSpc>
                <a:spcPct val="115000"/>
              </a:lnSpc>
              <a:spcBef>
                <a:spcPts val="0"/>
              </a:spcBef>
              <a:spcAft>
                <a:spcPts val="1000"/>
              </a:spcAft>
              <a:buClr>
                <a:srgbClr val="000000"/>
              </a:buClr>
              <a:buSzPct val="100000"/>
              <a:buFont typeface="Arial"/>
            </a:pPr>
            <a:r>
              <a:rPr lang="en" sz="1000"/>
              <a:t>If a website has a bunch of different components that take varying amounts of time to load, you can just load the main piece and let the other components load separately. This way, the user feels like the page loaded more quickly than if we were to wait until everything was ready to load the page. (Ever seen a page that had spinners in a few places that filled in later?)</a:t>
            </a:r>
          </a:p>
          <a:p>
            <a:pPr marL="457200" lvl="0" indent="-292100" rtl="0">
              <a:lnSpc>
                <a:spcPct val="115000"/>
              </a:lnSpc>
              <a:spcBef>
                <a:spcPts val="0"/>
              </a:spcBef>
              <a:spcAft>
                <a:spcPts val="1000"/>
              </a:spcAft>
              <a:buClr>
                <a:srgbClr val="000000"/>
              </a:buClr>
              <a:buSzPct val="100000"/>
              <a:buFont typeface="Arial"/>
            </a:pPr>
            <a:r>
              <a:rPr lang="en" sz="1000"/>
              <a:t>Infinite scroll in news feeds (where the page automatically loads more content once you’re near the bottom of the page) is also done using AJAX</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 https://www.w3schools.com/jquery/jquery_syntax.asp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second way (often called the CDN version) is better since the file may already be cached in the user’s browser as other sites they’ve visited may have used this file as well. That means the page will potentially load faster than if you had downloaded the file and linked to your local version.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Asynchronous means that the process happens independently; in other words, the next process can start without waiting for the current process to finish.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Sourced from W3Schools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jquery/" TargetMode="External"/><Relationship Id="rId4" Type="http://schemas.openxmlformats.org/officeDocument/2006/relationships/hyperlink" Target="http://jquery.com/" TargetMode="External"/><Relationship Id="rId5" Type="http://schemas.openxmlformats.org/officeDocument/2006/relationships/hyperlink" Target="https://www.w3schools.com/jquery/jquery_ajax_intro.asp" TargetMode="External"/><Relationship Id="rId6" Type="http://schemas.openxmlformats.org/officeDocument/2006/relationships/hyperlink" Target="https://api.jquery.com/jQuery.get/" TargetMode="External"/><Relationship Id="rId7" Type="http://schemas.openxmlformats.org/officeDocument/2006/relationships/hyperlink" Target="https://api.jquery.com/jQuery.post/"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jQuery and AJAX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see an example: jQuery</a:t>
            </a:r>
          </a:p>
        </p:txBody>
      </p:sp>
      <p:sp>
        <p:nvSpPr>
          <p:cNvPr id="121" name="Shape 121"/>
          <p:cNvSpPr txBox="1">
            <a:spLocks noGrp="1"/>
          </p:cNvSpPr>
          <p:nvPr>
            <p:ph type="body" idx="2"/>
          </p:nvPr>
        </p:nvSpPr>
        <p:spPr>
          <a:xfrm>
            <a:off x="4395350" y="1266175"/>
            <a:ext cx="4584300" cy="374443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lnSpc>
                <a:spcPct val="100000"/>
              </a:lnSpc>
              <a:spcBef>
                <a:spcPts val="0"/>
              </a:spcBef>
              <a:spcAft>
                <a:spcPts val="1000"/>
              </a:spcAft>
              <a:buNone/>
            </a:pPr>
            <a:r>
              <a:rPr lang="en-US" sz="1100" b="1" dirty="0" smtClean="0">
                <a:solidFill>
                  <a:srgbClr val="000000"/>
                </a:solidFill>
                <a:latin typeface="Consolas"/>
                <a:ea typeface="Consolas"/>
                <a:cs typeface="Consolas"/>
                <a:sym typeface="Consolas"/>
              </a:rPr>
              <a:t>SYNTAX</a:t>
            </a:r>
          </a:p>
          <a:p>
            <a:pPr lvl="0" rtl="0">
              <a:spcBef>
                <a:spcPts val="0"/>
              </a:spcBef>
              <a:buNone/>
            </a:pPr>
            <a:r>
              <a:rPr lang="en" sz="1100" dirty="0" smtClean="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post(</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url</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endpoint on server to submit data to</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[data]</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data to pass over</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[success]</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callback function</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[dataType]</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type of data expected back</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a:t>
            </a:r>
            <a:r>
              <a:rPr lang="en" sz="1100" dirty="0">
                <a:solidFill>
                  <a:srgbClr val="000000"/>
                </a:solidFill>
                <a:latin typeface="Source Code Pro"/>
                <a:ea typeface="Source Code Pro"/>
                <a:cs typeface="Source Code Pro"/>
                <a:sym typeface="Source Code Pro"/>
              </a:rPr>
              <a:t/>
            </a:r>
            <a:br>
              <a:rPr lang="en" sz="1100" dirty="0">
                <a:solidFill>
                  <a:srgbClr val="000000"/>
                </a:solidFill>
                <a:latin typeface="Source Code Pro"/>
                <a:ea typeface="Source Code Pro"/>
                <a:cs typeface="Source Code Pro"/>
                <a:sym typeface="Source Code Pro"/>
              </a:rPr>
            </a:br>
            <a:r>
              <a:rPr lang="en" sz="1200" dirty="0"/>
              <a:t/>
            </a:r>
            <a:br>
              <a:rPr lang="en" sz="1200" dirty="0"/>
            </a:br>
            <a:r>
              <a:rPr lang="en" sz="1200" dirty="0"/>
              <a:t>                   Or, equivalently but more clearly:</a:t>
            </a:r>
            <a:br>
              <a:rPr lang="en" sz="1200" dirty="0"/>
            </a:br>
            <a:r>
              <a:rPr lang="en" sz="1200" dirty="0"/>
              <a:t/>
            </a:r>
            <a:br>
              <a:rPr lang="en" sz="1200" dirty="0"/>
            </a:br>
            <a:r>
              <a:rPr lang="en" sz="1100" dirty="0">
                <a:solidFill>
                  <a:srgbClr val="000000"/>
                </a:solidFill>
                <a:latin typeface="Consolas"/>
                <a:ea typeface="Consolas"/>
                <a:cs typeface="Consolas"/>
                <a:sym typeface="Consolas"/>
              </a:rPr>
              <a:t>$.ajax({</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type: </a:t>
            </a:r>
            <a:r>
              <a:rPr lang="en" sz="1100" i="1" dirty="0">
                <a:solidFill>
                  <a:srgbClr val="000000"/>
                </a:solidFill>
                <a:latin typeface="Consolas"/>
                <a:ea typeface="Consolas"/>
                <a:cs typeface="Consolas"/>
                <a:sym typeface="Consolas"/>
              </a:rPr>
              <a:t>type</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HTTP method, e.g., GET or POST</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url: </a:t>
            </a:r>
            <a:r>
              <a:rPr lang="en" sz="1100" i="1" dirty="0">
                <a:solidFill>
                  <a:srgbClr val="000000"/>
                </a:solidFill>
                <a:latin typeface="Consolas"/>
                <a:ea typeface="Consolas"/>
                <a:cs typeface="Consolas"/>
                <a:sym typeface="Consolas"/>
              </a:rPr>
              <a:t>url</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endpoint on server to submit to</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data: </a:t>
            </a:r>
            <a:r>
              <a:rPr lang="en" sz="1100" i="1" dirty="0">
                <a:solidFill>
                  <a:srgbClr val="000000"/>
                </a:solidFill>
                <a:latin typeface="Consolas"/>
                <a:ea typeface="Consolas"/>
                <a:cs typeface="Consolas"/>
                <a:sym typeface="Consolas"/>
              </a:rPr>
              <a:t>data]</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data to pass over</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success: </a:t>
            </a:r>
            <a:r>
              <a:rPr lang="en" sz="1100" i="1" dirty="0">
                <a:solidFill>
                  <a:srgbClr val="000000"/>
                </a:solidFill>
                <a:latin typeface="Consolas"/>
                <a:ea typeface="Consolas"/>
                <a:cs typeface="Consolas"/>
                <a:sym typeface="Consolas"/>
              </a:rPr>
              <a:t>success]</a:t>
            </a:r>
            <a:r>
              <a:rPr lang="en" sz="1100" dirty="0">
                <a:solidFill>
                  <a:srgbClr val="000000"/>
                </a:solidFill>
                <a:latin typeface="Consolas"/>
                <a:ea typeface="Consolas"/>
                <a:cs typeface="Consolas"/>
                <a:sym typeface="Consolas"/>
              </a:rPr>
              <a:t>,	 </a:t>
            </a:r>
            <a:r>
              <a:rPr lang="en" sz="1100" dirty="0">
                <a:solidFill>
                  <a:srgbClr val="999999"/>
                </a:solidFill>
                <a:latin typeface="Consolas"/>
                <a:ea typeface="Consolas"/>
                <a:cs typeface="Consolas"/>
                <a:sym typeface="Consolas"/>
              </a:rPr>
              <a:t>// callback function</a:t>
            </a:r>
            <a:r>
              <a:rPr lang="en" sz="1100" dirty="0">
                <a:solidFill>
                  <a:srgbClr val="000000"/>
                </a:solidFill>
                <a:latin typeface="Consolas"/>
                <a:ea typeface="Consolas"/>
                <a:cs typeface="Consolas"/>
                <a:sym typeface="Consolas"/>
              </a:rPr>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r>
              <a:rPr lang="en" sz="1100" i="1" dirty="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dataType: </a:t>
            </a:r>
            <a:r>
              <a:rPr lang="en" sz="1100" i="1" dirty="0">
                <a:solidFill>
                  <a:srgbClr val="000000"/>
                </a:solidFill>
                <a:latin typeface="Consolas"/>
                <a:ea typeface="Consolas"/>
                <a:cs typeface="Consolas"/>
                <a:sym typeface="Consolas"/>
              </a:rPr>
              <a:t>dataType] </a:t>
            </a:r>
            <a:r>
              <a:rPr lang="en" sz="1100" dirty="0">
                <a:solidFill>
                  <a:srgbClr val="999999"/>
                </a:solidFill>
                <a:latin typeface="Consolas"/>
                <a:ea typeface="Consolas"/>
                <a:cs typeface="Consolas"/>
                <a:sym typeface="Consolas"/>
              </a:rPr>
              <a:t>// type of data expected back</a:t>
            </a:r>
            <a:br>
              <a:rPr lang="en" sz="1100" dirty="0">
                <a:solidFill>
                  <a:srgbClr val="999999"/>
                </a:solidFill>
                <a:latin typeface="Consolas"/>
                <a:ea typeface="Consolas"/>
                <a:cs typeface="Consolas"/>
                <a:sym typeface="Consolas"/>
              </a:rPr>
            </a:br>
            <a:r>
              <a:rPr lang="en" sz="1100" dirty="0">
                <a:solidFill>
                  <a:srgbClr val="000000"/>
                </a:solidFill>
                <a:latin typeface="Consolas"/>
                <a:ea typeface="Consolas"/>
                <a:cs typeface="Consolas"/>
                <a:sym typeface="Consolas"/>
              </a:rPr>
              <a:t>});</a:t>
            </a:r>
          </a:p>
        </p:txBody>
      </p:sp>
      <p:sp>
        <p:nvSpPr>
          <p:cNvPr id="122" name="Shape 122"/>
          <p:cNvSpPr txBox="1">
            <a:spLocks noGrp="1"/>
          </p:cNvSpPr>
          <p:nvPr>
            <p:ph type="body" idx="1"/>
          </p:nvPr>
        </p:nvSpPr>
        <p:spPr>
          <a:xfrm>
            <a:off x="311700" y="1266174"/>
            <a:ext cx="3999900" cy="3744431"/>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lnSpc>
                <a:spcPct val="100000"/>
              </a:lnSpc>
              <a:spcBef>
                <a:spcPts val="0"/>
              </a:spcBef>
              <a:spcAft>
                <a:spcPts val="1000"/>
              </a:spcAft>
              <a:buNone/>
            </a:pPr>
            <a:r>
              <a:rPr lang="en-US" sz="1100" b="1" dirty="0" smtClean="0">
                <a:solidFill>
                  <a:srgbClr val="000000"/>
                </a:solidFill>
                <a:latin typeface="Consolas"/>
                <a:ea typeface="Consolas"/>
                <a:cs typeface="Consolas"/>
                <a:sym typeface="Consolas"/>
              </a:rPr>
              <a:t>CODE</a:t>
            </a:r>
          </a:p>
          <a:p>
            <a:pPr lvl="0" rtl="0">
              <a:spcBef>
                <a:spcPts val="0"/>
              </a:spcBef>
              <a:buNone/>
            </a:pPr>
            <a:r>
              <a:rPr lang="en" sz="1100" dirty="0" smtClean="0">
                <a:solidFill>
                  <a:srgbClr val="000000"/>
                </a:solidFill>
                <a:latin typeface="Consolas"/>
                <a:ea typeface="Consolas"/>
                <a:cs typeface="Consolas"/>
                <a:sym typeface="Consolas"/>
              </a:rPr>
              <a:t>$.</a:t>
            </a:r>
            <a:r>
              <a:rPr lang="en" sz="1100" dirty="0">
                <a:solidFill>
                  <a:srgbClr val="000000"/>
                </a:solidFill>
                <a:latin typeface="Consolas"/>
                <a:ea typeface="Consolas"/>
                <a:cs typeface="Consolas"/>
                <a:sym typeface="Consolas"/>
              </a:rPr>
              <a:t>post("/submitForm",</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{“username”: “nicole”, “age”: 25},</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function(data, status)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$("#demo").html(status</a:t>
            </a:r>
            <a:r>
              <a:rPr lang="en" sz="1100" dirty="0">
                <a:solidFill>
                  <a:srgbClr val="0000CD"/>
                </a:solidFill>
                <a:latin typeface="Consolas"/>
                <a:ea typeface="Consolas"/>
                <a:cs typeface="Consolas"/>
                <a:sym typeface="Consolas"/>
              </a:rPr>
              <a:t>)</a:t>
            </a:r>
            <a:r>
              <a:rPr lang="en" sz="1100" dirty="0">
                <a:solidFill>
                  <a:srgbClr val="000000"/>
                </a:solidFill>
                <a:latin typeface="Consolas"/>
                <a:ea typeface="Consolas"/>
                <a:cs typeface="Consolas"/>
                <a:sym typeface="Consolas"/>
              </a:rPr>
              <a:t>;</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“json”</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a:t>
            </a:r>
            <a:r>
              <a:rPr lang="en" sz="1200" dirty="0"/>
              <a:t/>
            </a:r>
            <a:br>
              <a:rPr lang="en" sz="1200" dirty="0"/>
            </a:br>
            <a:r>
              <a:rPr lang="en" sz="1200" dirty="0"/>
              <a:t>             Or, equivalently but more clearly:</a:t>
            </a:r>
            <a:br>
              <a:rPr lang="en" sz="1200" dirty="0"/>
            </a:br>
            <a:r>
              <a:rPr lang="en" sz="1100" dirty="0">
                <a:solidFill>
                  <a:srgbClr val="000000"/>
                </a:solidFill>
                <a:latin typeface="Consolas"/>
                <a:ea typeface="Consolas"/>
                <a:cs typeface="Consolas"/>
                <a:sym typeface="Consolas"/>
              </a:rPr>
              <a:t>$.ajax({</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type: "POST",</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url: “/submitForm”,</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data: {“username”: “nicole”, “age”: 25},</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success: function(data, status)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$("#demo").html(status);</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  dataType: “json”</a:t>
            </a:r>
            <a:br>
              <a:rPr lang="en" sz="1100" dirty="0">
                <a:solidFill>
                  <a:srgbClr val="000000"/>
                </a:solidFill>
                <a:latin typeface="Consolas"/>
                <a:ea typeface="Consolas"/>
                <a:cs typeface="Consolas"/>
                <a:sym typeface="Consolas"/>
              </a:rPr>
            </a:br>
            <a:r>
              <a:rPr lang="en" sz="1100" dirty="0">
                <a:solidFill>
                  <a:srgbClr val="000000"/>
                </a:solidFill>
                <a:latin typeface="Consolas"/>
                <a:ea typeface="Consolas"/>
                <a:cs typeface="Consolas"/>
                <a:sym typeface="Consolas"/>
              </a:rPr>
              <a:t>});</a:t>
            </a:r>
          </a:p>
          <a:p>
            <a:pPr lvl="0" rtl="0">
              <a:spcBef>
                <a:spcPts val="0"/>
              </a:spcBef>
              <a:buNone/>
            </a:pPr>
            <a:endParaRP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Error handling</a:t>
            </a:r>
          </a:p>
        </p:txBody>
      </p:sp>
      <p:sp>
        <p:nvSpPr>
          <p:cNvPr id="128" name="Shape 12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buFont typeface="Arial"/>
              <a:buChar char="•"/>
            </a:pPr>
            <a:r>
              <a:rPr lang="en" dirty="0"/>
              <a:t>AJAX requests may not always succeed, so in addition to the success callback, you can (and should) also define a failure callback</a:t>
            </a:r>
          </a:p>
          <a:p>
            <a:pPr lvl="0">
              <a:spcBef>
                <a:spcPts val="0"/>
              </a:spcBef>
              <a:buNone/>
            </a:pPr>
            <a:r>
              <a:rPr lang="en" sz="1400" dirty="0">
                <a:solidFill>
                  <a:srgbClr val="000000"/>
                </a:solidFill>
                <a:latin typeface="Consolas"/>
                <a:ea typeface="Source Code Pro"/>
                <a:cs typeface="Consolas"/>
                <a:sym typeface="Source Code Pro"/>
              </a:rPr>
              <a:t>var data = $.get("/getSomeData", 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if the request succeeded");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.fail(function()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if the request failed");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More error handling</a:t>
            </a:r>
          </a:p>
        </p:txBody>
      </p:sp>
      <p:sp>
        <p:nvSpPr>
          <p:cNvPr id="134" name="Shape 13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a:spcBef>
                <a:spcPts val="0"/>
              </a:spcBef>
              <a:buFont typeface="Arial"/>
              <a:buChar char="•"/>
            </a:pPr>
            <a:r>
              <a:rPr lang="en" dirty="0"/>
              <a:t>You can also define a callback that gets called no matter if the request succeeded or failed</a:t>
            </a:r>
          </a:p>
          <a:p>
            <a:pPr lvl="0">
              <a:spcBef>
                <a:spcPts val="0"/>
              </a:spcBef>
              <a:buNone/>
            </a:pPr>
            <a:r>
              <a:rPr lang="en" sz="1400" dirty="0">
                <a:solidFill>
                  <a:srgbClr val="000000"/>
                </a:solidFill>
                <a:latin typeface="Consolas"/>
                <a:ea typeface="Source Code Pro"/>
                <a:cs typeface="Consolas"/>
                <a:sym typeface="Source Code Pro"/>
              </a:rPr>
              <a:t>var data = $.get("/getSomeData", 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if the request succeeded");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.fail(function()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if the request failed");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.always(function()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console.log("this will be logged regardless of whether the request succeeded or failed");</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More use cases</a:t>
            </a:r>
          </a:p>
        </p:txBody>
      </p:sp>
      <p:sp>
        <p:nvSpPr>
          <p:cNvPr id="140" name="Shape 14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What else might we use AJAX for?</a:t>
            </a:r>
          </a:p>
          <a:p>
            <a:pPr marL="514350" lvl="0" indent="-285750" rtl="0">
              <a:spcBef>
                <a:spcPts val="0"/>
              </a:spcBef>
              <a:spcAft>
                <a:spcPts val="1000"/>
              </a:spcAft>
              <a:buFont typeface="Arial"/>
              <a:buChar char="•"/>
            </a:pPr>
            <a:r>
              <a:rPr lang="en" dirty="0"/>
              <a:t>A website that has a bunch of different components that take varying amounts of time to load</a:t>
            </a:r>
          </a:p>
          <a:p>
            <a:pPr marL="514350" lvl="0" indent="-285750" rtl="0">
              <a:spcBef>
                <a:spcPts val="0"/>
              </a:spcBef>
              <a:spcAft>
                <a:spcPts val="1000"/>
              </a:spcAft>
              <a:buFont typeface="Arial"/>
              <a:buChar char="•"/>
            </a:pPr>
            <a:r>
              <a:rPr lang="en" dirty="0"/>
              <a:t>Infinite scroll in news feeds (where the page automatically loads more content once you’re near the bottom of the page)</a:t>
            </a:r>
          </a:p>
          <a:p>
            <a:pPr marL="514350" lvl="0" indent="-285750" rtl="0">
              <a:spcBef>
                <a:spcPts val="0"/>
              </a:spcBef>
              <a:spcAft>
                <a:spcPts val="1000"/>
              </a:spcAft>
              <a:buFont typeface="Arial"/>
              <a:buChar char="•"/>
            </a:pPr>
            <a:r>
              <a:rPr lang="en" dirty="0"/>
              <a:t>Autocomplete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AJAX!</a:t>
            </a:r>
          </a:p>
        </p:txBody>
      </p:sp>
      <p:sp>
        <p:nvSpPr>
          <p:cNvPr id="146" name="Shape 146"/>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52" name="Shape 15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https://www.w3schools.com/jquery/</a:t>
            </a:r>
          </a:p>
          <a:p>
            <a:pPr lvl="0">
              <a:spcBef>
                <a:spcPts val="0"/>
              </a:spcBef>
              <a:buNone/>
            </a:pPr>
            <a:r>
              <a:rPr lang="en" u="sng">
                <a:solidFill>
                  <a:schemeClr val="hlink"/>
                </a:solidFill>
                <a:hlinkClick r:id="rId4"/>
              </a:rPr>
              <a:t>http://jquery.com/</a:t>
            </a:r>
          </a:p>
          <a:p>
            <a:pPr lvl="0">
              <a:spcBef>
                <a:spcPts val="0"/>
              </a:spcBef>
              <a:buNone/>
            </a:pPr>
            <a:r>
              <a:rPr lang="en" u="sng">
                <a:solidFill>
                  <a:schemeClr val="hlink"/>
                </a:solidFill>
                <a:hlinkClick r:id="rId5"/>
              </a:rPr>
              <a:t>https://www.w3schools.com/jquery/jquery_ajax_intro.asp</a:t>
            </a:r>
          </a:p>
          <a:p>
            <a:pPr lvl="0">
              <a:spcBef>
                <a:spcPts val="0"/>
              </a:spcBef>
              <a:buNone/>
            </a:pPr>
            <a:r>
              <a:rPr lang="en" u="sng">
                <a:solidFill>
                  <a:schemeClr val="hlink"/>
                </a:solidFill>
                <a:hlinkClick r:id="rId6"/>
              </a:rPr>
              <a:t>https://api.jquery.com/jQuery.get/</a:t>
            </a:r>
          </a:p>
          <a:p>
            <a:pPr lvl="0">
              <a:spcBef>
                <a:spcPts val="0"/>
              </a:spcBef>
              <a:buNone/>
            </a:pPr>
            <a:r>
              <a:rPr lang="en" u="sng">
                <a:solidFill>
                  <a:schemeClr val="hlink"/>
                </a:solidFill>
                <a:hlinkClick r:id="rId7"/>
              </a:rPr>
              <a:t>https://api.jquery.com/jQuery.post/</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jQuery</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spcAft>
                <a:spcPts val="1000"/>
              </a:spcAft>
              <a:buFont typeface="Arial"/>
              <a:buChar char="•"/>
            </a:pPr>
            <a:r>
              <a:rPr lang="en" dirty="0"/>
              <a:t>Is a DOM manipulation library that makes writing JavaScript a lot easier</a:t>
            </a:r>
          </a:p>
          <a:p>
            <a:pPr marL="514350" lvl="0" indent="-285750">
              <a:spcBef>
                <a:spcPts val="0"/>
              </a:spcBef>
              <a:spcAft>
                <a:spcPts val="1000"/>
              </a:spcAft>
              <a:buFont typeface="Arial"/>
              <a:buChar char="•"/>
            </a:pPr>
            <a:r>
              <a:rPr lang="en" dirty="0"/>
              <a:t>For </a:t>
            </a:r>
            <a:r>
              <a:rPr lang="en" dirty="0" smtClean="0"/>
              <a:t>example:</a:t>
            </a:r>
            <a:endParaRPr lang="en-US" dirty="0"/>
          </a:p>
          <a:p>
            <a:pPr marL="228600" lvl="0">
              <a:spcBef>
                <a:spcPts val="0"/>
              </a:spcBef>
              <a:spcAft>
                <a:spcPts val="1000"/>
              </a:spcAft>
            </a:pPr>
            <a:r>
              <a:rPr lang="en" sz="1400" dirty="0" smtClean="0">
                <a:solidFill>
                  <a:srgbClr val="000000"/>
                </a:solidFill>
                <a:latin typeface="Consolas"/>
                <a:ea typeface="Source Code Pro"/>
                <a:cs typeface="Consolas"/>
                <a:sym typeface="Source Code Pro"/>
              </a:rPr>
              <a:t>var el = document.getElementById(“input”)</a:t>
            </a:r>
            <a:r>
              <a:rPr lang="en" sz="1400" dirty="0" smtClean="0">
                <a:latin typeface="Consolas"/>
                <a:ea typeface="Source Code Pro"/>
                <a:cs typeface="Consolas"/>
                <a:sym typeface="Source Code Pro"/>
              </a:rPr>
              <a:t>	</a:t>
            </a:r>
            <a:r>
              <a:rPr lang="en" sz="1400" dirty="0" smtClean="0">
                <a:solidFill>
                  <a:srgbClr val="999999"/>
                </a:solidFill>
                <a:latin typeface="Consolas"/>
                <a:ea typeface="Source Code Pro"/>
                <a:cs typeface="Consolas"/>
                <a:sym typeface="Source Code Pro"/>
              </a:rPr>
              <a:t>// using plain JavaScript</a:t>
            </a:r>
            <a:endParaRPr lang="en-US" sz="1400" dirty="0" smtClean="0">
              <a:solidFill>
                <a:srgbClr val="999999"/>
              </a:solidFill>
              <a:latin typeface="Consolas"/>
              <a:ea typeface="Source Code Pro"/>
              <a:cs typeface="Consolas"/>
              <a:sym typeface="Source Code Pro"/>
            </a:endParaRPr>
          </a:p>
          <a:p>
            <a:pPr marL="228600" lvl="0" algn="ctr">
              <a:spcBef>
                <a:spcPts val="0"/>
              </a:spcBef>
              <a:spcAft>
                <a:spcPts val="1000"/>
              </a:spcAft>
            </a:pPr>
            <a:r>
              <a:rPr lang="en-US" dirty="0"/>
              <a:t>v</a:t>
            </a:r>
            <a:r>
              <a:rPr lang="en" dirty="0" smtClean="0"/>
              <a:t>ersus</a:t>
            </a:r>
            <a:endParaRPr lang="en-US" dirty="0" smtClean="0"/>
          </a:p>
          <a:p>
            <a:pPr marL="228600" lvl="0">
              <a:spcBef>
                <a:spcPts val="0"/>
              </a:spcBef>
              <a:spcAft>
                <a:spcPts val="1000"/>
              </a:spcAft>
            </a:pPr>
            <a:r>
              <a:rPr lang="en" sz="1400" dirty="0" smtClean="0">
                <a:solidFill>
                  <a:srgbClr val="000000"/>
                </a:solidFill>
                <a:latin typeface="Consolas"/>
                <a:ea typeface="Source Code Pro"/>
                <a:cs typeface="Consolas"/>
                <a:sym typeface="Source Code Pro"/>
              </a:rPr>
              <a:t>var el = $(“#input”)	</a:t>
            </a:r>
            <a:r>
              <a:rPr lang="en" sz="1400" dirty="0" smtClean="0">
                <a:latin typeface="Consolas"/>
                <a:cs typeface="Consolas"/>
              </a:rPr>
              <a:t>	</a:t>
            </a:r>
            <a:r>
              <a:rPr lang="en-US" sz="1400" dirty="0" smtClean="0">
                <a:latin typeface="Consolas"/>
                <a:cs typeface="Consolas"/>
              </a:rPr>
              <a:t>	</a:t>
            </a:r>
            <a:r>
              <a:rPr lang="en" sz="1400" dirty="0" smtClean="0">
                <a:solidFill>
                  <a:srgbClr val="999999"/>
                </a:solidFill>
                <a:latin typeface="Consolas"/>
                <a:cs typeface="Consolas"/>
              </a:rPr>
              <a:t>// using JQuery</a:t>
            </a:r>
          </a:p>
          <a:p>
            <a:pPr lvl="0">
              <a:spcBef>
                <a:spcPts val="0"/>
              </a:spcBef>
              <a:buNone/>
            </a:pPr>
            <a:endParaRPr dirty="0"/>
          </a:p>
          <a:p>
            <a:pPr lvl="0">
              <a:spcBef>
                <a:spcPts val="0"/>
              </a:spcBef>
              <a:buNone/>
            </a:pPr>
            <a:r>
              <a:rPr lang="en" dirty="0"/>
              <a:t>Much more succinct!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jQuery basics</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Basic syntax is: </a:t>
            </a:r>
            <a:r>
              <a:rPr lang="en" dirty="0">
                <a:solidFill>
                  <a:srgbClr val="000000"/>
                </a:solidFill>
                <a:latin typeface="Source Code Pro"/>
                <a:ea typeface="Source Code Pro"/>
                <a:cs typeface="Source Code Pro"/>
                <a:sym typeface="Source Code Pro"/>
              </a:rPr>
              <a:t>$(</a:t>
            </a:r>
            <a:r>
              <a:rPr lang="en" i="1" dirty="0">
                <a:solidFill>
                  <a:srgbClr val="000000"/>
                </a:solidFill>
                <a:latin typeface="Source Code Pro"/>
                <a:ea typeface="Source Code Pro"/>
                <a:cs typeface="Source Code Pro"/>
                <a:sym typeface="Source Code Pro"/>
              </a:rPr>
              <a:t>selector</a:t>
            </a:r>
            <a:r>
              <a:rPr lang="en" dirty="0">
                <a:solidFill>
                  <a:srgbClr val="000000"/>
                </a:solidFill>
                <a:latin typeface="Source Code Pro"/>
                <a:ea typeface="Source Code Pro"/>
                <a:cs typeface="Source Code Pro"/>
                <a:sym typeface="Source Code Pro"/>
              </a:rPr>
              <a:t>).</a:t>
            </a:r>
            <a:r>
              <a:rPr lang="en" i="1" dirty="0">
                <a:solidFill>
                  <a:srgbClr val="000000"/>
                </a:solidFill>
                <a:latin typeface="Source Code Pro"/>
                <a:ea typeface="Source Code Pro"/>
                <a:cs typeface="Source Code Pro"/>
                <a:sym typeface="Source Code Pro"/>
              </a:rPr>
              <a:t>action</a:t>
            </a:r>
            <a:r>
              <a:rPr lang="en" dirty="0">
                <a:solidFill>
                  <a:srgbClr val="000000"/>
                </a:solidFill>
                <a:latin typeface="Source Code Pro"/>
                <a:ea typeface="Source Code Pro"/>
                <a:cs typeface="Source Code Pro"/>
                <a:sym typeface="Source Code Pro"/>
              </a:rPr>
              <a:t>()</a:t>
            </a:r>
          </a:p>
          <a:p>
            <a:pPr marL="457200" lvl="0" indent="-317500" rtl="0">
              <a:lnSpc>
                <a:spcPct val="100000"/>
              </a:lnSpc>
              <a:spcBef>
                <a:spcPts val="0"/>
              </a:spcBef>
              <a:buSzPct val="100000"/>
              <a:buFont typeface="Arial"/>
              <a:buChar char="•"/>
            </a:pPr>
            <a:r>
              <a:rPr lang="en" sz="1400" dirty="0"/>
              <a:t>A $ symbol to define/access jQuery</a:t>
            </a:r>
          </a:p>
          <a:p>
            <a:pPr marL="457200" lvl="0" indent="-317500" rtl="0">
              <a:lnSpc>
                <a:spcPct val="100000"/>
              </a:lnSpc>
              <a:spcBef>
                <a:spcPts val="0"/>
              </a:spcBef>
              <a:buSzPct val="100000"/>
              <a:buFont typeface="Arial"/>
              <a:buChar char="•"/>
            </a:pPr>
            <a:r>
              <a:rPr lang="en" sz="1400" dirty="0"/>
              <a:t>A CSS selector to capture specific HTML element(s)</a:t>
            </a:r>
          </a:p>
          <a:p>
            <a:pPr marL="457200" lvl="0" indent="-317500" rtl="0">
              <a:lnSpc>
                <a:spcPct val="100000"/>
              </a:lnSpc>
              <a:spcBef>
                <a:spcPts val="0"/>
              </a:spcBef>
              <a:buSzPct val="100000"/>
              <a:buFont typeface="Arial"/>
              <a:buChar char="•"/>
            </a:pPr>
            <a:r>
              <a:rPr lang="en" sz="1400" dirty="0"/>
              <a:t>A jQuery action to be performed on the element(s)</a:t>
            </a:r>
          </a:p>
          <a:p>
            <a:pPr lvl="0" rtl="0">
              <a:spcBef>
                <a:spcPts val="0"/>
              </a:spcBef>
              <a:buNone/>
            </a:pPr>
            <a:r>
              <a:rPr lang="en" dirty="0"/>
              <a:t>Examples:</a:t>
            </a:r>
          </a:p>
          <a:p>
            <a:pPr marL="457200" lvl="0" indent="-317500">
              <a:spcBef>
                <a:spcPts val="0"/>
              </a:spcBef>
              <a:spcAft>
                <a:spcPts val="0"/>
              </a:spcAft>
              <a:buClr>
                <a:srgbClr val="000000"/>
              </a:buClr>
              <a:buSzPct val="100000"/>
              <a:buFont typeface="Arial"/>
              <a:buChar char="•"/>
            </a:pPr>
            <a:r>
              <a:rPr lang="en" sz="1400" dirty="0">
                <a:solidFill>
                  <a:srgbClr val="000000"/>
                </a:solidFill>
                <a:latin typeface="Source Code Pro"/>
                <a:ea typeface="Source Code Pro"/>
                <a:cs typeface="Source Code Pro"/>
                <a:sym typeface="Source Code Pro"/>
              </a:rPr>
              <a:t>$("div").hide() 		</a:t>
            </a:r>
            <a:r>
              <a:rPr lang="en" sz="1400" dirty="0">
                <a:solidFill>
                  <a:srgbClr val="999999"/>
                </a:solidFill>
                <a:latin typeface="Source Code Pro"/>
                <a:ea typeface="Source Code Pro"/>
                <a:cs typeface="Source Code Pro"/>
                <a:sym typeface="Source Code Pro"/>
              </a:rPr>
              <a:t>// hides all &lt;div&gt; elements</a:t>
            </a:r>
          </a:p>
          <a:p>
            <a:pPr marL="457200" lvl="0" indent="-317500">
              <a:spcBef>
                <a:spcPts val="0"/>
              </a:spcBef>
              <a:spcAft>
                <a:spcPts val="0"/>
              </a:spcAft>
              <a:buClr>
                <a:srgbClr val="000000"/>
              </a:buClr>
              <a:buSzPct val="100000"/>
              <a:buFont typeface="Arial"/>
              <a:buChar char="•"/>
            </a:pPr>
            <a:r>
              <a:rPr lang="en" sz="1400" dirty="0">
                <a:solidFill>
                  <a:srgbClr val="000000"/>
                </a:solidFill>
                <a:latin typeface="Source Code Pro"/>
                <a:ea typeface="Source Code Pro"/>
                <a:cs typeface="Source Code Pro"/>
                <a:sym typeface="Source Code Pro"/>
              </a:rPr>
              <a:t>$("p").hide() 		</a:t>
            </a:r>
            <a:r>
              <a:rPr lang="en" sz="1400" dirty="0">
                <a:solidFill>
                  <a:srgbClr val="999999"/>
                </a:solidFill>
                <a:latin typeface="Source Code Pro"/>
                <a:ea typeface="Source Code Pro"/>
                <a:cs typeface="Source Code Pro"/>
                <a:sym typeface="Source Code Pro"/>
              </a:rPr>
              <a:t>// hides all &lt;p&gt; elements</a:t>
            </a:r>
          </a:p>
          <a:p>
            <a:pPr marL="457200" lvl="0" indent="-317500">
              <a:spcBef>
                <a:spcPts val="0"/>
              </a:spcBef>
              <a:spcAft>
                <a:spcPts val="0"/>
              </a:spcAft>
              <a:buClr>
                <a:srgbClr val="000000"/>
              </a:buClr>
              <a:buSzPct val="100000"/>
              <a:buFont typeface="Arial"/>
              <a:buChar char="•"/>
            </a:pPr>
            <a:r>
              <a:rPr lang="en" sz="1400" dirty="0">
                <a:solidFill>
                  <a:srgbClr val="000000"/>
                </a:solidFill>
                <a:latin typeface="Source Code Pro"/>
                <a:ea typeface="Source Code Pro"/>
                <a:cs typeface="Source Code Pro"/>
                <a:sym typeface="Source Code Pro"/>
              </a:rPr>
              <a:t>$(".test").hide() 	</a:t>
            </a:r>
            <a:r>
              <a:rPr lang="en-US" sz="1400" dirty="0" smtClean="0">
                <a:solidFill>
                  <a:srgbClr val="000000"/>
                </a:solidFill>
                <a:latin typeface="Source Code Pro"/>
                <a:ea typeface="Source Code Pro"/>
                <a:cs typeface="Source Code Pro"/>
                <a:sym typeface="Source Code Pro"/>
              </a:rPr>
              <a:t>	</a:t>
            </a:r>
            <a:r>
              <a:rPr lang="en" sz="1400" dirty="0" smtClean="0">
                <a:solidFill>
                  <a:srgbClr val="999999"/>
                </a:solidFill>
                <a:latin typeface="Source Code Pro"/>
                <a:ea typeface="Source Code Pro"/>
                <a:cs typeface="Source Code Pro"/>
                <a:sym typeface="Source Code Pro"/>
              </a:rPr>
              <a:t>// </a:t>
            </a:r>
            <a:r>
              <a:rPr lang="en" sz="1400" dirty="0">
                <a:solidFill>
                  <a:srgbClr val="999999"/>
                </a:solidFill>
                <a:latin typeface="Source Code Pro"/>
                <a:ea typeface="Source Code Pro"/>
                <a:cs typeface="Source Code Pro"/>
                <a:sym typeface="Source Code Pro"/>
              </a:rPr>
              <a:t>hides all elements with class "test"</a:t>
            </a:r>
          </a:p>
          <a:p>
            <a:pPr marL="457200" lvl="0" indent="-317500">
              <a:spcBef>
                <a:spcPts val="0"/>
              </a:spcBef>
              <a:spcAft>
                <a:spcPts val="0"/>
              </a:spcAft>
              <a:buClr>
                <a:srgbClr val="000000"/>
              </a:buClr>
              <a:buSzPct val="100000"/>
              <a:buFont typeface="Arial"/>
              <a:buChar char="•"/>
            </a:pPr>
            <a:r>
              <a:rPr lang="en" sz="1400" dirty="0">
                <a:solidFill>
                  <a:srgbClr val="000000"/>
                </a:solidFill>
                <a:latin typeface="Source Code Pro"/>
                <a:ea typeface="Source Code Pro"/>
                <a:cs typeface="Source Code Pro"/>
                <a:sym typeface="Source Code Pro"/>
              </a:rPr>
              <a:t>$("#test").hide() </a:t>
            </a:r>
            <a:r>
              <a:rPr lang="en-US" sz="1400" dirty="0" smtClean="0">
                <a:solidFill>
                  <a:srgbClr val="000000"/>
                </a:solidFill>
                <a:latin typeface="Source Code Pro"/>
                <a:ea typeface="Source Code Pro"/>
                <a:cs typeface="Source Code Pro"/>
                <a:sym typeface="Source Code Pro"/>
              </a:rPr>
              <a:t>	</a:t>
            </a:r>
            <a:r>
              <a:rPr lang="en" sz="1400" dirty="0">
                <a:solidFill>
                  <a:srgbClr val="000000"/>
                </a:solidFill>
                <a:latin typeface="Source Code Pro"/>
                <a:ea typeface="Source Code Pro"/>
                <a:cs typeface="Source Code Pro"/>
                <a:sym typeface="Source Code Pro"/>
              </a:rPr>
              <a:t>	</a:t>
            </a:r>
            <a:r>
              <a:rPr lang="en" sz="1400" dirty="0">
                <a:solidFill>
                  <a:srgbClr val="999999"/>
                </a:solidFill>
                <a:latin typeface="Source Code Pro"/>
                <a:ea typeface="Source Code Pro"/>
                <a:cs typeface="Source Code Pro"/>
                <a:sym typeface="Source Code Pro"/>
              </a:rPr>
              <a:t>// hides the element with id "test"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Translating JavaScript to jQuery</a:t>
            </a:r>
          </a:p>
        </p:txBody>
      </p:sp>
      <p:graphicFrame>
        <p:nvGraphicFramePr>
          <p:cNvPr id="85" name="Shape 85"/>
          <p:cNvGraphicFramePr/>
          <p:nvPr>
            <p:extLst>
              <p:ext uri="{D42A27DB-BD31-4B8C-83A1-F6EECF244321}">
                <p14:modId xmlns:p14="http://schemas.microsoft.com/office/powerpoint/2010/main" val="2898280244"/>
              </p:ext>
            </p:extLst>
          </p:nvPr>
        </p:nvGraphicFramePr>
        <p:xfrm>
          <a:off x="311700" y="1152425"/>
          <a:ext cx="8574000" cy="3378888"/>
        </p:xfrm>
        <a:graphic>
          <a:graphicData uri="http://schemas.openxmlformats.org/drawingml/2006/table">
            <a:tbl>
              <a:tblPr>
                <a:noFill/>
                <a:tableStyleId>{B7A59C3E-D88E-470D-A26D-BBE8DCA58F0F}</a:tableStyleId>
              </a:tblPr>
              <a:tblGrid>
                <a:gridCol w="1545400"/>
                <a:gridCol w="4266250"/>
                <a:gridCol w="2762350"/>
              </a:tblGrid>
              <a:tr h="368000">
                <a:tc>
                  <a:txBody>
                    <a:bodyPr/>
                    <a:lstStyle/>
                    <a:p>
                      <a:pPr lvl="0">
                        <a:spcBef>
                          <a:spcPts val="0"/>
                        </a:spcBef>
                        <a:buNone/>
                      </a:pPr>
                      <a:r>
                        <a:rPr lang="en" b="1">
                          <a:solidFill>
                            <a:schemeClr val="dk2"/>
                          </a:solidFill>
                        </a:rPr>
                        <a:t>Action</a:t>
                      </a:r>
                    </a:p>
                  </a:txBody>
                  <a:tcPr marL="91425" marR="91425" marT="91425" marB="91425"/>
                </a:tc>
                <a:tc>
                  <a:txBody>
                    <a:bodyPr/>
                    <a:lstStyle/>
                    <a:p>
                      <a:pPr lvl="0">
                        <a:spcBef>
                          <a:spcPts val="0"/>
                        </a:spcBef>
                        <a:buNone/>
                      </a:pPr>
                      <a:r>
                        <a:rPr lang="en" b="1">
                          <a:solidFill>
                            <a:schemeClr val="dk2"/>
                          </a:solidFill>
                        </a:rPr>
                        <a:t>JavaScript</a:t>
                      </a:r>
                    </a:p>
                  </a:txBody>
                  <a:tcPr marL="91425" marR="91425" marT="91425" marB="91425"/>
                </a:tc>
                <a:tc>
                  <a:txBody>
                    <a:bodyPr/>
                    <a:lstStyle/>
                    <a:p>
                      <a:pPr lvl="0">
                        <a:spcBef>
                          <a:spcPts val="0"/>
                        </a:spcBef>
                        <a:buNone/>
                      </a:pPr>
                      <a:r>
                        <a:rPr lang="en" b="1">
                          <a:solidFill>
                            <a:schemeClr val="dk2"/>
                          </a:solidFill>
                        </a:rPr>
                        <a:t>jQuery</a:t>
                      </a:r>
                    </a:p>
                  </a:txBody>
                  <a:tcPr marL="91425" marR="91425" marT="91425" marB="91425"/>
                </a:tc>
              </a:tr>
              <a:tr h="860725">
                <a:tc>
                  <a:txBody>
                    <a:bodyPr/>
                    <a:lstStyle/>
                    <a:p>
                      <a:pPr lvl="0">
                        <a:spcBef>
                          <a:spcPts val="0"/>
                        </a:spcBef>
                        <a:buNone/>
                      </a:pPr>
                      <a:r>
                        <a:rPr lang="en" dirty="0">
                          <a:solidFill>
                            <a:schemeClr val="dk2"/>
                          </a:solidFill>
                        </a:rPr>
                        <a:t>Click listener</a:t>
                      </a:r>
                    </a:p>
                  </a:txBody>
                  <a:tcPr marL="91425" marR="91425" marT="91425" marB="91425"/>
                </a:tc>
                <a:tc>
                  <a:txBody>
                    <a:bodyPr/>
                    <a:lstStyle/>
                    <a:p>
                      <a:pPr lvl="0" rtl="0">
                        <a:lnSpc>
                          <a:spcPct val="115000"/>
                        </a:lnSpc>
                        <a:spcBef>
                          <a:spcPts val="0"/>
                        </a:spcBef>
                        <a:buNone/>
                      </a:pPr>
                      <a:r>
                        <a:rPr lang="en" sz="1100" dirty="0">
                          <a:solidFill>
                            <a:schemeClr val="bg2"/>
                          </a:solidFill>
                          <a:latin typeface="Source Code Pro"/>
                          <a:ea typeface="Source Code Pro"/>
                          <a:cs typeface="Source Code Pro"/>
                          <a:sym typeface="Source Code Pro"/>
                        </a:rPr>
                        <a:t>var btn = document.getElementById(“my-btn”);</a:t>
                      </a:r>
                      <a:br>
                        <a:rPr lang="en" sz="1100" dirty="0">
                          <a:solidFill>
                            <a:schemeClr val="bg2"/>
                          </a:solidFill>
                          <a:latin typeface="Source Code Pro"/>
                          <a:ea typeface="Source Code Pro"/>
                          <a:cs typeface="Source Code Pro"/>
                          <a:sym typeface="Source Code Pro"/>
                        </a:rPr>
                      </a:br>
                      <a:r>
                        <a:rPr lang="en" sz="1100" dirty="0">
                          <a:solidFill>
                            <a:schemeClr val="bg2"/>
                          </a:solidFill>
                          <a:latin typeface="Source Code Pro"/>
                          <a:ea typeface="Source Code Pro"/>
                          <a:cs typeface="Source Code Pro"/>
                          <a:sym typeface="Source Code Pro"/>
                        </a:rPr>
                        <a:t>btn.addEventListener("click", function() {</a:t>
                      </a:r>
                      <a:br>
                        <a:rPr lang="en" sz="1100" dirty="0">
                          <a:solidFill>
                            <a:schemeClr val="bg2"/>
                          </a:solidFill>
                          <a:latin typeface="Source Code Pro"/>
                          <a:ea typeface="Source Code Pro"/>
                          <a:cs typeface="Source Code Pro"/>
                          <a:sym typeface="Source Code Pro"/>
                        </a:rPr>
                      </a:br>
                      <a:r>
                        <a:rPr lang="en" sz="1100" dirty="0">
                          <a:latin typeface="Source Code Pro"/>
                          <a:ea typeface="Source Code Pro"/>
                          <a:cs typeface="Source Code Pro"/>
                          <a:sym typeface="Source Code Pro"/>
                        </a:rPr>
                        <a:t>    </a:t>
                      </a:r>
                      <a:r>
                        <a:rPr lang="en" sz="1100" dirty="0">
                          <a:solidFill>
                            <a:srgbClr val="999999"/>
                          </a:solidFill>
                          <a:latin typeface="Source Code Pro"/>
                          <a:ea typeface="Source Code Pro"/>
                          <a:cs typeface="Source Code Pro"/>
                          <a:sym typeface="Source Code Pro"/>
                        </a:rPr>
                        <a:t>// do stuff</a:t>
                      </a:r>
                    </a:p>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a:t>
                      </a:r>
                    </a:p>
                  </a:txBody>
                  <a:tcPr marL="91425" marR="91425" marT="91425" marB="91425"/>
                </a:tc>
                <a:tc>
                  <a:txBody>
                    <a:bodyPr/>
                    <a:lstStyle/>
                    <a:p>
                      <a:pPr marL="0" lvl="0" indent="0" rtl="0">
                        <a:lnSpc>
                          <a:spcPct val="115000"/>
                        </a:lnSpc>
                        <a:spcBef>
                          <a:spcPts val="0"/>
                        </a:spcBef>
                        <a:spcAft>
                          <a:spcPts val="1600"/>
                        </a:spcAft>
                        <a:buNone/>
                      </a:pPr>
                      <a:r>
                        <a:rPr lang="en" sz="1100" dirty="0">
                          <a:solidFill>
                            <a:srgbClr val="695D46"/>
                          </a:solidFill>
                          <a:latin typeface="Source Code Pro"/>
                          <a:ea typeface="Source Code Pro"/>
                          <a:cs typeface="Source Code Pro"/>
                          <a:sym typeface="Source Code Pro"/>
                        </a:rPr>
                        <a:t>var btn = $("#my-btn");</a:t>
                      </a:r>
                      <a:br>
                        <a:rPr lang="en" sz="1100" dirty="0">
                          <a:solidFill>
                            <a:srgbClr val="695D46"/>
                          </a:solidFill>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btn.click(function() {</a:t>
                      </a:r>
                      <a:r>
                        <a:rPr lang="en" sz="1100" dirty="0">
                          <a:latin typeface="Source Code Pro"/>
                          <a:ea typeface="Source Code Pro"/>
                          <a:cs typeface="Source Code Pro"/>
                          <a:sym typeface="Source Code Pro"/>
                        </a:rPr>
                        <a:t/>
                      </a:r>
                      <a:br>
                        <a:rPr lang="en" sz="1100" dirty="0">
                          <a:latin typeface="Source Code Pro"/>
                          <a:ea typeface="Source Code Pro"/>
                          <a:cs typeface="Source Code Pro"/>
                          <a:sym typeface="Source Code Pro"/>
                        </a:rPr>
                      </a:br>
                      <a:r>
                        <a:rPr lang="en" sz="1100" dirty="0">
                          <a:latin typeface="Source Code Pro"/>
                          <a:ea typeface="Source Code Pro"/>
                          <a:cs typeface="Source Code Pro"/>
                          <a:sym typeface="Source Code Pro"/>
                        </a:rPr>
                        <a:t>    </a:t>
                      </a:r>
                      <a:r>
                        <a:rPr lang="en" sz="1100" dirty="0">
                          <a:solidFill>
                            <a:srgbClr val="999999"/>
                          </a:solidFill>
                          <a:latin typeface="Source Code Pro"/>
                          <a:ea typeface="Source Code Pro"/>
                          <a:cs typeface="Source Code Pro"/>
                          <a:sym typeface="Source Code Pro"/>
                        </a:rPr>
                        <a:t>// do stuff</a:t>
                      </a:r>
                      <a:r>
                        <a:rPr lang="en" sz="1100" dirty="0">
                          <a:latin typeface="Source Code Pro"/>
                          <a:ea typeface="Source Code Pro"/>
                          <a:cs typeface="Source Code Pro"/>
                          <a:sym typeface="Source Code Pro"/>
                        </a:rPr>
                        <a:t/>
                      </a:r>
                      <a:br>
                        <a:rPr lang="en" sz="1100" dirty="0">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a:t>
                      </a:r>
                    </a:p>
                  </a:txBody>
                  <a:tcPr marL="91425" marR="91425" marT="91425" marB="91425"/>
                </a:tc>
              </a:tr>
              <a:tr h="313000">
                <a:tc>
                  <a:txBody>
                    <a:bodyPr/>
                    <a:lstStyle/>
                    <a:p>
                      <a:pPr lvl="0">
                        <a:spcBef>
                          <a:spcPts val="0"/>
                        </a:spcBef>
                        <a:buNone/>
                      </a:pPr>
                      <a:r>
                        <a:rPr lang="en">
                          <a:solidFill>
                            <a:schemeClr val="dk2"/>
                          </a:solidFill>
                        </a:rPr>
                        <a:t>Reading values</a:t>
                      </a:r>
                    </a:p>
                  </a:txBody>
                  <a:tcPr marL="91425" marR="91425" marT="91425" marB="91425"/>
                </a:tc>
                <a:tc>
                  <a:txBody>
                    <a:bodyPr/>
                    <a:lstStyle/>
                    <a:p>
                      <a:pPr lvl="0">
                        <a:spcBef>
                          <a:spcPts val="0"/>
                        </a:spcBef>
                        <a:buNone/>
                      </a:pPr>
                      <a:r>
                        <a:rPr lang="en" sz="1100" dirty="0">
                          <a:solidFill>
                            <a:srgbClr val="695D46"/>
                          </a:solidFill>
                          <a:latin typeface="Source Code Pro"/>
                          <a:ea typeface="Source Code Pro"/>
                          <a:cs typeface="Source Code Pro"/>
                          <a:sym typeface="Source Code Pro"/>
                        </a:rPr>
                        <a:t>document.getElementById("input").value;</a:t>
                      </a:r>
                    </a:p>
                  </a:txBody>
                  <a:tcPr marL="91425" marR="91425" marT="91425" marB="91425"/>
                </a:tc>
                <a:tc>
                  <a:txBody>
                    <a:bodyPr/>
                    <a:lstStyle/>
                    <a:p>
                      <a:pPr marL="0" lvl="0" indent="0" rtl="0">
                        <a:lnSpc>
                          <a:spcPct val="115000"/>
                        </a:lnSpc>
                        <a:spcBef>
                          <a:spcPts val="0"/>
                        </a:spcBef>
                        <a:spcAft>
                          <a:spcPts val="1600"/>
                        </a:spcAft>
                        <a:buNone/>
                      </a:pPr>
                      <a:r>
                        <a:rPr lang="en" sz="1100" dirty="0">
                          <a:solidFill>
                            <a:srgbClr val="695D46"/>
                          </a:solidFill>
                          <a:latin typeface="Source Code Pro"/>
                          <a:ea typeface="Source Code Pro"/>
                          <a:cs typeface="Source Code Pro"/>
                          <a:sym typeface="Source Code Pro"/>
                        </a:rPr>
                        <a:t>$("#input").val();</a:t>
                      </a:r>
                    </a:p>
                  </a:txBody>
                  <a:tcPr marL="91425" marR="91425" marT="91425" marB="91425"/>
                </a:tc>
              </a:tr>
              <a:tr h="957600">
                <a:tc>
                  <a:txBody>
                    <a:bodyPr/>
                    <a:lstStyle/>
                    <a:p>
                      <a:pPr lvl="0">
                        <a:spcBef>
                          <a:spcPts val="0"/>
                        </a:spcBef>
                        <a:buNone/>
                      </a:pPr>
                      <a:r>
                        <a:rPr lang="en">
                          <a:solidFill>
                            <a:schemeClr val="dk2"/>
                          </a:solidFill>
                        </a:rPr>
                        <a:t>Setting content</a:t>
                      </a:r>
                    </a:p>
                  </a:txBody>
                  <a:tcPr marL="91425" marR="91425" marT="91425" marB="91425"/>
                </a:tc>
                <a:tc>
                  <a:txBody>
                    <a:bodyPr/>
                    <a:lstStyle/>
                    <a:p>
                      <a:pPr lvl="0" rtl="0">
                        <a:lnSpc>
                          <a:spcPct val="115000"/>
                        </a:lnSpc>
                        <a:spcBef>
                          <a:spcPts val="0"/>
                        </a:spcBef>
                        <a:buNone/>
                      </a:pPr>
                      <a:r>
                        <a:rPr lang="en" sz="1100" dirty="0">
                          <a:solidFill>
                            <a:srgbClr val="695D46"/>
                          </a:solidFill>
                          <a:latin typeface="Source Code Pro"/>
                          <a:ea typeface="Source Code Pro"/>
                          <a:cs typeface="Source Code Pro"/>
                          <a:sym typeface="Source Code Pro"/>
                        </a:rPr>
                        <a:t>document.getElementById(“el1”).innerText = “Hi!”</a:t>
                      </a:r>
                      <a:br>
                        <a:rPr lang="en" sz="1100" dirty="0">
                          <a:solidFill>
                            <a:srgbClr val="695D46"/>
                          </a:solidFill>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document.getElementById(“el2”).innerHTML = “&lt;b&gt;Hi!&lt;/b&gt;”</a:t>
                      </a:r>
                    </a:p>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document.getElementById(“el3”).value = “Hi”;</a:t>
                      </a:r>
                    </a:p>
                  </a:txBody>
                  <a:tcPr marL="91425" marR="91425" marT="91425" marB="91425"/>
                </a:tc>
                <a:tc>
                  <a:txBody>
                    <a:bodyPr/>
                    <a:lstStyle/>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$("#el1").text("Hi!");</a:t>
                      </a:r>
                    </a:p>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$("#el2").html("&lt;b&gt;Hi!&lt;/b&gt;");</a:t>
                      </a:r>
                    </a:p>
                    <a:p>
                      <a:pPr lvl="0">
                        <a:lnSpc>
                          <a:spcPct val="115000"/>
                        </a:lnSpc>
                        <a:spcBef>
                          <a:spcPts val="0"/>
                        </a:spcBef>
                        <a:buNone/>
                      </a:pPr>
                      <a:r>
                        <a:rPr lang="en" sz="1100" dirty="0">
                          <a:solidFill>
                            <a:srgbClr val="695D46"/>
                          </a:solidFill>
                          <a:latin typeface="Source Code Pro"/>
                          <a:ea typeface="Source Code Pro"/>
                          <a:cs typeface="Source Code Pro"/>
                          <a:sym typeface="Source Code Pro"/>
                        </a:rPr>
                        <a:t>$("#el3").val("Hi");</a:t>
                      </a:r>
                    </a:p>
                  </a:txBody>
                  <a:tcPr marL="91425" marR="91425" marT="91425" marB="91425"/>
                </a:tc>
              </a:tr>
              <a:tr h="674875">
                <a:tc>
                  <a:txBody>
                    <a:bodyPr/>
                    <a:lstStyle/>
                    <a:p>
                      <a:pPr lvl="0" rtl="0">
                        <a:spcBef>
                          <a:spcPts val="0"/>
                        </a:spcBef>
                        <a:buNone/>
                      </a:pPr>
                      <a:r>
                        <a:rPr lang="en">
                          <a:solidFill>
                            <a:schemeClr val="dk2"/>
                          </a:solidFill>
                        </a:rPr>
                        <a:t>Modifying CSS</a:t>
                      </a:r>
                    </a:p>
                  </a:txBody>
                  <a:tcPr marL="91425" marR="91425" marT="91425" marB="91425"/>
                </a:tc>
                <a:tc>
                  <a:txBody>
                    <a:bodyPr/>
                    <a:lstStyle/>
                    <a:p>
                      <a:pPr lvl="0" rtl="0">
                        <a:lnSpc>
                          <a:spcPct val="115000"/>
                        </a:lnSpc>
                        <a:spcBef>
                          <a:spcPts val="0"/>
                        </a:spcBef>
                        <a:buNone/>
                      </a:pPr>
                      <a:r>
                        <a:rPr lang="en" sz="1100" dirty="0">
                          <a:solidFill>
                            <a:srgbClr val="695D46"/>
                          </a:solidFill>
                          <a:latin typeface="Source Code Pro"/>
                          <a:ea typeface="Source Code Pro"/>
                          <a:cs typeface="Source Code Pro"/>
                          <a:sym typeface="Source Code Pro"/>
                        </a:rPr>
                        <a:t>var el = document.getElementById(“el”);</a:t>
                      </a:r>
                      <a:br>
                        <a:rPr lang="en" sz="1100" dirty="0">
                          <a:solidFill>
                            <a:srgbClr val="695D46"/>
                          </a:solidFill>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el.setAttribute(“color”, “blue”);</a:t>
                      </a:r>
                    </a:p>
                  </a:txBody>
                  <a:tcPr marL="91425" marR="91425" marT="91425" marB="91425"/>
                </a:tc>
                <a:tc>
                  <a:txBody>
                    <a:bodyPr/>
                    <a:lstStyle/>
                    <a:p>
                      <a:pPr lvl="0" rtl="0">
                        <a:spcBef>
                          <a:spcPts val="0"/>
                        </a:spcBef>
                        <a:buNone/>
                      </a:pPr>
                      <a:r>
                        <a:rPr lang="en" sz="1100" dirty="0">
                          <a:solidFill>
                            <a:srgbClr val="695D46"/>
                          </a:solidFill>
                          <a:latin typeface="Source Code Pro"/>
                          <a:ea typeface="Source Code Pro"/>
                          <a:cs typeface="Source Code Pro"/>
                          <a:sym typeface="Source Code Pro"/>
                        </a:rPr>
                        <a:t>var el = $(#el);</a:t>
                      </a:r>
                      <a:br>
                        <a:rPr lang="en" sz="1100" dirty="0">
                          <a:solidFill>
                            <a:srgbClr val="695D46"/>
                          </a:solidFill>
                          <a:latin typeface="Source Code Pro"/>
                          <a:ea typeface="Source Code Pro"/>
                          <a:cs typeface="Source Code Pro"/>
                          <a:sym typeface="Source Code Pro"/>
                        </a:rPr>
                      </a:br>
                      <a:r>
                        <a:rPr lang="en" sz="1100" dirty="0">
                          <a:solidFill>
                            <a:srgbClr val="695D46"/>
                          </a:solidFill>
                          <a:latin typeface="Source Code Pro"/>
                          <a:ea typeface="Source Code Pro"/>
                          <a:cs typeface="Source Code Pro"/>
                          <a:sym typeface="Source Code Pro"/>
                        </a:rPr>
                        <a:t>el.css("color", "blue");</a:t>
                      </a: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To be clear</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jQuery is a </a:t>
            </a:r>
            <a:r>
              <a:rPr lang="en" i="1" dirty="0"/>
              <a:t>library</a:t>
            </a:r>
            <a:r>
              <a:rPr lang="en" dirty="0"/>
              <a:t> on top of JavaScript, not a whole different language. It makes manipulating the DOM easier, but you still declare variables, use for-loops, etc. in the same way</a:t>
            </a:r>
          </a:p>
          <a:p>
            <a:pPr marL="514350" lvl="0" indent="-285750">
              <a:spcBef>
                <a:spcPts val="0"/>
              </a:spcBef>
              <a:spcAft>
                <a:spcPts val="1000"/>
              </a:spcAft>
              <a:buFont typeface="Arial"/>
              <a:buChar char="•"/>
            </a:pPr>
            <a:r>
              <a:rPr lang="en" dirty="0"/>
              <a:t>There are plenty of other JavaScript libraries and frameworks, jQuery is just one of the most popular ones because it’s easy to use and has great documentation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How do we get jQuery?</a:t>
            </a: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You can either:</a:t>
            </a:r>
          </a:p>
          <a:p>
            <a:pPr marL="457200" lvl="0" indent="-228600" rtl="0">
              <a:spcBef>
                <a:spcPts val="0"/>
              </a:spcBef>
              <a:spcAft>
                <a:spcPts val="0"/>
              </a:spcAft>
              <a:buAutoNum type="arabicPeriod"/>
            </a:pPr>
            <a:r>
              <a:rPr lang="en" dirty="0"/>
              <a:t>download it from jQuery’s website (it’ll be a .js file, nothing special) and include it in your HTML as you would include any JavaScript file</a:t>
            </a:r>
          </a:p>
          <a:p>
            <a:pPr lvl="0" rtl="0">
              <a:spcBef>
                <a:spcPts val="0"/>
              </a:spcBef>
              <a:spcAft>
                <a:spcPts val="0"/>
              </a:spcAft>
              <a:buNone/>
            </a:pPr>
            <a:endParaRPr dirty="0"/>
          </a:p>
          <a:p>
            <a:pPr marL="457200" lvl="0" indent="-228600" rtl="0">
              <a:spcBef>
                <a:spcPts val="0"/>
              </a:spcBef>
              <a:spcAft>
                <a:spcPts val="0"/>
              </a:spcAft>
              <a:buAutoNum type="arabicPeriod"/>
            </a:pPr>
            <a:r>
              <a:rPr lang="en" dirty="0"/>
              <a:t>include the version hosted in Google/Microsoft/somewhere else directly in your HTML file:</a:t>
            </a:r>
          </a:p>
          <a:p>
            <a:pPr lvl="0" indent="457200" rtl="0">
              <a:spcBef>
                <a:spcPts val="0"/>
              </a:spcBef>
              <a:spcAft>
                <a:spcPts val="0"/>
              </a:spcAft>
              <a:buNone/>
            </a:pPr>
            <a:r>
              <a:rPr lang="en" sz="1200" dirty="0">
                <a:solidFill>
                  <a:srgbClr val="000000"/>
                </a:solidFill>
                <a:latin typeface="Source Code Pro"/>
                <a:ea typeface="Source Code Pro"/>
                <a:cs typeface="Source Code Pro"/>
                <a:sym typeface="Source Code Pro"/>
              </a:rPr>
              <a:t>&lt;head</a:t>
            </a:r>
            <a:r>
              <a:rPr lang="en" sz="1200" dirty="0" smtClean="0">
                <a:solidFill>
                  <a:srgbClr val="000000"/>
                </a:solidFill>
                <a:latin typeface="Source Code Pro"/>
                <a:ea typeface="Source Code Pro"/>
                <a:cs typeface="Source Code Pro"/>
                <a:sym typeface="Source Code Pro"/>
              </a:rPr>
              <a:t>&gt;</a:t>
            </a:r>
            <a:endParaRPr lang="en-US" sz="1200" dirty="0" smtClean="0">
              <a:solidFill>
                <a:srgbClr val="000000"/>
              </a:solidFill>
              <a:latin typeface="Source Code Pro"/>
              <a:ea typeface="Source Code Pro"/>
              <a:cs typeface="Source Code Pro"/>
              <a:sym typeface="Source Code Pro"/>
            </a:endParaRPr>
          </a:p>
          <a:p>
            <a:pPr lvl="0" indent="457200" rtl="0">
              <a:spcBef>
                <a:spcPts val="0"/>
              </a:spcBef>
              <a:spcAft>
                <a:spcPts val="0"/>
              </a:spcAft>
              <a:buNone/>
            </a:pPr>
            <a:r>
              <a:rPr lang="en-US" sz="1200" dirty="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&lt;</a:t>
            </a:r>
            <a:r>
              <a:rPr lang="en" sz="1200" dirty="0">
                <a:solidFill>
                  <a:srgbClr val="000000"/>
                </a:solidFill>
                <a:latin typeface="Source Code Pro"/>
                <a:ea typeface="Source Code Pro"/>
                <a:cs typeface="Source Code Pro"/>
                <a:sym typeface="Source Code Pro"/>
              </a:rPr>
              <a:t>script  src="https://ajax.googleapis.com/ajax/libs/jquery/3.1.1/jquery.min.js"&gt;&lt;/script&gt;</a:t>
            </a:r>
            <a:br>
              <a:rPr lang="en" sz="1200" dirty="0">
                <a:solidFill>
                  <a:srgbClr val="000000"/>
                </a:solidFill>
                <a:latin typeface="Source Code Pro"/>
                <a:ea typeface="Source Code Pro"/>
                <a:cs typeface="Source Code Pro"/>
                <a:sym typeface="Source Code Pro"/>
              </a:rPr>
            </a:br>
            <a:r>
              <a:rPr lang="en-US" sz="1200" dirty="0">
                <a:solidFill>
                  <a:srgbClr val="000000"/>
                </a:solidFill>
                <a:latin typeface="Source Code Pro"/>
                <a:ea typeface="Source Code Pro"/>
                <a:cs typeface="Source Code Pro"/>
                <a:sym typeface="Source Code Pro"/>
              </a:rPr>
              <a:t> </a:t>
            </a:r>
            <a:r>
              <a:rPr lang="en-US" sz="1200" dirty="0" smtClean="0">
                <a:solidFill>
                  <a:srgbClr val="000000"/>
                </a:solidFill>
                <a:latin typeface="Source Code Pro"/>
                <a:ea typeface="Source Code Pro"/>
                <a:cs typeface="Source Code Pro"/>
                <a:sym typeface="Source Code Pro"/>
              </a:rPr>
              <a:t>          </a:t>
            </a:r>
            <a:r>
              <a:rPr lang="en" sz="1200" dirty="0" smtClean="0">
                <a:solidFill>
                  <a:srgbClr val="000000"/>
                </a:solidFill>
                <a:latin typeface="Source Code Pro"/>
                <a:ea typeface="Source Code Pro"/>
                <a:cs typeface="Source Code Pro"/>
                <a:sym typeface="Source Code Pro"/>
              </a:rPr>
              <a:t>&lt;/</a:t>
            </a:r>
            <a:r>
              <a:rPr lang="en" sz="1200" dirty="0">
                <a:solidFill>
                  <a:srgbClr val="000000"/>
                </a:solidFill>
                <a:latin typeface="Source Code Pro"/>
                <a:ea typeface="Source Code Pro"/>
                <a:cs typeface="Source Code Pro"/>
                <a:sym typeface="Source Code Pro"/>
              </a:rPr>
              <a:t>head&gt;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jQuery!</a:t>
            </a:r>
          </a:p>
        </p:txBody>
      </p:sp>
      <p:sp>
        <p:nvSpPr>
          <p:cNvPr id="103" name="Shape 103"/>
          <p:cNvSpPr txBox="1">
            <a:spLocks noGrp="1"/>
          </p:cNvSpPr>
          <p:nvPr>
            <p:ph type="body" idx="4294967295"/>
          </p:nvPr>
        </p:nvSpPr>
        <p:spPr>
          <a:xfrm>
            <a:off x="311700" y="1266325"/>
            <a:ext cx="8520600" cy="3302700"/>
          </a:xfrm>
          <a:prstGeom prst="rect">
            <a:avLst/>
          </a:prstGeom>
          <a:ln>
            <a:noFill/>
          </a:ln>
        </p:spPr>
        <p:txBody>
          <a:bodyPr lIns="91425" tIns="91425" rIns="91425" bIns="91425" anchor="ctr" anchorCtr="0">
            <a:noAutofit/>
          </a:bodyPr>
          <a:lstStyle/>
          <a:p>
            <a:pPr lvl="0" algn="ctr">
              <a:spcBef>
                <a:spcPts val="0"/>
              </a:spcBef>
              <a:buNone/>
            </a:pPr>
            <a:r>
              <a:rPr lang="en">
                <a:solidFill>
                  <a:srgbClr val="FFFFFF"/>
                </a:solidFill>
              </a:rPr>
              <a:t>Any questions?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AJAX</a:t>
            </a:r>
          </a:p>
        </p:txBody>
      </p:sp>
      <p:sp>
        <p:nvSpPr>
          <p:cNvPr id="109" name="Shape 10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spcAft>
                <a:spcPts val="1000"/>
              </a:spcAft>
              <a:buFont typeface="Arial"/>
              <a:buChar char="•"/>
            </a:pPr>
            <a:r>
              <a:rPr lang="en" dirty="0"/>
              <a:t>Stands for Asynchronous JavaScript And XML</a:t>
            </a:r>
          </a:p>
          <a:p>
            <a:pPr marL="514350" lvl="0" indent="-285750">
              <a:spcBef>
                <a:spcPts val="0"/>
              </a:spcBef>
              <a:spcAft>
                <a:spcPts val="1000"/>
              </a:spcAft>
              <a:buFont typeface="Arial"/>
              <a:buChar char="•"/>
            </a:pPr>
            <a:r>
              <a:rPr lang="en" dirty="0"/>
              <a:t>Used for interacting with the server in the background, such as getting or sending data, without reloading the whole page</a:t>
            </a:r>
          </a:p>
          <a:p>
            <a:pPr marL="514350" lvl="0" indent="-285750">
              <a:spcBef>
                <a:spcPts val="0"/>
              </a:spcBef>
              <a:spcAft>
                <a:spcPts val="1000"/>
              </a:spcAft>
              <a:buFont typeface="Arial"/>
              <a:buChar char="•"/>
            </a:pPr>
            <a:r>
              <a:rPr lang="en" dirty="0"/>
              <a:t>jQuery makes this really easy!</a:t>
            </a:r>
          </a:p>
          <a:p>
            <a:pPr marL="514350" lvl="0" indent="-285750">
              <a:spcBef>
                <a:spcPts val="0"/>
              </a:spcBef>
              <a:spcAft>
                <a:spcPts val="1000"/>
              </a:spcAft>
              <a:buFont typeface="Arial"/>
              <a:buChar char="•"/>
            </a:pPr>
            <a:r>
              <a:rPr lang="en" dirty="0"/>
              <a:t>For </a:t>
            </a:r>
            <a:r>
              <a:rPr lang="en" dirty="0" smtClean="0"/>
              <a:t>example:</a:t>
            </a:r>
            <a:r>
              <a:rPr lang="en-US" dirty="0" smtClean="0"/>
              <a:t/>
            </a:r>
            <a:br>
              <a:rPr lang="en-US" dirty="0" smtClean="0"/>
            </a:br>
            <a:r>
              <a:rPr lang="en" dirty="0" smtClean="0"/>
              <a:t>A </a:t>
            </a:r>
            <a:r>
              <a:rPr lang="en" dirty="0"/>
              <a:t>Twitter feed fetches and displays new tweets automatically. The user is not clicking a button or link in order to trigger that action. So how is it done? AJAX!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an example: JavaScript</a:t>
            </a:r>
          </a:p>
        </p:txBody>
      </p:sp>
      <p:sp>
        <p:nvSpPr>
          <p:cNvPr id="115" name="Shape 115"/>
          <p:cNvSpPr txBox="1">
            <a:spLocks noGrp="1"/>
          </p:cNvSpPr>
          <p:nvPr>
            <p:ph type="body" idx="1"/>
          </p:nvPr>
        </p:nvSpPr>
        <p:spPr>
          <a:xfrm>
            <a:off x="311700" y="1266175"/>
            <a:ext cx="8520600" cy="3302700"/>
          </a:xfrm>
          <a:prstGeom prst="rect">
            <a:avLst/>
          </a:prstGeom>
        </p:spPr>
        <p:txBody>
          <a:bodyPr lIns="91425" tIns="91425" rIns="91425" bIns="91425" anchor="t" anchorCtr="0">
            <a:noAutofit/>
          </a:bodyPr>
          <a:lstStyle/>
          <a:p>
            <a:pPr lvl="0" rtl="0">
              <a:spcBef>
                <a:spcPts val="0"/>
              </a:spcBef>
              <a:spcAft>
                <a:spcPts val="0"/>
              </a:spcAft>
              <a:buNone/>
            </a:pPr>
            <a:r>
              <a:rPr lang="en" sz="1200" dirty="0">
                <a:solidFill>
                  <a:srgbClr val="0000CD"/>
                </a:solidFill>
                <a:highlight>
                  <a:srgbClr val="FFFFFF"/>
                </a:highlight>
                <a:latin typeface="Consolas"/>
                <a:ea typeface="Consolas"/>
                <a:cs typeface="Consolas"/>
                <a:sym typeface="Consolas"/>
              </a:rPr>
              <a:t>var</a:t>
            </a:r>
            <a:r>
              <a:rPr lang="en" sz="1200" dirty="0">
                <a:solidFill>
                  <a:srgbClr val="000000"/>
                </a:solidFill>
                <a:highlight>
                  <a:srgbClr val="FFFFFF"/>
                </a:highlight>
                <a:latin typeface="Consolas"/>
                <a:ea typeface="Consolas"/>
                <a:cs typeface="Consolas"/>
                <a:sym typeface="Consolas"/>
              </a:rPr>
              <a:t> xhttp = </a:t>
            </a:r>
            <a:r>
              <a:rPr lang="en" sz="1200" dirty="0">
                <a:solidFill>
                  <a:srgbClr val="0000CD"/>
                </a:solidFill>
                <a:highlight>
                  <a:srgbClr val="FFFFFF"/>
                </a:highlight>
                <a:latin typeface="Consolas"/>
                <a:ea typeface="Consolas"/>
                <a:cs typeface="Consolas"/>
                <a:sym typeface="Consolas"/>
              </a:rPr>
              <a:t>new</a:t>
            </a:r>
            <a:r>
              <a:rPr lang="en" sz="1200" dirty="0">
                <a:solidFill>
                  <a:srgbClr val="000000"/>
                </a:solidFill>
                <a:highlight>
                  <a:srgbClr val="FFFFFF"/>
                </a:highlight>
                <a:latin typeface="Consolas"/>
                <a:ea typeface="Consolas"/>
                <a:cs typeface="Consolas"/>
                <a:sym typeface="Consolas"/>
              </a:rPr>
              <a:t> XMLHttpRequest(); </a:t>
            </a:r>
            <a:r>
              <a:rPr lang="en" sz="1200" dirty="0">
                <a:solidFill>
                  <a:srgbClr val="999999"/>
                </a:solidFill>
                <a:latin typeface="Consolas"/>
                <a:ea typeface="Consolas"/>
                <a:cs typeface="Consolas"/>
                <a:sym typeface="Consolas"/>
              </a:rPr>
              <a:t>// XMLHttpRequest object for requesting data from a web server</a:t>
            </a:r>
          </a:p>
          <a:p>
            <a:pPr lvl="0" rtl="0">
              <a:spcBef>
                <a:spcPts val="0"/>
              </a:spcBef>
              <a:spcAft>
                <a:spcPts val="0"/>
              </a:spcAft>
              <a:buNone/>
            </a:pPr>
            <a:endParaRPr sz="1200" dirty="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200" dirty="0">
                <a:solidFill>
                  <a:srgbClr val="999999"/>
                </a:solidFill>
                <a:latin typeface="Consolas"/>
                <a:ea typeface="Consolas"/>
                <a:cs typeface="Consolas"/>
                <a:sym typeface="Consolas"/>
              </a:rPr>
              <a:t>// Set event handler for when the request’s state changes</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xhttp.onreadystatechange = </a:t>
            </a:r>
            <a:r>
              <a:rPr lang="en" sz="1200" dirty="0">
                <a:solidFill>
                  <a:srgbClr val="0000CD"/>
                </a:solidFill>
                <a:highlight>
                  <a:srgbClr val="FFFFFF"/>
                </a:highlight>
                <a:latin typeface="Consolas"/>
                <a:ea typeface="Consolas"/>
                <a:cs typeface="Consolas"/>
                <a:sym typeface="Consolas"/>
              </a:rPr>
              <a:t>function</a:t>
            </a:r>
            <a:r>
              <a:rPr lang="en" sz="1200" dirty="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1200" dirty="0">
                <a:solidFill>
                  <a:srgbClr val="0000CD"/>
                </a:solidFill>
                <a:highlight>
                  <a:srgbClr val="FFFFFF"/>
                </a:highlight>
                <a:latin typeface="Consolas"/>
                <a:ea typeface="Consolas"/>
                <a:cs typeface="Consolas"/>
                <a:sym typeface="Consolas"/>
              </a:rPr>
              <a:t>  if</a:t>
            </a:r>
            <a:r>
              <a:rPr lang="en" sz="1200" dirty="0">
                <a:solidFill>
                  <a:srgbClr val="000000"/>
                </a:solidFill>
                <a:highlight>
                  <a:srgbClr val="FFFFFF"/>
                </a:highlight>
                <a:latin typeface="Consolas"/>
                <a:ea typeface="Consolas"/>
                <a:cs typeface="Consolas"/>
                <a:sym typeface="Consolas"/>
              </a:rPr>
              <a:t> (</a:t>
            </a:r>
            <a:r>
              <a:rPr lang="en" sz="1200" dirty="0">
                <a:solidFill>
                  <a:srgbClr val="0000CD"/>
                </a:solidFill>
                <a:highlight>
                  <a:srgbClr val="FFFFFF"/>
                </a:highlight>
                <a:latin typeface="Consolas"/>
                <a:ea typeface="Consolas"/>
                <a:cs typeface="Consolas"/>
                <a:sym typeface="Consolas"/>
              </a:rPr>
              <a:t>this</a:t>
            </a:r>
            <a:r>
              <a:rPr lang="en" sz="1200" dirty="0">
                <a:solidFill>
                  <a:srgbClr val="000000"/>
                </a:solidFill>
                <a:highlight>
                  <a:srgbClr val="FFFFFF"/>
                </a:highlight>
                <a:latin typeface="Consolas"/>
                <a:ea typeface="Consolas"/>
                <a:cs typeface="Consolas"/>
                <a:sym typeface="Consolas"/>
              </a:rPr>
              <a:t>.readyState == </a:t>
            </a:r>
            <a:r>
              <a:rPr lang="en" sz="1200" dirty="0">
                <a:solidFill>
                  <a:srgbClr val="FF0000"/>
                </a:solidFill>
                <a:highlight>
                  <a:srgbClr val="FFFFFF"/>
                </a:highlight>
                <a:latin typeface="Consolas"/>
                <a:ea typeface="Consolas"/>
                <a:cs typeface="Consolas"/>
                <a:sym typeface="Consolas"/>
              </a:rPr>
              <a:t>4</a:t>
            </a:r>
            <a:r>
              <a:rPr lang="en" sz="1200" dirty="0">
                <a:solidFill>
                  <a:srgbClr val="000000"/>
                </a:solidFill>
                <a:highlight>
                  <a:srgbClr val="FFFFFF"/>
                </a:highlight>
                <a:latin typeface="Consolas"/>
                <a:ea typeface="Consolas"/>
                <a:cs typeface="Consolas"/>
                <a:sym typeface="Consolas"/>
              </a:rPr>
              <a:t> &amp;&amp; </a:t>
            </a:r>
            <a:r>
              <a:rPr lang="en" sz="1200" dirty="0">
                <a:solidFill>
                  <a:srgbClr val="0000CD"/>
                </a:solidFill>
                <a:highlight>
                  <a:srgbClr val="FFFFFF"/>
                </a:highlight>
                <a:latin typeface="Consolas"/>
                <a:ea typeface="Consolas"/>
                <a:cs typeface="Consolas"/>
                <a:sym typeface="Consolas"/>
              </a:rPr>
              <a:t>this</a:t>
            </a:r>
            <a:r>
              <a:rPr lang="en" sz="1200" dirty="0">
                <a:solidFill>
                  <a:srgbClr val="000000"/>
                </a:solidFill>
                <a:highlight>
                  <a:srgbClr val="FFFFFF"/>
                </a:highlight>
                <a:latin typeface="Consolas"/>
                <a:ea typeface="Consolas"/>
                <a:cs typeface="Consolas"/>
                <a:sym typeface="Consolas"/>
              </a:rPr>
              <a:t>.status == </a:t>
            </a:r>
            <a:r>
              <a:rPr lang="en" sz="1200" dirty="0">
                <a:solidFill>
                  <a:srgbClr val="FF0000"/>
                </a:solidFill>
                <a:highlight>
                  <a:srgbClr val="FFFFFF"/>
                </a:highlight>
                <a:latin typeface="Consolas"/>
                <a:ea typeface="Consolas"/>
                <a:cs typeface="Consolas"/>
                <a:sym typeface="Consolas"/>
              </a:rPr>
              <a:t>200</a:t>
            </a:r>
            <a:r>
              <a:rPr lang="en" sz="1200" dirty="0">
                <a:solidFill>
                  <a:srgbClr val="000000"/>
                </a:solidFill>
                <a:highlight>
                  <a:srgbClr val="FFFFFF"/>
                </a:highlight>
                <a:latin typeface="Consolas"/>
                <a:ea typeface="Consolas"/>
                <a:cs typeface="Consolas"/>
                <a:sym typeface="Consolas"/>
              </a:rPr>
              <a:t>) { </a:t>
            </a:r>
            <a:r>
              <a:rPr lang="en" sz="1200" dirty="0">
                <a:solidFill>
                  <a:srgbClr val="999999"/>
                </a:solidFill>
                <a:latin typeface="Consolas"/>
                <a:ea typeface="Consolas"/>
                <a:cs typeface="Consolas"/>
                <a:sym typeface="Consolas"/>
              </a:rPr>
              <a:t>// Request is done and response is good</a:t>
            </a:r>
          </a:p>
          <a:p>
            <a:pPr marL="0" lvl="0" indent="0" rtl="0">
              <a:spcBef>
                <a:spcPts val="0"/>
              </a:spcBef>
              <a:spcAft>
                <a:spcPts val="0"/>
              </a:spcAft>
              <a:buNone/>
            </a:pPr>
            <a:r>
              <a:rPr lang="en" sz="1200" dirty="0">
                <a:solidFill>
                  <a:srgbClr val="999999"/>
                </a:solidFill>
                <a:latin typeface="Consolas"/>
                <a:ea typeface="Consolas"/>
                <a:cs typeface="Consolas"/>
                <a:sym typeface="Consolas"/>
              </a:rPr>
              <a:t>    // Display the response text on the page</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    document.getElementById(</a:t>
            </a:r>
            <a:r>
              <a:rPr lang="en" sz="1200" dirty="0">
                <a:solidFill>
                  <a:srgbClr val="A52A2A"/>
                </a:solidFill>
                <a:highlight>
                  <a:srgbClr val="FFFFFF"/>
                </a:highlight>
                <a:latin typeface="Consolas"/>
                <a:ea typeface="Consolas"/>
                <a:cs typeface="Consolas"/>
                <a:sym typeface="Consolas"/>
              </a:rPr>
              <a:t>"demo"</a:t>
            </a:r>
            <a:r>
              <a:rPr lang="en" sz="1200" dirty="0">
                <a:solidFill>
                  <a:srgbClr val="000000"/>
                </a:solidFill>
                <a:highlight>
                  <a:srgbClr val="FFFFFF"/>
                </a:highlight>
                <a:latin typeface="Consolas"/>
                <a:ea typeface="Consolas"/>
                <a:cs typeface="Consolas"/>
                <a:sym typeface="Consolas"/>
              </a:rPr>
              <a:t>).innerHTML = </a:t>
            </a:r>
            <a:r>
              <a:rPr lang="en" sz="1200" dirty="0">
                <a:solidFill>
                  <a:srgbClr val="0000CD"/>
                </a:solidFill>
                <a:highlight>
                  <a:srgbClr val="FFFFFF"/>
                </a:highlight>
                <a:latin typeface="Consolas"/>
                <a:ea typeface="Consolas"/>
                <a:cs typeface="Consolas"/>
                <a:sym typeface="Consolas"/>
              </a:rPr>
              <a:t>this</a:t>
            </a:r>
            <a:r>
              <a:rPr lang="en" sz="1200" dirty="0">
                <a:solidFill>
                  <a:srgbClr val="000000"/>
                </a:solidFill>
                <a:highlight>
                  <a:srgbClr val="FFFFFF"/>
                </a:highlight>
                <a:latin typeface="Consolas"/>
                <a:ea typeface="Consolas"/>
                <a:cs typeface="Consolas"/>
                <a:sym typeface="Consolas"/>
              </a:rPr>
              <a:t>.responseText;</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a:t>
            </a:r>
          </a:p>
          <a:p>
            <a:pPr lvl="0" rtl="0">
              <a:spcBef>
                <a:spcPts val="0"/>
              </a:spcBef>
              <a:spcAft>
                <a:spcPts val="0"/>
              </a:spcAft>
              <a:buNone/>
            </a:pPr>
            <a:endParaRPr sz="1200" dirty="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200" dirty="0">
                <a:solidFill>
                  <a:srgbClr val="999999"/>
                </a:solidFill>
                <a:latin typeface="Consolas"/>
                <a:ea typeface="Consolas"/>
                <a:cs typeface="Consolas"/>
                <a:sym typeface="Consolas"/>
              </a:rPr>
              <a:t>// Specify request: open(request type, url, asynchronous or not, optional user, optional password)</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xhttp.open(</a:t>
            </a:r>
            <a:r>
              <a:rPr lang="en" sz="1200" dirty="0">
                <a:solidFill>
                  <a:srgbClr val="A52A2A"/>
                </a:solidFill>
                <a:highlight>
                  <a:srgbClr val="FFFFFF"/>
                </a:highlight>
                <a:latin typeface="Consolas"/>
                <a:ea typeface="Consolas"/>
                <a:cs typeface="Consolas"/>
                <a:sym typeface="Consolas"/>
              </a:rPr>
              <a:t>"GET"</a:t>
            </a:r>
            <a:r>
              <a:rPr lang="en" sz="1200" dirty="0">
                <a:solidFill>
                  <a:srgbClr val="000000"/>
                </a:solidFill>
                <a:highlight>
                  <a:srgbClr val="FFFFFF"/>
                </a:highlight>
                <a:latin typeface="Consolas"/>
                <a:ea typeface="Consolas"/>
                <a:cs typeface="Consolas"/>
                <a:sym typeface="Consolas"/>
              </a:rPr>
              <a:t>, </a:t>
            </a:r>
            <a:r>
              <a:rPr lang="en" sz="1200" dirty="0">
                <a:solidFill>
                  <a:srgbClr val="A52A2A"/>
                </a:solidFill>
                <a:highlight>
                  <a:srgbClr val="FFFFFF"/>
                </a:highlight>
                <a:latin typeface="Consolas"/>
                <a:ea typeface="Consolas"/>
                <a:cs typeface="Consolas"/>
                <a:sym typeface="Consolas"/>
              </a:rPr>
              <a:t>"ajax_info.txt"</a:t>
            </a:r>
            <a:r>
              <a:rPr lang="en" sz="1200" dirty="0">
                <a:solidFill>
                  <a:srgbClr val="000000"/>
                </a:solidFill>
                <a:highlight>
                  <a:srgbClr val="FFFFFF"/>
                </a:highlight>
                <a:latin typeface="Consolas"/>
                <a:ea typeface="Consolas"/>
                <a:cs typeface="Consolas"/>
                <a:sym typeface="Consolas"/>
              </a:rPr>
              <a:t>, </a:t>
            </a:r>
            <a:r>
              <a:rPr lang="en" sz="1200" dirty="0">
                <a:solidFill>
                  <a:srgbClr val="0000CD"/>
                </a:solidFill>
                <a:highlight>
                  <a:srgbClr val="FFFFFF"/>
                </a:highlight>
                <a:latin typeface="Consolas"/>
                <a:ea typeface="Consolas"/>
                <a:cs typeface="Consolas"/>
                <a:sym typeface="Consolas"/>
              </a:rPr>
              <a:t>true</a:t>
            </a:r>
            <a:r>
              <a:rPr lang="en" sz="1200" dirty="0">
                <a:solidFill>
                  <a:srgbClr val="000000"/>
                </a:solidFill>
                <a:highlight>
                  <a:srgbClr val="FFFFFF"/>
                </a:highlight>
                <a:latin typeface="Consolas"/>
                <a:ea typeface="Consolas"/>
                <a:cs typeface="Consolas"/>
                <a:sym typeface="Consolas"/>
              </a:rPr>
              <a:t>);</a:t>
            </a:r>
          </a:p>
          <a:p>
            <a:pPr lvl="0" rtl="0">
              <a:spcBef>
                <a:spcPts val="0"/>
              </a:spcBef>
              <a:spcAft>
                <a:spcPts val="0"/>
              </a:spcAft>
              <a:buNone/>
            </a:pPr>
            <a:endParaRPr sz="1200" dirty="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200" dirty="0">
                <a:solidFill>
                  <a:srgbClr val="999999"/>
                </a:solidFill>
                <a:latin typeface="Consolas"/>
                <a:ea typeface="Consolas"/>
                <a:cs typeface="Consolas"/>
                <a:sym typeface="Consolas"/>
              </a:rPr>
              <a:t>// Send the request</a:t>
            </a:r>
          </a:p>
          <a:p>
            <a:pPr lvl="0" rtl="0">
              <a:spcBef>
                <a:spcPts val="0"/>
              </a:spcBef>
              <a:spcAft>
                <a:spcPts val="0"/>
              </a:spcAft>
              <a:buNone/>
            </a:pPr>
            <a:r>
              <a:rPr lang="en" sz="1200" dirty="0">
                <a:solidFill>
                  <a:srgbClr val="000000"/>
                </a:solidFill>
                <a:highlight>
                  <a:srgbClr val="FFFFFF"/>
                </a:highlight>
                <a:latin typeface="Consolas"/>
                <a:ea typeface="Consolas"/>
                <a:cs typeface="Consolas"/>
                <a:sym typeface="Consolas"/>
              </a:rPr>
              <a:t>xhttp.send();</a:t>
            </a:r>
          </a:p>
          <a:p>
            <a:pPr lvl="0">
              <a:spcBef>
                <a:spcPts val="0"/>
              </a:spcBef>
              <a:buNone/>
            </a:pPr>
            <a:endParaRPr sz="1200" dirty="0">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869</Words>
  <Application>Microsoft Macintosh PowerPoint</Application>
  <PresentationFormat>On-screen Show (16:9)</PresentationFormat>
  <Paragraphs>108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PT Sans Narrow</vt:lpstr>
      <vt:lpstr>Source Code Pro</vt:lpstr>
      <vt:lpstr>Open Sans</vt:lpstr>
      <vt:lpstr>tropic</vt:lpstr>
      <vt:lpstr>JavaScript</vt:lpstr>
      <vt:lpstr>jQuery</vt:lpstr>
      <vt:lpstr>jQuery basics</vt:lpstr>
      <vt:lpstr>Translating JavaScript to jQuery</vt:lpstr>
      <vt:lpstr>To be clear</vt:lpstr>
      <vt:lpstr>How do we get jQuery?</vt:lpstr>
      <vt:lpstr>That’s it for jQuery!</vt:lpstr>
      <vt:lpstr>AJAX</vt:lpstr>
      <vt:lpstr>Let’s see an example: JavaScript</vt:lpstr>
      <vt:lpstr>Let’s see an example: jQuery</vt:lpstr>
      <vt:lpstr>Error handling</vt:lpstr>
      <vt:lpstr>More error handling</vt:lpstr>
      <vt:lpstr>More use cases</vt:lpstr>
      <vt:lpstr>That’s it for AJAX!</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16</cp:revision>
  <dcterms:modified xsi:type="dcterms:W3CDTF">2017-04-27T04:07:49Z</dcterms:modified>
</cp:coreProperties>
</file>