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73946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type 2, the route doesn’t necessarily return data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really utilizes the verbs to show what is going on, as opposed to just calling all sorts of things.</a:t>
            </a:r>
          </a:p>
          <a:p>
            <a:pPr lvl="0">
              <a:spcBef>
                <a:spcPts val="0"/>
              </a:spcBef>
              <a:buNone/>
            </a:pPr>
            <a:r>
              <a:rPr lang="en"/>
              <a:t>It revolves around nouns because we’re interacting with resources.</a:t>
            </a:r>
          </a:p>
          <a:p>
            <a:pPr lvl="0" rtl="0">
              <a:spcBef>
                <a:spcPts val="0"/>
              </a:spcBef>
              <a:buNone/>
            </a:pPr>
            <a:r>
              <a:rPr lang="en"/>
              <a:t>For PUT and POST, you pass the updated data or new data in the request body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org/docs/0.12/quickstart/%23accessing-request-data" TargetMode="External"/><Relationship Id="rId4" Type="http://schemas.openxmlformats.org/officeDocument/2006/relationships/hyperlink" Target="http://flask.pocoo.org/docs/0.12/api/%23module-flask.jso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http://flask.pocoo.org/docs/0.12/quickstart/#accessing-request-data</a:t>
            </a:r>
            <a:r>
              <a:rPr lang="en"/>
              <a:t> </a:t>
            </a:r>
            <a:r>
              <a:rPr lang="en">
                <a:solidFill>
                  <a:srgbClr val="000000"/>
                </a:solidFill>
              </a:rPr>
              <a:t>(read from “Accessing Request Data” to “Redirects And Errors”)</a:t>
            </a:r>
          </a:p>
          <a:p>
            <a:pPr lvl="0">
              <a:spcBef>
                <a:spcPts val="0"/>
              </a:spcBef>
              <a:buNone/>
            </a:pPr>
            <a:r>
              <a:rPr lang="en" u="sng">
                <a:solidFill>
                  <a:schemeClr val="hlink"/>
                </a:solidFill>
                <a:hlinkClick r:id="rId4"/>
              </a:rPr>
              <a:t>http://flask.pocoo.org/docs/0.12/api/#module-flask.json</a:t>
            </a:r>
          </a:p>
          <a:p>
            <a:pPr lvl="0">
              <a:spcBef>
                <a:spcPts val="0"/>
              </a:spcBef>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 deeper look at routing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Routing refers to the notion of mapping an HTTP verb and URL combination to a function</a:t>
            </a:r>
          </a:p>
          <a:p>
            <a:pPr marL="514350" lvl="0" indent="-285750" rtl="0">
              <a:spcBef>
                <a:spcPts val="0"/>
              </a:spcBef>
              <a:spcAft>
                <a:spcPts val="1000"/>
              </a:spcAft>
              <a:buFont typeface="Arial"/>
              <a:buChar char="•"/>
            </a:pPr>
            <a:r>
              <a:rPr lang="en" dirty="0"/>
              <a:t>Flask provides routing using function decorators</a:t>
            </a:r>
          </a:p>
          <a:p>
            <a:pPr marL="514350" lvl="0" indent="-285750" rtl="0">
              <a:spcBef>
                <a:spcPts val="0"/>
              </a:spcBef>
              <a:spcAft>
                <a:spcPts val="0"/>
              </a:spcAft>
              <a:buFont typeface="Arial"/>
              <a:buChar char="•"/>
            </a:pPr>
            <a:r>
              <a:rPr lang="en" dirty="0"/>
              <a:t>Example routes:</a:t>
            </a:r>
          </a:p>
          <a:p>
            <a:pPr marL="914400" lvl="1" indent="-228600" rtl="0">
              <a:spcBef>
                <a:spcPts val="0"/>
              </a:spcBef>
              <a:spcAft>
                <a:spcPts val="0"/>
              </a:spcAft>
              <a:buFont typeface="Consolas"/>
            </a:pPr>
            <a:r>
              <a:rPr lang="en" dirty="0">
                <a:latin typeface="Consolas"/>
                <a:ea typeface="Consolas"/>
                <a:cs typeface="Consolas"/>
                <a:sym typeface="Consolas"/>
              </a:rPr>
              <a:t>@app.route('/hello')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defaults to GET</a:t>
            </a:r>
          </a:p>
          <a:p>
            <a:pPr marL="914400" lvl="1" indent="-228600" rtl="0">
              <a:spcBef>
                <a:spcPts val="0"/>
              </a:spcBef>
              <a:spcAft>
                <a:spcPts val="0"/>
              </a:spcAft>
              <a:buFont typeface="Consolas"/>
            </a:pPr>
            <a:r>
              <a:rPr lang="en" dirty="0">
                <a:latin typeface="Consolas"/>
                <a:ea typeface="Consolas"/>
                <a:cs typeface="Consolas"/>
                <a:sym typeface="Consolas"/>
              </a:rPr>
              <a:t>@app.route('/user/bob', methods=['GET'])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supports GET only</a:t>
            </a:r>
          </a:p>
          <a:p>
            <a:pPr marL="914400" lvl="1" indent="-228600" rtl="0">
              <a:spcBef>
                <a:spcPts val="0"/>
              </a:spcBef>
              <a:spcAft>
                <a:spcPts val="0"/>
              </a:spcAft>
              <a:buFont typeface="Consolas"/>
            </a:pPr>
            <a:r>
              <a:rPr lang="en" dirty="0">
                <a:latin typeface="Consolas"/>
                <a:ea typeface="Consolas"/>
                <a:cs typeface="Consolas"/>
                <a:sym typeface="Consolas"/>
              </a:rPr>
              <a:t>@app.route('/login', methods=['GET', 'POST'])	</a:t>
            </a:r>
            <a:r>
              <a:rPr lang="en" dirty="0">
                <a:solidFill>
                  <a:srgbClr val="999999"/>
                </a:solidFill>
                <a:latin typeface="Consolas"/>
                <a:ea typeface="Consolas"/>
                <a:cs typeface="Consolas"/>
                <a:sym typeface="Consolas"/>
              </a:rPr>
              <a:t># supports GET and POST</a:t>
            </a:r>
          </a:p>
          <a:p>
            <a:pPr lvl="0" rt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routing</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For our purposes for now, there are two types of routing:</a:t>
            </a:r>
          </a:p>
          <a:p>
            <a:pPr marL="514350" lvl="0" indent="-285750" rtl="0">
              <a:lnSpc>
                <a:spcPct val="100000"/>
              </a:lnSpc>
              <a:spcBef>
                <a:spcPts val="0"/>
              </a:spcBef>
              <a:buFont typeface="Arial"/>
              <a:buChar char="•"/>
            </a:pPr>
            <a:r>
              <a:rPr lang="en" dirty="0"/>
              <a:t>A route that loads a page</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def list_cookies_page(): </a:t>
            </a:r>
          </a:p>
          <a:p>
            <a:pPr marL="457200" lvl="0" indent="0" rtl="0">
              <a:spcBef>
                <a:spcPts val="0"/>
              </a:spcBef>
              <a:spcAft>
                <a:spcPts val="0"/>
              </a:spcAft>
              <a:buNone/>
            </a:pPr>
            <a:r>
              <a:rPr lang="en" sz="1400" dirty="0">
                <a:solidFill>
                  <a:srgbClr val="000000"/>
                </a:solidFill>
                <a:latin typeface="Consolas"/>
                <a:ea typeface="Consolas"/>
                <a:cs typeface="Consolas"/>
                <a:sym typeface="Consolas"/>
              </a:rPr>
              <a:t>	return render_template('main.html', cookies=&lt;some data&gt;)</a:t>
            </a:r>
          </a:p>
          <a:p>
            <a:pPr marL="457200" lvl="0" indent="0" rtl="0">
              <a:spcBef>
                <a:spcPts val="0"/>
              </a:spcBef>
              <a:spcAft>
                <a:spcPts val="0"/>
              </a:spcAft>
              <a:buNone/>
            </a:pPr>
            <a:endParaRPr sz="1200" dirty="0">
              <a:latin typeface="Source Code Pro"/>
              <a:ea typeface="Source Code Pro"/>
              <a:cs typeface="Source Code Pro"/>
              <a:sym typeface="Source Code Pro"/>
            </a:endParaRPr>
          </a:p>
          <a:p>
            <a:pPr marL="514350" lvl="0" indent="-285750" rtl="0">
              <a:spcBef>
                <a:spcPts val="0"/>
              </a:spcBef>
              <a:buFont typeface="Arial"/>
              <a:buChar char="•"/>
            </a:pPr>
            <a:r>
              <a:rPr lang="en" dirty="0"/>
              <a:t>A route that handles data, but doesn’t load a page</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def get_cookies():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	return {“cookies”: [{“name”: “chocolate chip”}]}</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 deeper look at HTTP verbs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HTTP verbs are used to signify the action being taken:</a:t>
            </a:r>
          </a:p>
          <a:p>
            <a:pPr marL="514350" lvl="0" indent="-285750" rtl="0">
              <a:spcBef>
                <a:spcPts val="0"/>
              </a:spcBef>
              <a:buFont typeface="Arial"/>
              <a:buChar char="•"/>
            </a:pPr>
            <a:r>
              <a:rPr lang="en" dirty="0"/>
              <a:t>GET: used to get a page or resource</a:t>
            </a:r>
          </a:p>
          <a:p>
            <a:pPr marL="514350" lvl="0" indent="-285750" rtl="0">
              <a:spcBef>
                <a:spcPts val="0"/>
              </a:spcBef>
              <a:buFont typeface="Arial"/>
              <a:buChar char="•"/>
            </a:pPr>
            <a:r>
              <a:rPr lang="en" dirty="0"/>
              <a:t>PUT: used to update a resource</a:t>
            </a:r>
          </a:p>
          <a:p>
            <a:pPr marL="514350" lvl="0" indent="-285750" rtl="0">
              <a:spcBef>
                <a:spcPts val="0"/>
              </a:spcBef>
              <a:buFont typeface="Arial"/>
              <a:buChar char="•"/>
            </a:pPr>
            <a:r>
              <a:rPr lang="en" dirty="0"/>
              <a:t>POST: used to create a resource</a:t>
            </a:r>
          </a:p>
          <a:p>
            <a:pPr marL="514350" lvl="0" indent="-285750" rtl="0">
              <a:spcBef>
                <a:spcPts val="0"/>
              </a:spcBef>
              <a:buFont typeface="Arial"/>
              <a:buChar char="•"/>
            </a:pPr>
            <a:r>
              <a:rPr lang="en" dirty="0"/>
              <a:t>DELETE: used to delete a resource</a:t>
            </a:r>
          </a:p>
          <a:p>
            <a:pPr lvl="0" rtl="0">
              <a:spcBef>
                <a:spcPts val="0"/>
              </a:spcBef>
              <a:buNone/>
            </a:pPr>
            <a:r>
              <a:rPr lang="en" dirty="0"/>
              <a:t>Additionally, HTTP verbs will affect what the request looks like and how it behaves, but we won’t get into that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RESTful routes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There’s an architectural style called </a:t>
            </a:r>
            <a:r>
              <a:rPr lang="en" b="1" dirty="0"/>
              <a:t>REST</a:t>
            </a:r>
            <a:r>
              <a:rPr lang="en" dirty="0"/>
              <a:t> (Representational State Transfer) that defines how you should write your routes</a:t>
            </a:r>
          </a:p>
          <a:p>
            <a:pPr marL="514350" lvl="0" indent="-285750" rtl="0">
              <a:spcBef>
                <a:spcPts val="0"/>
              </a:spcBef>
              <a:spcAft>
                <a:spcPts val="1000"/>
              </a:spcAft>
              <a:buFont typeface="Arial"/>
              <a:buChar char="•"/>
            </a:pPr>
            <a:r>
              <a:rPr lang="en" dirty="0"/>
              <a:t>Only the routes that handle data would follow REST (i.e., the routes that load pages don’t need to follow REST)</a:t>
            </a:r>
          </a:p>
          <a:p>
            <a:pPr marL="514350" lvl="0" indent="-285750" rtl="0">
              <a:spcBef>
                <a:spcPts val="0"/>
              </a:spcBef>
              <a:spcAft>
                <a:spcPts val="1000"/>
              </a:spcAft>
              <a:buFont typeface="Arial"/>
              <a:buChar char="•"/>
            </a:pPr>
            <a:r>
              <a:rPr lang="en" dirty="0"/>
              <a:t>RESTful routes use a combination of HTTP verbs and nouns</a:t>
            </a:r>
          </a:p>
          <a:p>
            <a:pPr marL="514350" lvl="0" indent="-285750" rtl="0">
              <a:spcBef>
                <a:spcPts val="0"/>
              </a:spcBef>
              <a:spcAft>
                <a:spcPts val="1000"/>
              </a:spcAft>
              <a:buFont typeface="Arial"/>
              <a:buChar char="•"/>
            </a:pPr>
            <a:r>
              <a:rPr lang="en" dirty="0"/>
              <a:t>RESTful routes must be stateless (i.e., the function does not preserve state across 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97" name="Shape 9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buNone/>
            </a:pPr>
            <a:r>
              <a:rPr lang="en" dirty="0"/>
              <a:t>RESTful routes:</a:t>
            </a:r>
          </a:p>
          <a:p>
            <a:pPr marL="514350" lvl="0" indent="-285750" rtl="0">
              <a:spcBef>
                <a:spcPts val="0"/>
              </a:spcBef>
              <a:buFont typeface="Arial"/>
              <a:buChar char="•"/>
            </a:pPr>
            <a:r>
              <a:rPr lang="en" dirty="0"/>
              <a:t>GET /cow</a:t>
            </a:r>
          </a:p>
          <a:p>
            <a:pPr marL="514350" lvl="0" indent="-285750" rtl="0">
              <a:spcBef>
                <a:spcPts val="0"/>
              </a:spcBef>
              <a:buFont typeface="Arial"/>
              <a:buChar char="•"/>
            </a:pPr>
            <a:r>
              <a:rPr lang="en" dirty="0"/>
              <a:t>GET /cow/1</a:t>
            </a:r>
          </a:p>
          <a:p>
            <a:pPr marL="514350" lvl="0" indent="-285750" rtl="0">
              <a:spcBef>
                <a:spcPts val="0"/>
              </a:spcBef>
              <a:buFont typeface="Arial"/>
              <a:buChar char="•"/>
            </a:pPr>
            <a:r>
              <a:rPr lang="en" dirty="0"/>
              <a:t>PUT /cow/1</a:t>
            </a:r>
          </a:p>
          <a:p>
            <a:pPr marL="514350" lvl="0" indent="-285750" rtl="0">
              <a:spcBef>
                <a:spcPts val="0"/>
              </a:spcBef>
              <a:buFont typeface="Arial"/>
              <a:buChar char="•"/>
            </a:pPr>
            <a:r>
              <a:rPr lang="en" dirty="0"/>
              <a:t>POST /cow</a:t>
            </a:r>
          </a:p>
          <a:p>
            <a:pPr marL="514350" lvl="0" indent="-285750" rtl="0">
              <a:spcBef>
                <a:spcPts val="0"/>
              </a:spcBef>
              <a:buFont typeface="Arial"/>
              <a:buChar char="•"/>
            </a:pPr>
            <a:r>
              <a:rPr lang="en" dirty="0"/>
              <a:t>DELETE /cow/1</a:t>
            </a:r>
          </a:p>
        </p:txBody>
      </p:sp>
      <p:sp>
        <p:nvSpPr>
          <p:cNvPr id="98" name="Shape 98"/>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dirty="0"/>
              <a:t>Not RESTful routes:</a:t>
            </a:r>
          </a:p>
          <a:p>
            <a:pPr marL="514350" lvl="0" indent="-285750" rtl="0">
              <a:spcBef>
                <a:spcPts val="0"/>
              </a:spcBef>
              <a:buFont typeface="Arial"/>
              <a:buChar char="•"/>
            </a:pPr>
            <a:r>
              <a:rPr lang="en" dirty="0"/>
              <a:t>GET /someCows</a:t>
            </a:r>
          </a:p>
          <a:p>
            <a:pPr marL="514350" lvl="0" indent="-285750" rtl="0">
              <a:spcBef>
                <a:spcPts val="0"/>
              </a:spcBef>
              <a:buFont typeface="Arial"/>
              <a:buChar char="•"/>
            </a:pPr>
            <a:r>
              <a:rPr lang="en" dirty="0"/>
              <a:t>GET /theCowNumbered1</a:t>
            </a:r>
          </a:p>
          <a:p>
            <a:pPr marL="514350" lvl="0" indent="-285750" rtl="0">
              <a:spcBef>
                <a:spcPts val="0"/>
              </a:spcBef>
              <a:buFont typeface="Arial"/>
              <a:buChar char="•"/>
            </a:pPr>
            <a:r>
              <a:rPr lang="en" dirty="0"/>
              <a:t>PUT /theCowNumbered1/update</a:t>
            </a:r>
          </a:p>
          <a:p>
            <a:pPr marL="514350" lvl="0" indent="-285750" rtl="0">
              <a:spcBef>
                <a:spcPts val="0"/>
              </a:spcBef>
              <a:buFont typeface="Arial"/>
              <a:buChar char="•"/>
            </a:pPr>
            <a:r>
              <a:rPr lang="en" dirty="0"/>
              <a:t>POST /createACow</a:t>
            </a:r>
          </a:p>
          <a:p>
            <a:pPr marL="514350" lvl="0" indent="-285750">
              <a:spcBef>
                <a:spcPts val="0"/>
              </a:spcBef>
              <a:buFont typeface="Arial"/>
              <a:buChar char="•"/>
            </a:pPr>
            <a:r>
              <a:rPr lang="en" dirty="0"/>
              <a:t>DELETE /cow/delete/1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What’s an API?</a:t>
            </a:r>
          </a:p>
        </p:txBody>
      </p:sp>
      <p:sp>
        <p:nvSpPr>
          <p:cNvPr id="104" name="Shape 10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t>The set of RESTful routes can be considered as the app’s </a:t>
            </a:r>
            <a:r>
              <a:rPr lang="en" b="1" dirty="0"/>
              <a:t>API</a:t>
            </a:r>
            <a:r>
              <a:rPr lang="en" dirty="0"/>
              <a:t> (Application Program Interface), i.e., the possible ways of interacting with the data</a:t>
            </a:r>
          </a:p>
          <a:p>
            <a:pPr marL="514350" lvl="0" indent="-285750" rtl="0">
              <a:lnSpc>
                <a:spcPct val="100000"/>
              </a:lnSpc>
              <a:spcBef>
                <a:spcPts val="0"/>
              </a:spcBef>
              <a:spcAft>
                <a:spcPts val="1000"/>
              </a:spcAft>
              <a:buFont typeface="Arial"/>
              <a:buChar char="•"/>
            </a:pPr>
            <a:r>
              <a:rPr lang="en" dirty="0"/>
              <a:t>Sometimes there might be separate engineers working on the frontend and backend code</a:t>
            </a:r>
          </a:p>
          <a:p>
            <a:pPr marL="514350" lvl="0" indent="-285750" rtl="0">
              <a:lnSpc>
                <a:spcPct val="100000"/>
              </a:lnSpc>
              <a:spcBef>
                <a:spcPts val="0"/>
              </a:spcBef>
              <a:spcAft>
                <a:spcPts val="1000"/>
              </a:spcAft>
              <a:buFont typeface="Arial"/>
              <a:buChar char="•"/>
            </a:pPr>
            <a:r>
              <a:rPr lang="en" dirty="0"/>
              <a:t>In order for both engineers to be able to work simultaneously (i.e., so that one is not blocked by waiting on the other to complete their work), it’s essential for the engineers to agree early on on what the API will look like</a:t>
            </a:r>
          </a:p>
          <a:p>
            <a:pPr marL="514350" lvl="0" indent="-285750" rtl="0">
              <a:lnSpc>
                <a:spcPct val="100000"/>
              </a:lnSpc>
              <a:spcBef>
                <a:spcPts val="0"/>
              </a:spcBef>
              <a:spcAft>
                <a:spcPts val="1000"/>
              </a:spcAft>
              <a:buFont typeface="Arial"/>
              <a:buChar char="•"/>
            </a:pPr>
            <a:r>
              <a:rPr lang="en" dirty="0"/>
              <a:t>Basically, the engineers must agree on what the backend endpoints are, how to call them, and what the data that is passed to/received from those endpoints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Example API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b="1" dirty="0"/>
              <a:t>GET /cow</a:t>
            </a:r>
            <a:r>
              <a:rPr lang="en" dirty="0"/>
              <a:t> will return data like: </a:t>
            </a:r>
            <a:r>
              <a:rPr lang="en" b="1" dirty="0"/>
              <a:t>[{“id”: 1, “name”: “Betsy”, “age”: “2”}, …]</a:t>
            </a:r>
          </a:p>
          <a:p>
            <a:pPr marL="514350" lvl="0" indent="-285750" rtl="0">
              <a:spcBef>
                <a:spcPts val="0"/>
              </a:spcBef>
              <a:spcAft>
                <a:spcPts val="1000"/>
              </a:spcAft>
              <a:buFont typeface="Arial"/>
              <a:buChar char="•"/>
            </a:pPr>
            <a:r>
              <a:rPr lang="en" b="1" dirty="0"/>
              <a:t>GET /cow/1</a:t>
            </a:r>
            <a:r>
              <a:rPr lang="en" dirty="0"/>
              <a:t> will return data like: </a:t>
            </a:r>
            <a:r>
              <a:rPr lang="en" b="1" dirty="0"/>
              <a:t>{“id”: 1, “name”: “Betsy”, “age”: “2”} </a:t>
            </a:r>
            <a:r>
              <a:rPr lang="en" dirty="0"/>
              <a:t>or </a:t>
            </a:r>
            <a:r>
              <a:rPr lang="en" b="1" dirty="0"/>
              <a:t>{“status”: “not found”}</a:t>
            </a:r>
            <a:r>
              <a:rPr lang="en" dirty="0"/>
              <a:t> with a 404 status if there is no cow with that id</a:t>
            </a:r>
          </a:p>
          <a:p>
            <a:pPr marL="514350" lvl="0" indent="-285750" rtl="0">
              <a:spcBef>
                <a:spcPts val="0"/>
              </a:spcBef>
              <a:spcAft>
                <a:spcPts val="1000"/>
              </a:spcAft>
              <a:buFont typeface="Arial"/>
              <a:buChar char="•"/>
            </a:pPr>
            <a:r>
              <a:rPr lang="en" b="1" dirty="0"/>
              <a:t>PUT /cow/1</a:t>
            </a:r>
            <a:r>
              <a:rPr lang="en" dirty="0"/>
              <a:t> will return data like: </a:t>
            </a:r>
            <a:r>
              <a:rPr lang="en" b="1" dirty="0"/>
              <a:t>{“status”: “success”} </a:t>
            </a:r>
            <a:r>
              <a:rPr lang="en" dirty="0"/>
              <a:t>and expects to be passed data like</a:t>
            </a:r>
            <a:r>
              <a:rPr lang="en" b="1" dirty="0"/>
              <a:t> {“id”: 1, “name”: “Abigail”, “age”: 2}</a:t>
            </a:r>
          </a:p>
          <a:p>
            <a:pPr marL="514350" lvl="0" indent="-285750" rtl="0">
              <a:spcBef>
                <a:spcPts val="0"/>
              </a:spcBef>
              <a:spcAft>
                <a:spcPts val="1000"/>
              </a:spcAft>
              <a:buFont typeface="Arial"/>
              <a:buChar char="•"/>
            </a:pPr>
            <a:r>
              <a:rPr lang="en" b="1" dirty="0"/>
              <a:t>POST /cow will </a:t>
            </a:r>
            <a:r>
              <a:rPr lang="en" dirty="0"/>
              <a:t>will return data like: </a:t>
            </a:r>
            <a:r>
              <a:rPr lang="en" b="1" dirty="0"/>
              <a:t>{“status”: “success”, “id”: 2} </a:t>
            </a:r>
            <a:r>
              <a:rPr lang="en" dirty="0"/>
              <a:t>and expects to be passed data like </a:t>
            </a:r>
            <a:r>
              <a:rPr lang="en" b="1" dirty="0"/>
              <a:t>{“name”: “Hank”, “age”: 7}</a:t>
            </a:r>
          </a:p>
          <a:p>
            <a:pPr marL="514350" lvl="0" indent="-285750" rtl="0">
              <a:spcBef>
                <a:spcPts val="0"/>
              </a:spcBef>
              <a:spcAft>
                <a:spcPts val="1000"/>
              </a:spcAft>
              <a:buFont typeface="Arial"/>
              <a:buChar char="•"/>
            </a:pPr>
            <a:r>
              <a:rPr lang="en" b="1" dirty="0"/>
              <a:t>DELETE /cow/1 </a:t>
            </a:r>
            <a:r>
              <a:rPr lang="en" dirty="0"/>
              <a:t>will return data like: </a:t>
            </a:r>
            <a:r>
              <a:rPr lang="en" b="1" dirty="0"/>
              <a:t>{“status”: “success”} </a:t>
            </a:r>
            <a:r>
              <a:rPr lang="en" dirty="0"/>
              <a:t>or </a:t>
            </a:r>
            <a:r>
              <a:rPr lang="en" b="1" dirty="0"/>
              <a:t>{“status”: “not found”} </a:t>
            </a:r>
            <a:r>
              <a:rPr lang="en" dirty="0"/>
              <a:t>with a 404 status if there is no cow with that 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As we saw earlier, PUT and POST requests expect data from the request body. How do we grab that data and interact with it? Like so:</a:t>
            </a:r>
          </a:p>
          <a:p>
            <a:pPr lvl="0">
              <a:spcBef>
                <a:spcPts val="0"/>
              </a:spcBef>
              <a:buNone/>
            </a:pPr>
            <a:r>
              <a:rPr lang="en" sz="1200" dirty="0">
                <a:solidFill>
                  <a:srgbClr val="000000"/>
                </a:solidFill>
                <a:latin typeface="Consolas"/>
                <a:ea typeface="Consolas"/>
                <a:cs typeface="Consolas"/>
                <a:sym typeface="Consolas"/>
              </a:rPr>
              <a:t>from flask import json, request		     </a:t>
            </a:r>
            <a:r>
              <a:rPr lang="en" sz="1200" dirty="0">
                <a:solidFill>
                  <a:srgbClr val="999999"/>
                </a:solidFill>
                <a:latin typeface="Consolas"/>
                <a:ea typeface="Consolas"/>
                <a:cs typeface="Consolas"/>
                <a:sym typeface="Consolas"/>
              </a:rPr>
              <a:t># import the json and request libraries</a:t>
            </a:r>
          </a:p>
          <a:p>
            <a:pPr lvl="0">
              <a:spcBef>
                <a:spcPts val="0"/>
              </a:spcBef>
              <a:buNone/>
            </a:pPr>
            <a:r>
              <a:rPr lang="en" sz="1200" dirty="0">
                <a:solidFill>
                  <a:srgbClr val="999999"/>
                </a:solidFill>
                <a:latin typeface="Consolas"/>
                <a:ea typeface="Consolas"/>
                <a:cs typeface="Consolas"/>
                <a:sym typeface="Consolas"/>
              </a:rPr>
              <a:t>...</a:t>
            </a:r>
          </a:p>
          <a:p>
            <a:pPr marL="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@app.route('/cow', methods=['POST'])</a:t>
            </a:r>
          </a:p>
          <a:p>
            <a:pPr marL="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def add_cow(): </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data = request.form			</a:t>
            </a:r>
            <a:r>
              <a:rPr lang="en" sz="1200" dirty="0" smtClean="0">
                <a:solidFill>
                  <a:srgbClr val="999999"/>
                </a:solidFill>
                <a:latin typeface="Consolas"/>
                <a:ea typeface="Consolas"/>
                <a:cs typeface="Consolas"/>
                <a:sym typeface="Consolas"/>
              </a:rPr>
              <a:t># </a:t>
            </a:r>
            <a:r>
              <a:rPr lang="en" sz="1200" dirty="0">
                <a:solidFill>
                  <a:srgbClr val="999999"/>
                </a:solidFill>
                <a:latin typeface="Consolas"/>
                <a:ea typeface="Consolas"/>
                <a:cs typeface="Consolas"/>
                <a:sym typeface="Consolas"/>
              </a:rPr>
              <a:t>grab the form data from the request</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name = data['name']</a:t>
            </a:r>
            <a:r>
              <a:rPr lang="en" sz="1200" dirty="0">
                <a:latin typeface="Consolas"/>
                <a:ea typeface="Consolas"/>
                <a:cs typeface="Consolas"/>
                <a:sym typeface="Consolas"/>
              </a:rPr>
              <a:t> 				</a:t>
            </a:r>
            <a:r>
              <a:rPr lang="en" sz="1200" dirty="0">
                <a:solidFill>
                  <a:srgbClr val="999999"/>
                </a:solidFill>
                <a:latin typeface="Consolas"/>
                <a:ea typeface="Consolas"/>
                <a:cs typeface="Consolas"/>
                <a:sym typeface="Consolas"/>
              </a:rPr>
              <a:t># the form data is a dictionary</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return json.loads('{"message": "Added cow ' + name + '!"}') </a:t>
            </a:r>
            <a:r>
              <a:rPr lang="en" sz="1200" dirty="0">
                <a:solidFill>
                  <a:srgbClr val="999999"/>
                </a:solidFill>
                <a:latin typeface="Consolas"/>
                <a:ea typeface="Consolas"/>
                <a:cs typeface="Consolas"/>
                <a:sym typeface="Consolas"/>
              </a:rPr>
              <a:t># convert string to json</a:t>
            </a:r>
          </a:p>
          <a:p>
            <a:pPr lvl="0">
              <a:spcBef>
                <a:spcPts val="0"/>
              </a:spcBef>
              <a:buNone/>
            </a:pPr>
            <a:endParaRPr dirty="0"/>
          </a:p>
        </p:txBody>
      </p:sp>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Handling requests in Flask</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682</Words>
  <Application>Microsoft Macintosh PowerPoint</Application>
  <PresentationFormat>On-screen Show (16:9)</PresentationFormat>
  <Paragraphs>73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tropic</vt:lpstr>
      <vt:lpstr>Flask</vt:lpstr>
      <vt:lpstr>A deeper look at routing in Flask</vt:lpstr>
      <vt:lpstr>Types of routing</vt:lpstr>
      <vt:lpstr>A deeper look at HTTP verbs</vt:lpstr>
      <vt:lpstr>RESTful routes</vt:lpstr>
      <vt:lpstr>Let’s see an example</vt:lpstr>
      <vt:lpstr>What’s an API?</vt:lpstr>
      <vt:lpstr>Example API</vt:lpstr>
      <vt:lpstr>Handling requests in Flask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11</cp:revision>
  <dcterms:modified xsi:type="dcterms:W3CDTF">2017-05-24T04:07:24Z</dcterms:modified>
</cp:coreProperties>
</file>