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8142983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taken from: http://blog.walty8.com/wp-content/uploads/2016/06/SVN-Git-Git-Actions.png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end up with a million copies of your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svn workflow image from: http://www.ranorex.com/blog/wp-content/uploads/2012/02/Ranorex-With-SVN-546x364.png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Image taken from: http://www.ranorex.com/blog/wp-content/uploads/2012/02/Ranorex-With-SVN-546x364.png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scm.com/book/en/v1/Git-Branching-What-a-Branch-Is" TargetMode="External"/><Relationship Id="rId4" Type="http://schemas.openxmlformats.org/officeDocument/2006/relationships/hyperlink" Target="http://blog.walty8.com/comparison-of-git-and-svn/" TargetMode="External"/><Relationship Id="rId5" Type="http://schemas.openxmlformats.org/officeDocument/2006/relationships/hyperlink" Target="https://git.wiki.kernel.org/index.php/GitSvnComparison" TargetMode="External"/><Relationship Id="rId6" Type="http://schemas.openxmlformats.org/officeDocument/2006/relationships/hyperlink" Target="https://www.git-tower.com/learn/" TargetMode="External"/><Relationship Id="rId7" Type="http://schemas.openxmlformats.org/officeDocument/2006/relationships/hyperlink" Target="https://www.atlassian.com/git/tutorials/comparing-workflow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Git and SVN</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Version control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Git</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Git introduces the concept of a </a:t>
            </a:r>
            <a:r>
              <a:rPr lang="en" b="1" dirty="0"/>
              <a:t>local repository</a:t>
            </a:r>
            <a:r>
              <a:rPr lang="en" dirty="0"/>
              <a:t>, where you have version control for your local changes</a:t>
            </a:r>
          </a:p>
          <a:p>
            <a:pPr marL="457200" lvl="0" indent="-317500" rtl="0">
              <a:spcBef>
                <a:spcPts val="0"/>
              </a:spcBef>
              <a:spcAft>
                <a:spcPts val="1000"/>
              </a:spcAft>
              <a:buSzPct val="100000"/>
              <a:buFont typeface="Arial"/>
              <a:buChar char="•"/>
            </a:pPr>
            <a:r>
              <a:rPr lang="en" sz="1400" dirty="0"/>
              <a:t>Why it is a good idea to have version control on your local changes: </a:t>
            </a:r>
            <a:br>
              <a:rPr lang="en" sz="1400" dirty="0"/>
            </a:br>
            <a:r>
              <a:rPr lang="en" sz="1400" dirty="0"/>
              <a:t>You have been working pretty hard on several features over the past week, but suddenly, the customer doesn’t want one of the features anymore and now you have to remove all of the code relating to it.</a:t>
            </a:r>
          </a:p>
          <a:p>
            <a:pPr marL="457200" lvl="0" indent="-317500" rtl="0">
              <a:spcBef>
                <a:spcPts val="0"/>
              </a:spcBef>
              <a:spcAft>
                <a:spcPts val="1000"/>
              </a:spcAft>
              <a:buSzPct val="100000"/>
              <a:buFont typeface="Arial"/>
              <a:buChar char="•"/>
            </a:pPr>
            <a:r>
              <a:rPr lang="en" sz="1400" dirty="0"/>
              <a:t>In SVN, you would have to manually go through each file, find the code related to the unwanted feature, and then delete it.</a:t>
            </a:r>
          </a:p>
          <a:p>
            <a:pPr marL="457200" lvl="0" indent="-317500" rtl="0">
              <a:spcBef>
                <a:spcPts val="0"/>
              </a:spcBef>
              <a:spcAft>
                <a:spcPts val="0"/>
              </a:spcAft>
              <a:buSzPct val="100000"/>
              <a:buFont typeface="Arial"/>
              <a:buChar char="•"/>
            </a:pPr>
            <a:r>
              <a:rPr lang="en" sz="1400" dirty="0"/>
              <a:t>In Git, you can simply delete the commit of the unwanted feature, assuming you were committing after each feature. Now you can push the rest of the commits to master.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Git</a:t>
            </a: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rtl="0">
              <a:spcBef>
                <a:spcPts val="0"/>
              </a:spcBef>
              <a:buFont typeface="Arial"/>
              <a:buChar char="•"/>
            </a:pPr>
            <a:r>
              <a:rPr lang="en" dirty="0"/>
              <a:t>Git’s main selling point is their encouragement of and easy use of </a:t>
            </a:r>
            <a:r>
              <a:rPr lang="en" b="1" dirty="0" smtClean="0"/>
              <a:t>branching</a:t>
            </a:r>
            <a:r>
              <a:rPr lang="en" dirty="0" smtClean="0"/>
              <a:t>.</a:t>
            </a:r>
            <a:endParaRPr lang="en-US" smtClean="0"/>
          </a:p>
          <a:p>
            <a:pPr marL="285750" lvl="0" indent="-285750" rtl="0">
              <a:spcBef>
                <a:spcPts val="0"/>
              </a:spcBef>
              <a:buFont typeface="Arial"/>
              <a:buChar char="•"/>
            </a:pPr>
            <a:r>
              <a:rPr lang="en" smtClean="0"/>
              <a:t>Branches </a:t>
            </a:r>
            <a:r>
              <a:rPr lang="en" dirty="0"/>
              <a:t>allow the developer to create and work on multiple copies of the code. However, these multiple copies aren’t literally stored as multiple copies of code -- Git only keeps track of the diff each branch has with master, and applies/un-applies them as you switch between branches*!</a:t>
            </a:r>
          </a:p>
        </p:txBody>
      </p:sp>
      <p:sp>
        <p:nvSpPr>
          <p:cNvPr id="128" name="Shape 128"/>
          <p:cNvSpPr txBox="1"/>
          <p:nvPr/>
        </p:nvSpPr>
        <p:spPr>
          <a:xfrm>
            <a:off x="311700" y="4569025"/>
            <a:ext cx="2735700" cy="256200"/>
          </a:xfrm>
          <a:prstGeom prst="rect">
            <a:avLst/>
          </a:prstGeom>
          <a:noFill/>
          <a:ln>
            <a:noFill/>
          </a:ln>
        </p:spPr>
        <p:txBody>
          <a:bodyPr lIns="91425" tIns="91425" rIns="91425" bIns="91425" anchor="t" anchorCtr="0">
            <a:noAutofit/>
          </a:bodyPr>
          <a:lstStyle/>
          <a:p>
            <a:pPr lvl="0" rtl="0">
              <a:spcBef>
                <a:spcPts val="0"/>
              </a:spcBef>
              <a:buNone/>
            </a:pPr>
            <a:r>
              <a:rPr lang="en" i="1"/>
              <a:t>* simplified explanation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Git workflow</a:t>
            </a:r>
          </a:p>
        </p:txBody>
      </p:sp>
      <p:sp>
        <p:nvSpPr>
          <p:cNvPr id="134" name="Shape 134"/>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35" name="Shape 135" descr="SVN-Git-Git-Actions.png"/>
          <p:cNvPicPr preferRelativeResize="0"/>
          <p:nvPr/>
        </p:nvPicPr>
        <p:blipFill rotWithShape="1">
          <a:blip r:embed="rId3">
            <a:alphaModFix/>
          </a:blip>
          <a:srcRect b="50263"/>
          <a:stretch/>
        </p:blipFill>
        <p:spPr>
          <a:xfrm>
            <a:off x="2290800" y="107725"/>
            <a:ext cx="4562385" cy="4000373"/>
          </a:xfrm>
          <a:prstGeom prst="rect">
            <a:avLst/>
          </a:prstGeom>
          <a:noFill/>
          <a:ln>
            <a:noFill/>
          </a:ln>
        </p:spPr>
      </p:pic>
      <p:sp>
        <p:nvSpPr>
          <p:cNvPr id="136" name="Shape 136"/>
          <p:cNvSpPr/>
          <p:nvPr/>
        </p:nvSpPr>
        <p:spPr>
          <a:xfrm>
            <a:off x="3264925" y="1316025"/>
            <a:ext cx="1195500" cy="381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solidFill>
                <a:srgbClr val="FFFFFF"/>
              </a:solidFill>
            </a:endParaRPr>
          </a:p>
        </p:txBody>
      </p:sp>
      <p:cxnSp>
        <p:nvCxnSpPr>
          <p:cNvPr id="137" name="Shape 137"/>
          <p:cNvCxnSpPr/>
          <p:nvPr/>
        </p:nvCxnSpPr>
        <p:spPr>
          <a:xfrm rot="10800000" flipH="1">
            <a:off x="3401150" y="3503850"/>
            <a:ext cx="996300" cy="311400"/>
          </a:xfrm>
          <a:prstGeom prst="straightConnector1">
            <a:avLst/>
          </a:prstGeom>
          <a:noFill/>
          <a:ln w="9525" cap="flat" cmpd="sng">
            <a:solidFill>
              <a:srgbClr val="000000"/>
            </a:solidFill>
            <a:prstDash val="solid"/>
            <a:round/>
            <a:headEnd type="none" w="lg" len="lg"/>
            <a:tailEnd type="triangle" w="lg" len="lg"/>
          </a:ln>
        </p:spPr>
      </p:cxnSp>
      <p:cxnSp>
        <p:nvCxnSpPr>
          <p:cNvPr id="138" name="Shape 138"/>
          <p:cNvCxnSpPr/>
          <p:nvPr/>
        </p:nvCxnSpPr>
        <p:spPr>
          <a:xfrm rot="10800000" flipH="1">
            <a:off x="3374300" y="3418075"/>
            <a:ext cx="1010100" cy="181200"/>
          </a:xfrm>
          <a:prstGeom prst="straightConnector1">
            <a:avLst/>
          </a:prstGeom>
          <a:noFill/>
          <a:ln w="9525" cap="flat" cmpd="sng">
            <a:solidFill>
              <a:srgbClr val="000000"/>
            </a:solidFill>
            <a:prstDash val="solid"/>
            <a:round/>
            <a:headEnd type="none" w="lg" len="lg"/>
            <a:tailEnd type="triangle" w="lg" len="lg"/>
          </a:ln>
        </p:spPr>
      </p:cxnSp>
      <p:cxnSp>
        <p:nvCxnSpPr>
          <p:cNvPr id="139" name="Shape 139"/>
          <p:cNvCxnSpPr/>
          <p:nvPr/>
        </p:nvCxnSpPr>
        <p:spPr>
          <a:xfrm>
            <a:off x="3394850" y="3074050"/>
            <a:ext cx="969000" cy="198000"/>
          </a:xfrm>
          <a:prstGeom prst="straightConnector1">
            <a:avLst/>
          </a:prstGeom>
          <a:noFill/>
          <a:ln w="9525" cap="flat" cmpd="sng">
            <a:solidFill>
              <a:srgbClr val="000000"/>
            </a:solidFill>
            <a:prstDash val="solid"/>
            <a:round/>
            <a:headEnd type="none" w="lg" len="lg"/>
            <a:tailEnd type="triangle" w="lg" len="lg"/>
          </a:ln>
        </p:spPr>
      </p:cxnSp>
      <p:sp>
        <p:nvSpPr>
          <p:cNvPr id="140" name="Shape 140"/>
          <p:cNvSpPr txBox="1"/>
          <p:nvPr/>
        </p:nvSpPr>
        <p:spPr>
          <a:xfrm rot="702449">
            <a:off x="3610991" y="2956401"/>
            <a:ext cx="576595" cy="197925"/>
          </a:xfrm>
          <a:prstGeom prst="rect">
            <a:avLst/>
          </a:prstGeom>
          <a:noFill/>
          <a:ln>
            <a:noFill/>
          </a:ln>
        </p:spPr>
        <p:txBody>
          <a:bodyPr lIns="91425" tIns="91425" rIns="91425" bIns="91425" anchor="t" anchorCtr="0">
            <a:noAutofit/>
          </a:bodyPr>
          <a:lstStyle/>
          <a:p>
            <a:pPr lvl="0">
              <a:spcBef>
                <a:spcPts val="0"/>
              </a:spcBef>
              <a:buNone/>
            </a:pPr>
            <a:r>
              <a:rPr lang="en" sz="800"/>
              <a:t>Commit</a:t>
            </a:r>
          </a:p>
        </p:txBody>
      </p:sp>
      <p:sp>
        <p:nvSpPr>
          <p:cNvPr id="141" name="Shape 141"/>
          <p:cNvSpPr txBox="1"/>
          <p:nvPr/>
        </p:nvSpPr>
        <p:spPr>
          <a:xfrm rot="-613330">
            <a:off x="3574445" y="3321620"/>
            <a:ext cx="576449" cy="197838"/>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
        <p:nvSpPr>
          <p:cNvPr id="142" name="Shape 142"/>
          <p:cNvSpPr txBox="1"/>
          <p:nvPr/>
        </p:nvSpPr>
        <p:spPr>
          <a:xfrm rot="-1148536">
            <a:off x="3574414" y="3473979"/>
            <a:ext cx="576369" cy="197814"/>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Common Git commands</a:t>
            </a:r>
          </a:p>
        </p:txBody>
      </p:sp>
      <p:sp>
        <p:nvSpPr>
          <p:cNvPr id="148" name="Shape 148"/>
          <p:cNvSpPr txBox="1">
            <a:spLocks noGrp="1"/>
          </p:cNvSpPr>
          <p:nvPr>
            <p:ph type="body" idx="1"/>
          </p:nvPr>
        </p:nvSpPr>
        <p:spPr>
          <a:xfrm>
            <a:off x="311700" y="11524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clone [url]</a:t>
            </a:r>
            <a:r>
              <a:rPr lang="en" dirty="0"/>
              <a:t> - get a copy of the code located at </a:t>
            </a:r>
            <a:r>
              <a:rPr lang="en" dirty="0">
                <a:latin typeface="Consolas"/>
                <a:ea typeface="Consolas"/>
                <a:cs typeface="Consolas"/>
                <a:sym typeface="Consolas"/>
              </a:rPr>
              <a:t>url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pull</a:t>
            </a:r>
            <a:r>
              <a:rPr lang="en" dirty="0"/>
              <a:t> - pull in and update your local repo with any changes from master that you don’t have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status</a:t>
            </a:r>
            <a:r>
              <a:rPr lang="en" dirty="0"/>
              <a:t> - lists the files you’ve made changes to in your local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diff [file]</a:t>
            </a:r>
            <a:r>
              <a:rPr lang="en" dirty="0"/>
              <a:t> - show the changes you’ve made in </a:t>
            </a:r>
            <a:r>
              <a:rPr lang="en" dirty="0">
                <a:latin typeface="Consolas"/>
                <a:ea typeface="Consolas"/>
                <a:cs typeface="Consolas"/>
                <a:sym typeface="Consolas"/>
              </a:rPr>
              <a:t>file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add/rm [file]</a:t>
            </a:r>
            <a:r>
              <a:rPr lang="en" dirty="0"/>
              <a:t> - add or remove </a:t>
            </a:r>
            <a:r>
              <a:rPr lang="en" dirty="0">
                <a:latin typeface="Consolas"/>
                <a:ea typeface="Consolas"/>
                <a:cs typeface="Consolas"/>
                <a:sym typeface="Consolas"/>
              </a:rPr>
              <a:t>file</a:t>
            </a:r>
            <a:r>
              <a:rPr lang="en" dirty="0"/>
              <a:t> to/from the staging area</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commit -m “this is my bug fix”</a:t>
            </a:r>
            <a:r>
              <a:rPr lang="en" dirty="0"/>
              <a:t> - commit the staged file changes to your local repo, passing in a message describing the change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log</a:t>
            </a:r>
            <a:r>
              <a:rPr lang="en" dirty="0"/>
              <a:t> - show the history of commits</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push</a:t>
            </a:r>
            <a:r>
              <a:rPr lang="en" dirty="0"/>
              <a:t> - push all the committed changes to master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SVN and Git!</a:t>
            </a:r>
          </a:p>
        </p:txBody>
      </p:sp>
      <p:sp>
        <p:nvSpPr>
          <p:cNvPr id="154" name="Shape 154"/>
          <p:cNvSpPr txBox="1"/>
          <p:nvPr/>
        </p:nvSpPr>
        <p:spPr>
          <a:xfrm>
            <a:off x="3663150" y="2608725"/>
            <a:ext cx="1817700" cy="2535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FFFFF"/>
                </a:solidFill>
                <a:latin typeface="Open Sans"/>
                <a:ea typeface="Open Sans"/>
                <a:cs typeface="Open Sans"/>
                <a:sym typeface="Open Sans"/>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60" name="Shape 16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https://git-scm.com/book/en/v1/Git-Branching-What-a-Branch-Is</a:t>
            </a:r>
          </a:p>
          <a:p>
            <a:pPr marL="457200" lvl="0" indent="-228600" rtl="0">
              <a:spcBef>
                <a:spcPts val="0"/>
              </a:spcBef>
            </a:pPr>
            <a:r>
              <a:rPr lang="en" u="sng">
                <a:solidFill>
                  <a:schemeClr val="hlink"/>
                </a:solidFill>
                <a:hlinkClick r:id="rId4"/>
              </a:rPr>
              <a:t>http://blog.walty8.com/comparison-of-git-and-svn/</a:t>
            </a:r>
          </a:p>
          <a:p>
            <a:pPr marL="457200" lvl="0" indent="-228600" rtl="0">
              <a:spcBef>
                <a:spcPts val="0"/>
              </a:spcBef>
            </a:pPr>
            <a:r>
              <a:rPr lang="en" u="sng">
                <a:solidFill>
                  <a:schemeClr val="hlink"/>
                </a:solidFill>
                <a:hlinkClick r:id="rId5"/>
              </a:rPr>
              <a:t>https://git.wiki.kernel.org/index.php/GitSvnComparison</a:t>
            </a:r>
            <a:r>
              <a:rPr lang="en"/>
              <a:t> </a:t>
            </a:r>
          </a:p>
          <a:p>
            <a:pPr marL="457200" lvl="0" indent="-228600" rtl="0">
              <a:spcBef>
                <a:spcPts val="0"/>
              </a:spcBef>
            </a:pPr>
            <a:r>
              <a:rPr lang="en" u="sng">
                <a:solidFill>
                  <a:schemeClr val="hlink"/>
                </a:solidFill>
                <a:hlinkClick r:id="rId6"/>
              </a:rPr>
              <a:t>https://www.git-tower.com/learn/</a:t>
            </a:r>
            <a:r>
              <a:rPr lang="en"/>
              <a:t> </a:t>
            </a:r>
          </a:p>
          <a:p>
            <a:pPr marL="457200" lvl="0" indent="-228600" rtl="0">
              <a:spcBef>
                <a:spcPts val="0"/>
              </a:spcBef>
            </a:pPr>
            <a:r>
              <a:rPr lang="en" u="sng">
                <a:solidFill>
                  <a:schemeClr val="hlink"/>
                </a:solidFill>
                <a:hlinkClick r:id="rId7"/>
              </a:rPr>
              <a:t>https://www.atlassian.com/git/tutorials/comparing-workflows</a:t>
            </a: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Solo versus group work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US" dirty="0" smtClean="0"/>
              <a:t>A</a:t>
            </a:r>
            <a:r>
              <a:rPr lang="en" dirty="0" smtClean="0"/>
              <a:t>ll </a:t>
            </a:r>
            <a:r>
              <a:rPr lang="en" dirty="0"/>
              <a:t>is fine and dandy when you are the only person working on a coding </a:t>
            </a:r>
            <a:r>
              <a:rPr lang="en" dirty="0" smtClean="0"/>
              <a:t>project. But if you were working on that coding project with other people, how would you consolidate all the changes everyone’s made?</a:t>
            </a:r>
          </a:p>
          <a:p>
            <a:pPr marL="514350" lvl="0" indent="-285750" rtl="0">
              <a:spcBef>
                <a:spcPts val="0"/>
              </a:spcBef>
              <a:spcAft>
                <a:spcPts val="1000"/>
              </a:spcAft>
              <a:buFont typeface="Arial"/>
              <a:buChar char="•"/>
            </a:pPr>
            <a:r>
              <a:rPr lang="en" dirty="0" smtClean="0"/>
              <a:t>One </a:t>
            </a:r>
            <a:r>
              <a:rPr lang="en" dirty="0"/>
              <a:t>option is to email each other the changes you have made. But...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a:spcBef>
                <a:spcPts val="0"/>
              </a:spcBef>
              <a:buNone/>
            </a:pPr>
            <a:r>
              <a:rPr lang="en" sz="1800">
                <a:latin typeface="Open Sans"/>
                <a:ea typeface="Open Sans"/>
                <a:cs typeface="Open Sans"/>
                <a:sym typeface="Open Sans"/>
              </a:rPr>
              <a:t>What happens when you don’t have a VCS</a:t>
            </a:r>
          </a:p>
        </p:txBody>
      </p:sp>
      <p:pic>
        <p:nvPicPr>
          <p:cNvPr id="79" name="Shape 79"/>
          <p:cNvPicPr preferRelativeResize="0"/>
          <p:nvPr/>
        </p:nvPicPr>
        <p:blipFill rotWithShape="1">
          <a:blip r:embed="rId3">
            <a:alphaModFix/>
          </a:blip>
          <a:srcRect t="-11221" b="24835"/>
          <a:stretch/>
        </p:blipFill>
        <p:spPr>
          <a:xfrm>
            <a:off x="3099775" y="543025"/>
            <a:ext cx="2944450" cy="339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Version control system (VCS)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A version control system is a code management tool that helps you track and manage code changes. It allows you to easily roll back to a previous version of the code, or merge new changes into existing code.</a:t>
            </a:r>
          </a:p>
          <a:p>
            <a:pPr marL="514350" lvl="0" indent="-285750" rtl="0">
              <a:spcBef>
                <a:spcPts val="0"/>
              </a:spcBef>
              <a:spcAft>
                <a:spcPts val="1000"/>
              </a:spcAft>
              <a:buFont typeface="Arial"/>
              <a:buChar char="•"/>
            </a:pPr>
            <a:r>
              <a:rPr lang="en" dirty="0"/>
              <a:t>SVN and Git are two of the most popular VCSs.</a:t>
            </a:r>
          </a:p>
          <a:p>
            <a:pPr marL="514350" lvl="0" indent="-285750" rtl="0">
              <a:spcBef>
                <a:spcPts val="0"/>
              </a:spcBef>
              <a:spcAft>
                <a:spcPts val="1000"/>
              </a:spcAft>
              <a:buFont typeface="Arial"/>
              <a:buChar char="•"/>
            </a:pPr>
            <a:r>
              <a:rPr lang="en" dirty="0"/>
              <a:t>Github is a public online VCS that uses Git. Companies generally each have their own VCS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Keywords</a:t>
            </a:r>
          </a:p>
        </p:txBody>
      </p:sp>
      <p:sp>
        <p:nvSpPr>
          <p:cNvPr id="91" name="Shape 91"/>
          <p:cNvSpPr txBox="1">
            <a:spLocks noGrp="1"/>
          </p:cNvSpPr>
          <p:nvPr>
            <p:ph type="body" idx="1"/>
          </p:nvPr>
        </p:nvSpPr>
        <p:spPr>
          <a:xfrm>
            <a:off x="311700" y="1266325"/>
            <a:ext cx="8571900" cy="3302700"/>
          </a:xfrm>
          <a:prstGeom prst="rect">
            <a:avLst/>
          </a:prstGeom>
        </p:spPr>
        <p:txBody>
          <a:bodyPr lIns="91425" tIns="91425" rIns="91425" bIns="91425" anchor="t" anchorCtr="0">
            <a:noAutofit/>
          </a:bodyPr>
          <a:lstStyle/>
          <a:p>
            <a:pPr marL="457200" lvl="0" indent="-317500" rtl="0">
              <a:spcBef>
                <a:spcPts val="0"/>
              </a:spcBef>
              <a:spcAft>
                <a:spcPts val="1000"/>
              </a:spcAft>
              <a:buSzPct val="100000"/>
              <a:buFont typeface="Arial"/>
              <a:buChar char="•"/>
            </a:pPr>
            <a:r>
              <a:rPr lang="en" dirty="0"/>
              <a:t>Repository (repo)/codebase - the code in its entirety, regardless of where it’s stored</a:t>
            </a:r>
          </a:p>
          <a:p>
            <a:pPr marL="457200" lvl="0" indent="-317500" rtl="0">
              <a:lnSpc>
                <a:spcPct val="100000"/>
              </a:lnSpc>
              <a:spcBef>
                <a:spcPts val="0"/>
              </a:spcBef>
              <a:spcAft>
                <a:spcPts val="1000"/>
              </a:spcAft>
              <a:buSzPct val="100000"/>
              <a:buFont typeface="Arial"/>
              <a:buChar char="•"/>
            </a:pPr>
            <a:r>
              <a:rPr lang="en" dirty="0"/>
              <a:t>Local/working copy/working directory - the copy of the code that lives on your computer; this is the copy you make changes to</a:t>
            </a:r>
          </a:p>
          <a:p>
            <a:pPr marL="457200" lvl="0" indent="-317500" rtl="0">
              <a:spcBef>
                <a:spcPts val="0"/>
              </a:spcBef>
              <a:spcAft>
                <a:spcPts val="1000"/>
              </a:spcAft>
              <a:buSzPct val="100000"/>
              <a:buFont typeface="Arial"/>
              <a:buChar char="•"/>
            </a:pPr>
            <a:r>
              <a:rPr lang="en" dirty="0"/>
              <a:t>Master/remote - the official copy of the code that lives on the VCS server</a:t>
            </a:r>
          </a:p>
          <a:p>
            <a:pPr marL="457200" lvl="0" indent="-317500" rtl="0">
              <a:spcBef>
                <a:spcPts val="0"/>
              </a:spcBef>
              <a:spcAft>
                <a:spcPts val="1000"/>
              </a:spcAft>
              <a:buSzPct val="100000"/>
              <a:buFont typeface="Arial"/>
              <a:buChar char="•"/>
            </a:pPr>
            <a:r>
              <a:rPr lang="en" dirty="0"/>
              <a:t>Check in/push - sending your changes to the master</a:t>
            </a:r>
          </a:p>
          <a:p>
            <a:pPr marL="457200" lvl="0" indent="-317500" rtl="0">
              <a:lnSpc>
                <a:spcPct val="100000"/>
              </a:lnSpc>
              <a:spcBef>
                <a:spcPts val="0"/>
              </a:spcBef>
              <a:spcAft>
                <a:spcPts val="1000"/>
              </a:spcAft>
              <a:buSzPct val="100000"/>
              <a:buFont typeface="Arial"/>
              <a:buChar char="•"/>
            </a:pPr>
            <a:r>
              <a:rPr lang="en" dirty="0"/>
              <a:t>Check out/pull - getting a copy of the master code for the first time, or updating your local with any changes checked in to the master since the last time you pulled</a:t>
            </a:r>
          </a:p>
          <a:p>
            <a:pPr marL="457200" lvl="0" indent="-317500" rtl="0">
              <a:lnSpc>
                <a:spcPct val="100000"/>
              </a:lnSpc>
              <a:spcBef>
                <a:spcPts val="0"/>
              </a:spcBef>
              <a:spcAft>
                <a:spcPts val="1000"/>
              </a:spcAft>
              <a:buSzPct val="100000"/>
              <a:buFont typeface="Arial"/>
              <a:buChar char="•"/>
            </a:pPr>
            <a:r>
              <a:rPr lang="en" dirty="0"/>
              <a:t>Commit - a group of similar changes (feature or bug fix) that you bundle into single push to master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 about version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Subversion (SVN)</a:t>
            </a:r>
          </a:p>
        </p:txBody>
      </p:sp>
      <p:sp>
        <p:nvSpPr>
          <p:cNvPr id="102" name="Shape 1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SVN is the most intuitive way of thinking about VCSs. </a:t>
            </a:r>
          </a:p>
          <a:p>
            <a:pPr marL="514350" lvl="0" indent="-285750" rtl="0">
              <a:spcBef>
                <a:spcPts val="0"/>
              </a:spcBef>
              <a:spcAft>
                <a:spcPts val="1000"/>
              </a:spcAft>
              <a:buFont typeface="Arial"/>
              <a:buChar char="•"/>
            </a:pPr>
            <a:r>
              <a:rPr lang="en" dirty="0"/>
              <a:t>You check-out from the master, make your changes, test your changes, then check-in your changes back into the master. </a:t>
            </a:r>
          </a:p>
          <a:p>
            <a:pPr marL="514350" lvl="0" indent="-285750" rtl="0">
              <a:spcBef>
                <a:spcPts val="0"/>
              </a:spcBef>
              <a:spcAft>
                <a:spcPts val="1000"/>
              </a:spcAft>
              <a:buFont typeface="Arial"/>
              <a:buChar char="•"/>
            </a:pPr>
            <a:r>
              <a:rPr lang="en" dirty="0"/>
              <a:t>Then your partner runs </a:t>
            </a:r>
            <a:r>
              <a:rPr lang="en" dirty="0">
                <a:solidFill>
                  <a:srgbClr val="000000"/>
                </a:solidFill>
                <a:latin typeface="Consolas"/>
                <a:ea typeface="Consolas"/>
                <a:cs typeface="Consolas"/>
                <a:sym typeface="Consolas"/>
              </a:rPr>
              <a:t>svn update</a:t>
            </a:r>
            <a:r>
              <a:rPr lang="en" dirty="0"/>
              <a:t> to update their local with your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SVN workflow</a:t>
            </a:r>
          </a:p>
        </p:txBody>
      </p:sp>
      <p:sp>
        <p:nvSpPr>
          <p:cNvPr id="108" name="Shape 108"/>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09" name="Shape 109" descr="Ranorex-With-SVN-546x364.png"/>
          <p:cNvPicPr preferRelativeResize="0"/>
          <p:nvPr/>
        </p:nvPicPr>
        <p:blipFill>
          <a:blip r:embed="rId3">
            <a:alphaModFix/>
          </a:blip>
          <a:stretch>
            <a:fillRect/>
          </a:stretch>
        </p:blipFill>
        <p:spPr>
          <a:xfrm>
            <a:off x="2226925" y="743850"/>
            <a:ext cx="4690161" cy="3126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Common SVN commands</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checkout [url]</a:t>
            </a:r>
            <a:r>
              <a:rPr lang="en" dirty="0">
                <a:solidFill>
                  <a:srgbClr val="000000"/>
                </a:solidFill>
              </a:rPr>
              <a:t> </a:t>
            </a:r>
            <a:r>
              <a:rPr lang="en" dirty="0"/>
              <a:t>- get a copy of the code located at </a:t>
            </a:r>
            <a:r>
              <a:rPr lang="en" dirty="0">
                <a:latin typeface="Consolas"/>
                <a:ea typeface="Consolas"/>
                <a:cs typeface="Consolas"/>
                <a:sym typeface="Consolas"/>
              </a:rPr>
              <a:t>url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svn status/svn st</a:t>
            </a:r>
            <a:r>
              <a:rPr lang="en" dirty="0"/>
              <a:t> - lists the files you’ve made changes to locally</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diff [file]</a:t>
            </a:r>
            <a:r>
              <a:rPr lang="en" dirty="0"/>
              <a:t> - show the changes you’ve made in </a:t>
            </a:r>
            <a:r>
              <a:rPr lang="en" dirty="0">
                <a:latin typeface="Consolas"/>
                <a:ea typeface="Consolas"/>
                <a:cs typeface="Consolas"/>
                <a:sym typeface="Consolas"/>
              </a:rPr>
              <a:t>file</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add [file]</a:t>
            </a:r>
            <a:r>
              <a:rPr lang="en" dirty="0"/>
              <a:t> - add a new file you’ve created locally to SVN</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commit -m “this is my bug fix”</a:t>
            </a:r>
            <a:r>
              <a:rPr lang="en" dirty="0"/>
              <a:t> - push the changes you’ve made locally to master, passing in a message describing the change</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log</a:t>
            </a:r>
            <a:r>
              <a:rPr lang="en" dirty="0"/>
              <a:t> - show the history of commits</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update/svn up</a:t>
            </a:r>
            <a:r>
              <a:rPr lang="en" dirty="0"/>
              <a:t> - pull in and update your local with changes from master that you don’t have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732</Words>
  <Application>Microsoft Macintosh PowerPoint</Application>
  <PresentationFormat>On-screen Show (16:9)</PresentationFormat>
  <Paragraphs>65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tropic</vt:lpstr>
      <vt:lpstr>Git and SVN</vt:lpstr>
      <vt:lpstr>Solo versus group work</vt:lpstr>
      <vt:lpstr>PowerPoint Presentation</vt:lpstr>
      <vt:lpstr>Version control system (VCS)</vt:lpstr>
      <vt:lpstr>Keywords</vt:lpstr>
      <vt:lpstr>Any questions about version control?</vt:lpstr>
      <vt:lpstr>Subversion (SVN)</vt:lpstr>
      <vt:lpstr>PowerPoint Presentation</vt:lpstr>
      <vt:lpstr>Common SVN commands</vt:lpstr>
      <vt:lpstr>Git</vt:lpstr>
      <vt:lpstr>Git</vt:lpstr>
      <vt:lpstr>PowerPoint Presentation</vt:lpstr>
      <vt:lpstr>Common Git commands</vt:lpstr>
      <vt:lpstr>That’s it for SVN and Git!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SVN</dc:title>
  <cp:lastModifiedBy>Nicole Ng</cp:lastModifiedBy>
  <cp:revision>6</cp:revision>
  <dcterms:modified xsi:type="dcterms:W3CDTF">2017-05-23T06:45:03Z</dcterms:modified>
</cp:coreProperties>
</file>