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8458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www.w3schools.com/js/js_htmldom.asp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Id uniquely identifies an element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Class identifies all elements marked with the same class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Generally a bad idea to write CSS inline; generally people will write them in separate files to keep it organized.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CSS styling definitions go inside those {}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Child vs. descendent: child is nested only one layer deep. Descendant can be nested many layers deep.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Q: Which text gets colored red?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“Hello”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https://www.w3schools.com/js/js_htmldom.asp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Analogy: HTML is a wooden marionette puppet. The DOM is like the strings; they define how you can manipulate the puppet.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Image from https://image.slidesharecdn.com/css-boxmodel-130811120108-phpapp02/95/css-box-model-2-638.jpg?cb=1376222562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 indentation meaning you indent every time you define a new element within a tag. No hard rules, but you’ll see people generally following certain formatting patterns.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lecturing, create a demo HTML page and show how each of these tags format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anyone guess what the “alt” attribute does?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andcssbook.com/code-samples/" TargetMode="External"/><Relationship Id="rId4" Type="http://schemas.openxmlformats.org/officeDocument/2006/relationships/hyperlink" Target="http://www.w3schools.com/html/" TargetMode="External"/><Relationship Id="rId5" Type="http://schemas.openxmlformats.org/officeDocument/2006/relationships/hyperlink" Target="http://www.w3schools.com/c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HTML5 &amp; CSS3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Tables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</a:t>
            </a:r>
            <a:r>
              <a:rPr lang="en"/>
              <a:t>s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content in a grid format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&lt;table&gt;, &lt;tr&gt; row, &lt;td&gt; cell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&lt;th&gt; row or column heading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rowspan, colspan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long tables, you can split into &lt;thead&gt;, &lt;tbody&gt;, &lt;tfoot&gt;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Other HTML Markup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Here are some more HTML features: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en" sz="1400"/>
              <a:t>: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/>
              <a:t>tells the browser that this is an HTML document and which version of HTML it is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Comments are </a:t>
            </a:r>
            <a:r>
              <a:rPr lang="en" sz="1400"/>
              <a:t>formatted like so: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&lt;!-- comment --&gt;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I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attribute</a:t>
            </a:r>
            <a:r>
              <a:rPr lang="en" sz="1400"/>
              <a:t>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&lt;p id=”my</a:t>
            </a:r>
            <a:r>
              <a:rPr lang="en" sz="1400"/>
              <a:t>P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aragraph”&gt;...&lt;/p&gt;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Class attribute: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&lt;p class=”important”&gt;&lt;/</a:t>
            </a:r>
            <a:r>
              <a:rPr lang="en" sz="1400"/>
              <a:t>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 elements &lt;h1&gt;, &lt;p&gt;, &lt;ul&gt;, &lt;li&gt;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Inline elements &lt;a&gt;, &lt;b&gt;, &lt;i&gt;, &lt;em&gt;, &lt;img&gt;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 a block: &lt;div&gt;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inline: &lt;span&gt;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&lt;iframe&gt;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&lt;meta&gt; tags: description, keywords, robots, author, pragma, expires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...Don’t bother trying to memorize everything!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Enough HTML…. Let’s learn CSS!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first, 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r>
              <a:rPr lang="en"/>
              <a:t>ascading Style Sheets (CSS)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ssociates style rules with HTML elements</a:t>
            </a:r>
            <a:r>
              <a:rPr lang="en" dirty="0"/>
              <a:t>, and dictates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how </a:t>
            </a:r>
            <a:r>
              <a:rPr lang="en" dirty="0"/>
              <a:t>they’re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displayed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Can be defined in an HTML document inside a &lt;style&gt; tag inside the &lt;head&gt;: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&lt;head&gt;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&lt;style&gt;			</a:t>
            </a:r>
            <a:r>
              <a:rPr lang="en" sz="1400" dirty="0" smtClean="0"/>
              <a:t>&lt;!-- </a:t>
            </a:r>
            <a:r>
              <a:rPr lang="en" sz="1400" dirty="0"/>
              <a:t>CSS goes inside this tag 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#my_div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{			</a:t>
            </a:r>
            <a:r>
              <a:rPr lang="en" sz="1400" dirty="0"/>
              <a:t>&lt;!-- defining styling for the element with id “my_div” --&gt;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c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olor: </a:t>
            </a:r>
            <a:r>
              <a:rPr lang="en" sz="1400" dirty="0"/>
              <a:t>blue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;		&lt;!-- make the te</a:t>
            </a:r>
            <a:r>
              <a:rPr lang="en" sz="1400" dirty="0"/>
              <a:t>xt color blue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&lt;/style&gt;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Or it can be defined in-line with the HTML: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&lt;div style=”background-color: red;”&gt;&lt;/div&gt;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Or it can even be pulled into an HTML document from a file externally: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&lt;link href=”css/styles.css” type=”text/css” rel=”stylesheet” /&gt;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Selectors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In order to use CSS to style elements, you have to be able to select which elements you want your styling to apply </a:t>
            </a:r>
            <a:r>
              <a:rPr lang="en" dirty="0" smtClean="0"/>
              <a:t>to</a:t>
            </a:r>
            <a:endParaRPr lang="en-US" dirty="0" smtClean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lang="en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Universal selector: *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Type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selector: h1, h2, h3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selector: .note {}, p.note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selector: #intro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Child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selector: li&gt;a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dirty="0"/>
              <a:t>nly the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anchor elements </a:t>
            </a:r>
            <a:r>
              <a:rPr lang="en" dirty="0"/>
              <a:t>which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children of list elements</a:t>
            </a:r>
            <a:r>
              <a:rPr lang="en" dirty="0"/>
              <a:t>,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not other anchor elements </a:t>
            </a:r>
            <a:r>
              <a:rPr lang="en" dirty="0"/>
              <a:t>o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the </a:t>
            </a: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endParaRPr lang="en-US" sz="1400" dirty="0"/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Descendent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selector: p a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{}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only the anchor elements </a:t>
            </a:r>
            <a:r>
              <a:rPr lang="en" dirty="0"/>
              <a:t>which are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inside </a:t>
            </a: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paragraph element, even if there are other elements nested between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&lt;html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" sz="1200" dirty="0" smtClean="0"/>
              <a:t>&lt;</a:t>
            </a:r>
            <a:r>
              <a:rPr lang="en" sz="1200" dirty="0"/>
              <a:t>head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" sz="1200" dirty="0" smtClean="0"/>
              <a:t>&lt;style&gt;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            </a:t>
            </a:r>
            <a:r>
              <a:rPr lang="en" sz="1200" dirty="0" smtClean="0"/>
              <a:t>div </a:t>
            </a:r>
            <a:r>
              <a:rPr lang="en" sz="1200" dirty="0"/>
              <a:t>&gt; p.foo { color: red; </a:t>
            </a:r>
            <a:r>
              <a:rPr lang="en" sz="1200" dirty="0" smtClean="0"/>
              <a:t>}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" sz="1200" dirty="0" smtClean="0"/>
              <a:t>&lt;/style</a:t>
            </a:r>
            <a:r>
              <a:rPr lang="en-US" sz="1200" dirty="0" smtClean="0"/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" sz="1200" dirty="0" smtClean="0"/>
              <a:t>&lt;/</a:t>
            </a:r>
            <a:r>
              <a:rPr lang="en" sz="1200" dirty="0"/>
              <a:t>head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" sz="1200" dirty="0" smtClean="0"/>
              <a:t>&lt;</a:t>
            </a:r>
            <a:r>
              <a:rPr lang="en" sz="1200" dirty="0"/>
              <a:t>body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" sz="1200" dirty="0" smtClean="0"/>
              <a:t>&lt;</a:t>
            </a:r>
            <a:r>
              <a:rPr lang="en" sz="1200" dirty="0"/>
              <a:t>div id=”first_div</a:t>
            </a:r>
            <a:r>
              <a:rPr lang="en" sz="1200" dirty="0" smtClean="0"/>
              <a:t>”&gt;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" sz="1200" dirty="0" smtClean="0"/>
              <a:t>&lt;</a:t>
            </a:r>
            <a:r>
              <a:rPr lang="en" sz="1200" dirty="0"/>
              <a:t>div id=”nested_div</a:t>
            </a:r>
            <a:r>
              <a:rPr lang="en" sz="1200" dirty="0" smtClean="0"/>
              <a:t>”&gt;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</a:t>
            </a:r>
            <a:r>
              <a:rPr lang="en" sz="1200" dirty="0" smtClean="0"/>
              <a:t>&lt;</a:t>
            </a:r>
            <a:r>
              <a:rPr lang="en" sz="1200" dirty="0"/>
              <a:t>p class=”foo”&gt;Hello!&lt;/</a:t>
            </a:r>
            <a:r>
              <a:rPr lang="en" sz="1200" dirty="0" smtClean="0"/>
              <a:t>p</a:t>
            </a:r>
            <a:r>
              <a:rPr lang="en-US" sz="1200" dirty="0" smtClean="0"/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" sz="1200" dirty="0" smtClean="0"/>
              <a:t>&lt;/</a:t>
            </a:r>
            <a:r>
              <a:rPr lang="en" sz="1200" dirty="0"/>
              <a:t>div</a:t>
            </a:r>
            <a:r>
              <a:rPr lang="en" sz="1200" dirty="0" smtClean="0"/>
              <a:t>&gt;</a:t>
            </a:r>
            <a:endParaRPr lang="en-US" sz="1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        </a:t>
            </a:r>
            <a:r>
              <a:rPr lang="en" sz="1200" dirty="0" smtClean="0"/>
              <a:t>&lt;/</a:t>
            </a:r>
            <a:r>
              <a:rPr lang="en" sz="1200" dirty="0"/>
              <a:t>div</a:t>
            </a:r>
            <a:r>
              <a:rPr lang="en" sz="1200" dirty="0" smtClean="0"/>
              <a:t>&gt;</a:t>
            </a:r>
            <a:endParaRPr lang="en-US" sz="1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        </a:t>
            </a:r>
            <a:r>
              <a:rPr lang="en" sz="1200" dirty="0" smtClean="0"/>
              <a:t>&lt;</a:t>
            </a:r>
            <a:r>
              <a:rPr lang="en" sz="1200" dirty="0"/>
              <a:t>p class=”foo”&gt;How are you?&lt;/p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" sz="1200" dirty="0" smtClean="0"/>
              <a:t>&lt;</a:t>
            </a:r>
            <a:r>
              <a:rPr lang="en" sz="1200" dirty="0"/>
              <a:t>div id=”second_div</a:t>
            </a:r>
            <a:r>
              <a:rPr lang="en" sz="1200" dirty="0" smtClean="0"/>
              <a:t>”&gt;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" sz="1200" dirty="0" smtClean="0"/>
              <a:t>&lt;</a:t>
            </a:r>
            <a:r>
              <a:rPr lang="en" sz="1200" dirty="0"/>
              <a:t>p id=”foo”&gt;Goodbye!&lt;/p</a:t>
            </a:r>
            <a:r>
              <a:rPr lang="en" sz="1200" dirty="0" smtClean="0"/>
              <a:t>&gt;</a:t>
            </a:r>
            <a:endParaRPr lang="en-US" sz="12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" sz="1200" dirty="0" smtClean="0"/>
              <a:t>&lt;/</a:t>
            </a:r>
            <a:r>
              <a:rPr lang="en" sz="1200" dirty="0"/>
              <a:t>div</a:t>
            </a:r>
            <a:r>
              <a:rPr lang="en" sz="1200" dirty="0" smtClean="0"/>
              <a:t>&gt;</a:t>
            </a:r>
            <a:endParaRPr lang="en-US" sz="1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    </a:t>
            </a:r>
            <a:r>
              <a:rPr lang="en" sz="1200" dirty="0" smtClean="0"/>
              <a:t>&lt;/</a:t>
            </a:r>
            <a:r>
              <a:rPr lang="en" sz="1200" dirty="0"/>
              <a:t>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Cascade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there are two or more rules that apply to the same element, which takes precedence?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last rule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most specific rule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add !important to override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Inheritance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you specify a rule like font-family to &lt;body&gt;, it will apply to most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properties are inherited by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few properties are not inherited by child elements, like background-color and border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inherit to force properties to inherit values from parent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Color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Three ways to specify color: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 values: rgb(102, 205,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170)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Hex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codes: #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66cdaa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names: MediumAquaMarine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Contrast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Hue, Saturation, Lightness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Opacity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hsla(0, 100%, 100%, 0.5)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rgba(0, 0, 0, 0.5)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Text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80775"/>
            <a:ext cx="8520599" cy="34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31750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font-family (serif, sans-serif)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font-size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@font-face {font-family: ‘Times’; src: url(‘fonts/times.eot’);}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font-weight (normal, bold)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font-style (normal, italic, oblique)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 (uppercase,lowercase, capitalize)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text-decoration (none, underline, overline line-through, blink)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line-height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word-spacing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 (left, right, center, justify), vertical-align (top, middle, bottom, etc)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text-indent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text-shadow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:first-letter, :first-line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:link, :visited</a:t>
            </a:r>
          </a:p>
          <a:p>
            <a:pPr marL="228600" marR="0" lvl="0" indent="-3175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:hover, :active, :focus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sz="1400" dirty="0"/>
              <a:t>Stands for HyperText Markup </a:t>
            </a:r>
            <a:r>
              <a:rPr lang="en" sz="1400" dirty="0" smtClean="0"/>
              <a:t>Language</a:t>
            </a:r>
            <a:endParaRPr lang="en-US" sz="1400" dirty="0"/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sz="1400" dirty="0" smtClean="0"/>
              <a:t>Describes </a:t>
            </a:r>
            <a:r>
              <a:rPr lang="en" sz="1400" dirty="0"/>
              <a:t>the structure of web pages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sz="1400" dirty="0"/>
              <a:t>An HTML page is a text document with the .html or .htm extension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Object Model (DOM)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sz="1400" dirty="0"/>
              <a:t>common to HTML, XHTML, XML documents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sz="14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2286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sz="1400" dirty="0"/>
              <a:t>In other words: “The HTML DOM is a standard for how to get, change, add, or delete HTML elements.”</a:t>
            </a:r>
            <a:br>
              <a:rPr lang="en" sz="1400" dirty="0"/>
            </a:br>
            <a:endParaRPr lang="en"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overview, part 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Boxes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22860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height, min-width, max-width, min-height, max-height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overflow (hidden, scroll)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border, margin, padding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border-width, border-style, border-color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(inline, block, inline-block, none) </a:t>
            </a:r>
            <a:r>
              <a:rPr lang="en" sz="1400" dirty="0"/>
              <a:t>-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turns inline element into block-level element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visibility (hidden, visible</a:t>
            </a:r>
            <a:r>
              <a:rPr lang="en" sz="1400" dirty="0"/>
              <a:t>) -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hide boxes from users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border-image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box-shadow</a:t>
            </a:r>
          </a:p>
          <a:p>
            <a:pPr marL="182880" marR="0" lvl="0" indent="-22860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border-radius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 Model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900" y="1118725"/>
            <a:ext cx="6958200" cy="35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Lists, Tables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styles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list-style-type (none, disc, circle, </a:t>
            </a: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square)</a:t>
            </a:r>
            <a:endParaRPr lang="en-US" sz="1400" b="0" i="0" u="none" strike="noStrike" cap="none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list-style-image</a:t>
            </a:r>
            <a:endParaRPr lang="en-US" sz="14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list-style-position</a:t>
            </a:r>
            <a:endParaRPr lang="en-US" sz="14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</a:t>
            </a:r>
            <a:endParaRPr lang="en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Table properties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padding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font-size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border-top, border-bottom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background-color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:hover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CSS Layout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Normal flow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Relative positioning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Absolute positioning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Overlapping/layering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z-index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Floating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float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Can be used to create multi-column layouts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Fixed-width layouts vs liquid layouts (percentages)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http://www.htmlandcssbook.com/code-samples/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http://www.w3schools.com/html/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http://www.w3schools.com/css/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overview, part 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HTML document is composed of a tree of </a:t>
            </a:r>
            <a:r>
              <a:rPr lang="en" b="1" dirty="0"/>
              <a:t>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Semantic elements (define their content): &lt;table&gt;, &lt;form&gt;, &lt;img&gt;, &lt;</a:t>
            </a:r>
            <a:r>
              <a:rPr lang="en" sz="1400" dirty="0" smtClean="0"/>
              <a:t>h1&gt;</a:t>
            </a:r>
            <a:endParaRPr lang="en-US" sz="1400" dirty="0" smtClean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 smtClean="0"/>
              <a:t>Non-semantic </a:t>
            </a:r>
            <a:r>
              <a:rPr lang="en" sz="1400" dirty="0"/>
              <a:t>elements (say nothing about their content): &lt;div&gt;, &lt;span&gt;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 element usually has an opening and closing </a:t>
            </a:r>
            <a:r>
              <a:rPr lang="en" b="1" dirty="0"/>
              <a:t>tag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For example, &lt;foo&gt; opens the tag, &lt;/foo&gt; closes the tag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act as containers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can be nested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Attributes</a:t>
            </a:r>
            <a:r>
              <a:rPr lang="en" dirty="0"/>
              <a:t> provide descriptive information about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&lt;p lang=”en”&gt;Paragraph in English&lt;/p&gt;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 indentation is important to keep the code readable!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indentation vs no indentation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&lt;html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</a:t>
            </a:r>
            <a:r>
              <a:rPr lang="en" dirty="0" smtClean="0">
                <a:solidFill>
                  <a:srgbClr val="38761D"/>
                </a:solidFill>
              </a:rPr>
              <a:t>&lt;</a:t>
            </a:r>
            <a:r>
              <a:rPr lang="en" dirty="0">
                <a:solidFill>
                  <a:srgbClr val="38761D"/>
                </a:solidFill>
              </a:rPr>
              <a:t>head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    </a:t>
            </a:r>
            <a:r>
              <a:rPr lang="en" dirty="0" smtClean="0">
                <a:solidFill>
                  <a:srgbClr val="38761D"/>
                </a:solidFill>
              </a:rPr>
              <a:t>&lt;</a:t>
            </a:r>
            <a:r>
              <a:rPr lang="en" dirty="0">
                <a:solidFill>
                  <a:srgbClr val="38761D"/>
                </a:solidFill>
              </a:rPr>
              <a:t>title&gt;My First HTML!&lt;/title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</a:t>
            </a:r>
            <a:r>
              <a:rPr lang="en" dirty="0" smtClean="0">
                <a:solidFill>
                  <a:srgbClr val="38761D"/>
                </a:solidFill>
              </a:rPr>
              <a:t>&lt;/</a:t>
            </a:r>
            <a:r>
              <a:rPr lang="en" dirty="0">
                <a:solidFill>
                  <a:srgbClr val="38761D"/>
                </a:solidFill>
              </a:rPr>
              <a:t>head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</a:t>
            </a:r>
            <a:r>
              <a:rPr lang="en" dirty="0" smtClean="0">
                <a:solidFill>
                  <a:srgbClr val="38761D"/>
                </a:solidFill>
              </a:rPr>
              <a:t>&lt;</a:t>
            </a:r>
            <a:r>
              <a:rPr lang="en" dirty="0">
                <a:solidFill>
                  <a:srgbClr val="38761D"/>
                </a:solidFill>
              </a:rPr>
              <a:t>body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    </a:t>
            </a:r>
            <a:r>
              <a:rPr lang="en" dirty="0" smtClean="0">
                <a:solidFill>
                  <a:srgbClr val="38761D"/>
                </a:solidFill>
              </a:rPr>
              <a:t>&lt;div&gt;Here’s </a:t>
            </a:r>
            <a:r>
              <a:rPr lang="en" dirty="0">
                <a:solidFill>
                  <a:srgbClr val="38761D"/>
                </a:solidFill>
              </a:rPr>
              <a:t>my first </a:t>
            </a:r>
            <a:r>
              <a:rPr lang="en" dirty="0" smtClean="0">
                <a:solidFill>
                  <a:srgbClr val="38761D"/>
                </a:solidFill>
              </a:rPr>
              <a:t>HTML&lt;/</a:t>
            </a:r>
            <a:r>
              <a:rPr lang="en" dirty="0">
                <a:solidFill>
                  <a:srgbClr val="38761D"/>
                </a:solidFill>
              </a:rPr>
              <a:t>div</a:t>
            </a:r>
            <a:r>
              <a:rPr lang="en" dirty="0" smtClean="0">
                <a:solidFill>
                  <a:srgbClr val="38761D"/>
                </a:solidFill>
              </a:rPr>
              <a:t>&gt;</a:t>
            </a:r>
            <a:endParaRPr lang="en-US" dirty="0" smtClean="0">
              <a:solidFill>
                <a:srgbClr val="38761D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8761D"/>
                </a:solidFill>
              </a:rPr>
              <a:t> </a:t>
            </a:r>
            <a:r>
              <a:rPr lang="en-US" dirty="0" smtClean="0">
                <a:solidFill>
                  <a:srgbClr val="38761D"/>
                </a:solidFill>
              </a:rPr>
              <a:t>   </a:t>
            </a:r>
            <a:r>
              <a:rPr lang="en" dirty="0" smtClean="0">
                <a:solidFill>
                  <a:srgbClr val="38761D"/>
                </a:solidFill>
              </a:rPr>
              <a:t>&lt;/</a:t>
            </a:r>
            <a:r>
              <a:rPr lang="en" dirty="0">
                <a:solidFill>
                  <a:srgbClr val="38761D"/>
                </a:solidFill>
              </a:rPr>
              <a:t>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&lt;/html&gt;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&lt;title&gt;My First HTML!&lt;/title&gt;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&lt;body&gt;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Here’s my first HTML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&lt;/html&gt;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...or worse…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&lt;html&gt;&lt;head&gt;&lt;title&gt;My First HTML!&lt;/title&gt;&lt;/head&gt;&lt;body&gt;&lt;div&gt;Here’s my first HTML&lt;/div&gt;&lt;/body&gt;&lt;/html&gt;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HTML Elements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Every HTML page will have at least these tags: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&lt;html&gt;  </a:t>
            </a:r>
            <a:r>
              <a:rPr lang="en"/>
              <a:t> defines the whole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&lt;head&gt;  defines metadata for the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&lt;title&gt;    defines the title of the document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r>
              <a:rPr lang="en"/>
              <a:t>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defines the document 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Text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Headings: &lt;h1&gt;, &lt;h2&gt;, … &lt;h6&gt;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Paragraphs: &lt;p&gt;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&lt;b&gt; bold (and &lt;strong&gt;), &lt;i&gt; italicized (and &lt;em&gt; emphasis)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&lt;sup&gt; superscript, &lt;sub&gt; subscript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&lt;br/&gt; line break, &lt;hr/&gt; horizontal rule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&lt;blockquote&gt;, &lt;q&gt; quote, &lt;abbr&gt; abbreviation/acronym, &lt;cite&gt;, &lt;dfn&gt; definition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&lt;address&gt; author contact, &lt;ins&gt; insert, &lt;del&gt; delete, &lt;s&gt; strikethrough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Whitespace: &amp;nbsp;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Lists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&lt;ol&gt;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&lt;ul&gt;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can be nested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Links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093800"/>
            <a:ext cx="8520599" cy="34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between pages on the same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/>
              <a:t>test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.html”&gt;</a:t>
            </a:r>
            <a:r>
              <a:rPr lang="en" sz="1400"/>
              <a:t>This page is in the same folder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href=”music/listings.html”&gt;This page is in a different fold</a:t>
            </a:r>
            <a:r>
              <a:rPr lang="en" sz="1400"/>
              <a:t>er&lt;/a&gt;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href=”../index.html”&gt;This page is up one folder</a:t>
            </a:r>
            <a:r>
              <a:rPr lang="en" sz="1400"/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page on another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absolute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www.linkedin.com”&gt;LinkedIn&lt;/a&gt;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part of a web page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href=”#section2”&gt;Section 2 on same page&lt;/a&gt;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href=”random.html#section2”&gt;Section 2 on random page&lt;/a&gt;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Email link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b="0" i="0" strike="noStrike" cap="none">
                <a:latin typeface="Open Sans"/>
                <a:ea typeface="Open Sans"/>
                <a:cs typeface="Open Sans"/>
                <a:sym typeface="Open Sans"/>
              </a:rPr>
              <a:t>mailto:</a:t>
            </a:r>
            <a:r>
              <a:rPr lang="en" sz="1400"/>
              <a:t>steph@test.com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”&gt;Email </a:t>
            </a:r>
            <a:r>
              <a:rPr lang="en" sz="1400"/>
              <a:t>Steph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link can open in a new browser window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href=”page.html” target=”_new”&gt;Open me!&lt;/a&gt;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Images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formats: JPEG, GIF, 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Size is measured in pixels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practice to have a folder that organizes the images on your site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en" sz="1400"/>
              <a:t>&lt;img src=”images/frog.jpg” alt=”a green frog on a lilypad” title=”Frog” width=”50” height=”40”&gt;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Images can be animated, transparent, have captions… and more!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sz="1400"/>
              <a:t>&lt;figure&gt; &lt;img src=”images/pigs.jpg” /&gt; &lt;figcaption&gt;Piglets&lt;/figcaption&gt;&lt;/figure&gt;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1743</Words>
  <Application>Microsoft Macintosh PowerPoint</Application>
  <PresentationFormat>On-screen Show (16:9)</PresentationFormat>
  <Paragraphs>243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tropic</vt:lpstr>
      <vt:lpstr>HTML5 &amp; CSS3</vt:lpstr>
      <vt:lpstr>HTML overview, part 1 </vt:lpstr>
      <vt:lpstr>HTML overview, part 2 </vt:lpstr>
      <vt:lpstr>Good indentation vs no indentation</vt:lpstr>
      <vt:lpstr>Basic HTML Elements</vt:lpstr>
      <vt:lpstr>HTML Text </vt:lpstr>
      <vt:lpstr>HTML Lists</vt:lpstr>
      <vt:lpstr>HTML Links</vt:lpstr>
      <vt:lpstr>HTML Images </vt:lpstr>
      <vt:lpstr>HTML Tables</vt:lpstr>
      <vt:lpstr>Other HTML Markup</vt:lpstr>
      <vt:lpstr>Enough HTML…. Let’s learn CSS!</vt:lpstr>
      <vt:lpstr>Cascading Style Sheets (CSS)</vt:lpstr>
      <vt:lpstr>CSS Selectors</vt:lpstr>
      <vt:lpstr>Example!</vt:lpstr>
      <vt:lpstr>CSS Cascade</vt:lpstr>
      <vt:lpstr>CSS Inheritance</vt:lpstr>
      <vt:lpstr>CSS Color</vt:lpstr>
      <vt:lpstr>CSS Text</vt:lpstr>
      <vt:lpstr>CSS Boxes</vt:lpstr>
      <vt:lpstr>CSS Box Model</vt:lpstr>
      <vt:lpstr>CSS Lists, Tables</vt:lpstr>
      <vt:lpstr>CSS Layout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Nicole Ng</cp:lastModifiedBy>
  <cp:revision>20</cp:revision>
  <dcterms:modified xsi:type="dcterms:W3CDTF">2017-03-11T05:08:39Z</dcterms:modified>
</cp:coreProperties>
</file>