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773D411-FE64-455C-8B96-035AD9ACF128}">
  <a:tblStyle styleId="{3773D411-FE64-455C-8B96-035AD9ACF128}"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2" d="100"/>
          <a:sy n="132" d="100"/>
        </p:scale>
        <p:origin x="-968"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03377203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Source: https://www.w3schools.com/jquery/jquery_syntax.asp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second way is better since the file may already be cached in the user’s browser as other sites they’ve visited may have used this file as well. That means the page will potentially load faster than if you had downloaded the file and linked to your local version.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Asynchronous means that the process happens independently; in other words, the next process can start without waiting for the current process to finish.</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Brackets params [ ] mean it’s optional</a:t>
            </a:r>
          </a:p>
          <a:p>
            <a:pPr lvl="0">
              <a:spcBef>
                <a:spcPts val="0"/>
              </a:spcBef>
              <a:buNone/>
            </a:pPr>
            <a:r>
              <a:rPr lang="en"/>
              <a:t>Url is like the endpoint you would have in form action</a:t>
            </a:r>
          </a:p>
          <a:p>
            <a:pPr lvl="0">
              <a:spcBef>
                <a:spcPts val="0"/>
              </a:spcBef>
              <a:buNone/>
            </a:pPr>
            <a:r>
              <a:rPr lang="en"/>
              <a:t>A callback function is the function that is called once the request finishes and returns.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jquery/" TargetMode="External"/><Relationship Id="rId4" Type="http://schemas.openxmlformats.org/officeDocument/2006/relationships/hyperlink" Target="http://jquery.com/" TargetMode="External"/><Relationship Id="rId5" Type="http://schemas.openxmlformats.org/officeDocument/2006/relationships/hyperlink" Target="https://www.w3schools.com/jquery/jquery_ajax_intro.asp" TargetMode="External"/><Relationship Id="rId6" Type="http://schemas.openxmlformats.org/officeDocument/2006/relationships/hyperlink" Target="https://api.jquery.com/jQuery.get/" TargetMode="External"/><Relationship Id="rId7" Type="http://schemas.openxmlformats.org/officeDocument/2006/relationships/hyperlink" Target="https://api.jquery.com/jQuery.post/" TargetMode="External"/><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JavaScript</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jQuery and AJAX</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Error handling</a:t>
            </a:r>
          </a:p>
        </p:txBody>
      </p:sp>
      <p:sp>
        <p:nvSpPr>
          <p:cNvPr id="122" name="Shape 12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a:spcBef>
                <a:spcPts val="0"/>
              </a:spcBef>
            </a:pPr>
            <a:r>
              <a:rPr lang="en" dirty="0"/>
              <a:t>AJAX requests may not always succeed, so in addition to the success callback, you can (and should) also define a failure callback</a:t>
            </a:r>
          </a:p>
          <a:p>
            <a:pPr lvl="0">
              <a:spcBef>
                <a:spcPts val="0"/>
              </a:spcBef>
              <a:buNone/>
            </a:pPr>
            <a:r>
              <a:rPr lang="en" sz="1400" dirty="0">
                <a:solidFill>
                  <a:srgbClr val="0000FF"/>
                </a:solidFill>
                <a:latin typeface="Source Code Pro"/>
                <a:ea typeface="Source Code Pro"/>
                <a:cs typeface="Source Code Pro"/>
                <a:sym typeface="Source Code Pro"/>
              </a:rPr>
              <a:t>var data = $.get("/getSomeData", function() {</a:t>
            </a:r>
            <a:br>
              <a:rPr lang="en" sz="1400" dirty="0">
                <a:solidFill>
                  <a:srgbClr val="0000FF"/>
                </a:solidFill>
                <a:latin typeface="Source Code Pro"/>
                <a:ea typeface="Source Code Pro"/>
                <a:cs typeface="Source Code Pro"/>
                <a:sym typeface="Source Code Pro"/>
              </a:rPr>
            </a:br>
            <a:r>
              <a:rPr lang="en" sz="1400" dirty="0">
                <a:solidFill>
                  <a:srgbClr val="0000FF"/>
                </a:solidFill>
                <a:latin typeface="Source Code Pro"/>
                <a:ea typeface="Source Code Pro"/>
                <a:cs typeface="Source Code Pro"/>
                <a:sym typeface="Source Code Pro"/>
              </a:rPr>
              <a:t>    alert("this will alert if the request succeeded");</a:t>
            </a:r>
            <a:br>
              <a:rPr lang="en" sz="1400" dirty="0">
                <a:solidFill>
                  <a:srgbClr val="0000FF"/>
                </a:solidFill>
                <a:latin typeface="Source Code Pro"/>
                <a:ea typeface="Source Code Pro"/>
                <a:cs typeface="Source Code Pro"/>
                <a:sym typeface="Source Code Pro"/>
              </a:rPr>
            </a:br>
            <a:r>
              <a:rPr lang="en" sz="1400" dirty="0">
                <a:solidFill>
                  <a:srgbClr val="0000FF"/>
                </a:solidFill>
                <a:latin typeface="Source Code Pro"/>
                <a:ea typeface="Source Code Pro"/>
                <a:cs typeface="Source Code Pro"/>
                <a:sym typeface="Source Code Pro"/>
              </a:rPr>
              <a:t>})</a:t>
            </a:r>
            <a:br>
              <a:rPr lang="en" sz="1400" dirty="0">
                <a:solidFill>
                  <a:srgbClr val="0000FF"/>
                </a:solidFill>
                <a:latin typeface="Source Code Pro"/>
                <a:ea typeface="Source Code Pro"/>
                <a:cs typeface="Source Code Pro"/>
                <a:sym typeface="Source Code Pro"/>
              </a:rPr>
            </a:br>
            <a:r>
              <a:rPr lang="en" sz="1400" dirty="0">
                <a:solidFill>
                  <a:srgbClr val="0000FF"/>
                </a:solidFill>
                <a:latin typeface="Source Code Pro"/>
                <a:ea typeface="Source Code Pro"/>
                <a:cs typeface="Source Code Pro"/>
                <a:sym typeface="Source Code Pro"/>
              </a:rPr>
              <a:t>.fail(function() {</a:t>
            </a:r>
            <a:br>
              <a:rPr lang="en" sz="1400" dirty="0">
                <a:solidFill>
                  <a:srgbClr val="0000FF"/>
                </a:solidFill>
                <a:latin typeface="Source Code Pro"/>
                <a:ea typeface="Source Code Pro"/>
                <a:cs typeface="Source Code Pro"/>
                <a:sym typeface="Source Code Pro"/>
              </a:rPr>
            </a:br>
            <a:r>
              <a:rPr lang="en" sz="1400" dirty="0">
                <a:solidFill>
                  <a:srgbClr val="0000FF"/>
                </a:solidFill>
                <a:latin typeface="Source Code Pro"/>
                <a:ea typeface="Source Code Pro"/>
                <a:cs typeface="Source Code Pro"/>
                <a:sym typeface="Source Code Pro"/>
              </a:rPr>
              <a:t>    alert(“this will alert if the request failed");</a:t>
            </a:r>
            <a:br>
              <a:rPr lang="en" sz="1400" dirty="0">
                <a:solidFill>
                  <a:srgbClr val="0000FF"/>
                </a:solidFill>
                <a:latin typeface="Source Code Pro"/>
                <a:ea typeface="Source Code Pro"/>
                <a:cs typeface="Source Code Pro"/>
                <a:sym typeface="Source Code Pro"/>
              </a:rPr>
            </a:br>
            <a:r>
              <a:rPr lang="en" sz="1400" dirty="0">
                <a:solidFill>
                  <a:srgbClr val="0000FF"/>
                </a:solidFill>
                <a:latin typeface="Source Code Pro"/>
                <a:ea typeface="Source Code Pro"/>
                <a:cs typeface="Source Code Pro"/>
                <a:sym typeface="Source Code Pro"/>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More error handling</a:t>
            </a:r>
          </a:p>
        </p:txBody>
      </p:sp>
      <p:sp>
        <p:nvSpPr>
          <p:cNvPr id="128" name="Shape 128"/>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You can also define a callback that gets called no matter if the request succeeded or failed</a:t>
            </a:r>
          </a:p>
          <a:p>
            <a:pPr lvl="0">
              <a:spcBef>
                <a:spcPts val="0"/>
              </a:spcBef>
              <a:buNone/>
            </a:pPr>
            <a:r>
              <a:rPr lang="en" sz="1400" dirty="0">
                <a:solidFill>
                  <a:srgbClr val="0000FF"/>
                </a:solidFill>
                <a:latin typeface="Source Code Pro"/>
                <a:ea typeface="Source Code Pro"/>
                <a:cs typeface="Source Code Pro"/>
                <a:sym typeface="Source Code Pro"/>
              </a:rPr>
              <a:t>var data = $.get("/getSomeData", function() {</a:t>
            </a:r>
            <a:br>
              <a:rPr lang="en" sz="1400" dirty="0">
                <a:solidFill>
                  <a:srgbClr val="0000FF"/>
                </a:solidFill>
                <a:latin typeface="Source Code Pro"/>
                <a:ea typeface="Source Code Pro"/>
                <a:cs typeface="Source Code Pro"/>
                <a:sym typeface="Source Code Pro"/>
              </a:rPr>
            </a:br>
            <a:r>
              <a:rPr lang="en" sz="1400" dirty="0">
                <a:solidFill>
                  <a:srgbClr val="0000FF"/>
                </a:solidFill>
                <a:latin typeface="Source Code Pro"/>
                <a:ea typeface="Source Code Pro"/>
                <a:cs typeface="Source Code Pro"/>
                <a:sym typeface="Source Code Pro"/>
              </a:rPr>
              <a:t>    alert("this will alert if the request succeeded");</a:t>
            </a:r>
            <a:br>
              <a:rPr lang="en" sz="1400" dirty="0">
                <a:solidFill>
                  <a:srgbClr val="0000FF"/>
                </a:solidFill>
                <a:latin typeface="Source Code Pro"/>
                <a:ea typeface="Source Code Pro"/>
                <a:cs typeface="Source Code Pro"/>
                <a:sym typeface="Source Code Pro"/>
              </a:rPr>
            </a:br>
            <a:r>
              <a:rPr lang="en" sz="1400" dirty="0">
                <a:solidFill>
                  <a:srgbClr val="0000FF"/>
                </a:solidFill>
                <a:latin typeface="Source Code Pro"/>
                <a:ea typeface="Source Code Pro"/>
                <a:cs typeface="Source Code Pro"/>
                <a:sym typeface="Source Code Pro"/>
              </a:rPr>
              <a:t>})</a:t>
            </a:r>
            <a:br>
              <a:rPr lang="en" sz="1400" dirty="0">
                <a:solidFill>
                  <a:srgbClr val="0000FF"/>
                </a:solidFill>
                <a:latin typeface="Source Code Pro"/>
                <a:ea typeface="Source Code Pro"/>
                <a:cs typeface="Source Code Pro"/>
                <a:sym typeface="Source Code Pro"/>
              </a:rPr>
            </a:br>
            <a:r>
              <a:rPr lang="en" sz="1400" dirty="0">
                <a:solidFill>
                  <a:srgbClr val="0000FF"/>
                </a:solidFill>
                <a:latin typeface="Source Code Pro"/>
                <a:ea typeface="Source Code Pro"/>
                <a:cs typeface="Source Code Pro"/>
                <a:sym typeface="Source Code Pro"/>
              </a:rPr>
              <a:t>.fail(function() {</a:t>
            </a:r>
            <a:br>
              <a:rPr lang="en" sz="1400" dirty="0">
                <a:solidFill>
                  <a:srgbClr val="0000FF"/>
                </a:solidFill>
                <a:latin typeface="Source Code Pro"/>
                <a:ea typeface="Source Code Pro"/>
                <a:cs typeface="Source Code Pro"/>
                <a:sym typeface="Source Code Pro"/>
              </a:rPr>
            </a:br>
            <a:r>
              <a:rPr lang="en" sz="1400" dirty="0">
                <a:solidFill>
                  <a:srgbClr val="0000FF"/>
                </a:solidFill>
                <a:latin typeface="Source Code Pro"/>
                <a:ea typeface="Source Code Pro"/>
                <a:cs typeface="Source Code Pro"/>
                <a:sym typeface="Source Code Pro"/>
              </a:rPr>
              <a:t>    alert("this will alert if the request failed");</a:t>
            </a:r>
            <a:br>
              <a:rPr lang="en" sz="1400" dirty="0">
                <a:solidFill>
                  <a:srgbClr val="0000FF"/>
                </a:solidFill>
                <a:latin typeface="Source Code Pro"/>
                <a:ea typeface="Source Code Pro"/>
                <a:cs typeface="Source Code Pro"/>
                <a:sym typeface="Source Code Pro"/>
              </a:rPr>
            </a:br>
            <a:r>
              <a:rPr lang="en" sz="1400" dirty="0">
                <a:solidFill>
                  <a:srgbClr val="0000FF"/>
                </a:solidFill>
                <a:latin typeface="Source Code Pro"/>
                <a:ea typeface="Source Code Pro"/>
                <a:cs typeface="Source Code Pro"/>
                <a:sym typeface="Source Code Pro"/>
              </a:rPr>
              <a:t>})</a:t>
            </a:r>
            <a:br>
              <a:rPr lang="en" sz="1400" dirty="0">
                <a:solidFill>
                  <a:srgbClr val="0000FF"/>
                </a:solidFill>
                <a:latin typeface="Source Code Pro"/>
                <a:ea typeface="Source Code Pro"/>
                <a:cs typeface="Source Code Pro"/>
                <a:sym typeface="Source Code Pro"/>
              </a:rPr>
            </a:br>
            <a:r>
              <a:rPr lang="en" sz="1400" dirty="0">
                <a:solidFill>
                  <a:srgbClr val="0000FF"/>
                </a:solidFill>
                <a:latin typeface="Source Code Pro"/>
                <a:ea typeface="Source Code Pro"/>
                <a:cs typeface="Source Code Pro"/>
                <a:sym typeface="Source Code Pro"/>
              </a:rPr>
              <a:t>.always(function() {</a:t>
            </a:r>
            <a:br>
              <a:rPr lang="en" sz="1400" dirty="0">
                <a:solidFill>
                  <a:srgbClr val="0000FF"/>
                </a:solidFill>
                <a:latin typeface="Source Code Pro"/>
                <a:ea typeface="Source Code Pro"/>
                <a:cs typeface="Source Code Pro"/>
                <a:sym typeface="Source Code Pro"/>
              </a:rPr>
            </a:br>
            <a:r>
              <a:rPr lang="en" sz="1400" dirty="0">
                <a:solidFill>
                  <a:srgbClr val="0000FF"/>
                </a:solidFill>
                <a:latin typeface="Source Code Pro"/>
                <a:ea typeface="Source Code Pro"/>
                <a:cs typeface="Source Code Pro"/>
                <a:sym typeface="Source Code Pro"/>
              </a:rPr>
              <a:t>    alert("this will alert regardless of whether the request succeeded or failed");</a:t>
            </a:r>
            <a:br>
              <a:rPr lang="en" sz="1400" dirty="0">
                <a:solidFill>
                  <a:srgbClr val="0000FF"/>
                </a:solidFill>
                <a:latin typeface="Source Code Pro"/>
                <a:ea typeface="Source Code Pro"/>
                <a:cs typeface="Source Code Pro"/>
                <a:sym typeface="Source Code Pro"/>
              </a:rPr>
            </a:br>
            <a:r>
              <a:rPr lang="en" sz="1400" dirty="0">
                <a:solidFill>
                  <a:srgbClr val="0000FF"/>
                </a:solidFill>
                <a:latin typeface="Source Code Pro"/>
                <a:ea typeface="Source Code Pro"/>
                <a:cs typeface="Source Code Pro"/>
                <a:sym typeface="Source Code Pro"/>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More use cases</a:t>
            </a:r>
          </a:p>
        </p:txBody>
      </p:sp>
      <p:sp>
        <p:nvSpPr>
          <p:cNvPr id="134" name="Shape 134"/>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a:t>What else might we use AJAX for?</a:t>
            </a:r>
          </a:p>
          <a:p>
            <a:pPr marL="457200" lvl="0" indent="-317500" rtl="0">
              <a:spcBef>
                <a:spcPts val="0"/>
              </a:spcBef>
              <a:spcAft>
                <a:spcPts val="1000"/>
              </a:spcAft>
              <a:buSzPct val="100000"/>
            </a:pPr>
            <a:r>
              <a:rPr lang="en" sz="1400"/>
              <a:t>If a website has a bunch of different components that take varying amounts of time to load, you can just load the main piece and let the other components load separately. This way, the user feels like the page loaded more quickly than if we were to wait until everything was ready to load the page. (Ever seen a page that had spinners in a few places that filled in later?)</a:t>
            </a:r>
          </a:p>
          <a:p>
            <a:pPr marL="457200" lvl="0" indent="-317500" rtl="0">
              <a:spcBef>
                <a:spcPts val="0"/>
              </a:spcBef>
              <a:spcAft>
                <a:spcPts val="1000"/>
              </a:spcAft>
              <a:buSzPct val="100000"/>
            </a:pPr>
            <a:r>
              <a:rPr lang="en" sz="1400"/>
              <a:t>You forgot your password, so you fill out the form to have the website send you a temporary password. Imagine if the page made you wait until the email is sent for you to be able to navigate away! The much better experience is to immediately tell the user that they’ll be receiving an email shortly and let them continue on their way, while handling the process of sending the email separately.</a:t>
            </a:r>
          </a:p>
          <a:p>
            <a:pPr marL="457200" lvl="0" indent="-317500" rtl="0">
              <a:spcBef>
                <a:spcPts val="0"/>
              </a:spcBef>
              <a:spcAft>
                <a:spcPts val="1000"/>
              </a:spcAft>
              <a:buSzPct val="100000"/>
            </a:pPr>
            <a:r>
              <a:rPr lang="en" sz="1400"/>
              <a:t>Infinite scroll in news feeds (where the page automatically loads more content once you’re near the bottom of the page) is also done using AJAX</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That’s it for AJAX!</a:t>
            </a:r>
          </a:p>
        </p:txBody>
      </p:sp>
      <p:sp>
        <p:nvSpPr>
          <p:cNvPr id="140" name="Shape 140"/>
          <p:cNvSpPr txBox="1">
            <a:spLocks noGrp="1"/>
          </p:cNvSpPr>
          <p:nvPr>
            <p:ph type="body" idx="4294967295"/>
          </p:nvPr>
        </p:nvSpPr>
        <p:spPr>
          <a:xfrm>
            <a:off x="311700" y="1266325"/>
            <a:ext cx="8520600" cy="3302700"/>
          </a:xfrm>
          <a:prstGeom prst="rect">
            <a:avLst/>
          </a:prstGeom>
        </p:spPr>
        <p:txBody>
          <a:bodyPr lIns="91425" tIns="91425" rIns="91425" bIns="91425" anchor="ctr" anchorCtr="0">
            <a:noAutofit/>
          </a:bodyPr>
          <a:lstStyle/>
          <a:p>
            <a:pPr lvl="0" algn="ctr">
              <a:spcBef>
                <a:spcPts val="0"/>
              </a:spcBef>
              <a:buNone/>
            </a:pPr>
            <a:r>
              <a:rPr lang="en">
                <a:solidFill>
                  <a:srgbClr val="FFFFFF"/>
                </a:solidFill>
              </a:rPr>
              <a:t>Any questions?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a:t>
            </a:r>
          </a:p>
        </p:txBody>
      </p:sp>
      <p:sp>
        <p:nvSpPr>
          <p:cNvPr id="146" name="Shape 146"/>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u="sng">
                <a:solidFill>
                  <a:schemeClr val="hlink"/>
                </a:solidFill>
                <a:hlinkClick r:id="rId3"/>
              </a:rPr>
              <a:t>https://www.w3schools.com/jquery/</a:t>
            </a:r>
          </a:p>
          <a:p>
            <a:pPr lvl="0">
              <a:spcBef>
                <a:spcPts val="0"/>
              </a:spcBef>
              <a:buNone/>
            </a:pPr>
            <a:r>
              <a:rPr lang="en" u="sng">
                <a:solidFill>
                  <a:schemeClr val="hlink"/>
                </a:solidFill>
                <a:hlinkClick r:id="rId4"/>
              </a:rPr>
              <a:t>http://jquery.com/</a:t>
            </a:r>
          </a:p>
          <a:p>
            <a:pPr lvl="0">
              <a:spcBef>
                <a:spcPts val="0"/>
              </a:spcBef>
              <a:buNone/>
            </a:pPr>
            <a:r>
              <a:rPr lang="en" u="sng">
                <a:solidFill>
                  <a:schemeClr val="hlink"/>
                </a:solidFill>
                <a:hlinkClick r:id="rId5"/>
              </a:rPr>
              <a:t>https://www.w3schools.com/jquery/jquery_ajax_intro.asp</a:t>
            </a:r>
          </a:p>
          <a:p>
            <a:pPr lvl="0">
              <a:spcBef>
                <a:spcPts val="0"/>
              </a:spcBef>
              <a:buNone/>
            </a:pPr>
            <a:r>
              <a:rPr lang="en" u="sng">
                <a:solidFill>
                  <a:schemeClr val="hlink"/>
                </a:solidFill>
                <a:hlinkClick r:id="rId6"/>
              </a:rPr>
              <a:t>https://api.jquery.com/jQuery.get/</a:t>
            </a:r>
          </a:p>
          <a:p>
            <a:pPr lvl="0">
              <a:spcBef>
                <a:spcPts val="0"/>
              </a:spcBef>
              <a:buNone/>
            </a:pPr>
            <a:r>
              <a:rPr lang="en" u="sng">
                <a:solidFill>
                  <a:schemeClr val="hlink"/>
                </a:solidFill>
                <a:hlinkClick r:id="rId7"/>
              </a:rPr>
              <a:t>https://api.jquery.com/jQuery.post/</a:t>
            </a:r>
          </a:p>
          <a:p>
            <a:pPr lvl="0">
              <a:spcBef>
                <a:spcPts val="0"/>
              </a:spcBef>
              <a:buNone/>
            </a:pPr>
            <a:endParaRPr/>
          </a:p>
          <a:p>
            <a:pPr lvl="0">
              <a:spcBef>
                <a:spcPts val="0"/>
              </a:spcBef>
              <a:buNone/>
            </a:pPr>
            <a:endParaRPr/>
          </a:p>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jQuery</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a:spcBef>
                <a:spcPts val="0"/>
              </a:spcBef>
              <a:spcAft>
                <a:spcPts val="1000"/>
              </a:spcAft>
            </a:pPr>
            <a:r>
              <a:rPr lang="en" dirty="0"/>
              <a:t>Is a JavaScript library that makes writing JavaScript a lot easier</a:t>
            </a:r>
          </a:p>
          <a:p>
            <a:pPr marL="457200" lvl="0" indent="-228600">
              <a:spcBef>
                <a:spcPts val="0"/>
              </a:spcBef>
              <a:spcAft>
                <a:spcPts val="1000"/>
              </a:spcAft>
            </a:pPr>
            <a:r>
              <a:rPr lang="en" dirty="0"/>
              <a:t>For example:</a:t>
            </a:r>
          </a:p>
          <a:p>
            <a:pPr lvl="0">
              <a:spcBef>
                <a:spcPts val="0"/>
              </a:spcBef>
              <a:spcAft>
                <a:spcPts val="1000"/>
              </a:spcAft>
              <a:buNone/>
            </a:pPr>
            <a:r>
              <a:rPr lang="en-US" sz="1400" dirty="0" smtClean="0">
                <a:solidFill>
                  <a:srgbClr val="000000"/>
                </a:solidFill>
                <a:latin typeface="Source Code Pro"/>
                <a:ea typeface="Source Code Pro"/>
                <a:cs typeface="Source Code Pro"/>
                <a:sym typeface="Source Code Pro"/>
              </a:rPr>
              <a:t>	</a:t>
            </a:r>
            <a:r>
              <a:rPr lang="en" sz="1400" dirty="0" smtClean="0">
                <a:solidFill>
                  <a:srgbClr val="000000"/>
                </a:solidFill>
                <a:latin typeface="Source Code Pro"/>
                <a:ea typeface="Source Code Pro"/>
                <a:cs typeface="Source Code Pro"/>
                <a:sym typeface="Source Code Pro"/>
              </a:rPr>
              <a:t>var </a:t>
            </a:r>
            <a:r>
              <a:rPr lang="en" sz="1400" dirty="0">
                <a:solidFill>
                  <a:srgbClr val="000000"/>
                </a:solidFill>
                <a:latin typeface="Source Code Pro"/>
                <a:ea typeface="Source Code Pro"/>
                <a:cs typeface="Source Code Pro"/>
                <a:sym typeface="Source Code Pro"/>
              </a:rPr>
              <a:t>el = document.getElementById(“input”)</a:t>
            </a:r>
            <a:r>
              <a:rPr lang="en" sz="1400" dirty="0">
                <a:latin typeface="Source Code Pro"/>
                <a:ea typeface="Source Code Pro"/>
                <a:cs typeface="Source Code Pro"/>
                <a:sym typeface="Source Code Pro"/>
              </a:rPr>
              <a:t>	</a:t>
            </a:r>
            <a:r>
              <a:rPr lang="en" sz="1400" dirty="0">
                <a:solidFill>
                  <a:srgbClr val="999999"/>
                </a:solidFill>
                <a:latin typeface="Source Code Pro"/>
                <a:ea typeface="Source Code Pro"/>
                <a:cs typeface="Source Code Pro"/>
                <a:sym typeface="Source Code Pro"/>
              </a:rPr>
              <a:t>// using plain JavaScript</a:t>
            </a:r>
          </a:p>
          <a:p>
            <a:pPr lvl="0">
              <a:spcBef>
                <a:spcPts val="0"/>
              </a:spcBef>
              <a:spcAft>
                <a:spcPts val="1000"/>
              </a:spcAft>
              <a:buNone/>
            </a:pPr>
            <a:r>
              <a:rPr lang="en-US" dirty="0" smtClean="0"/>
              <a:t>	</a:t>
            </a:r>
            <a:r>
              <a:rPr lang="en" dirty="0" smtClean="0"/>
              <a:t>versus</a:t>
            </a:r>
            <a:endParaRPr lang="en" dirty="0"/>
          </a:p>
          <a:p>
            <a:pPr lvl="0">
              <a:spcBef>
                <a:spcPts val="0"/>
              </a:spcBef>
              <a:spcAft>
                <a:spcPts val="1000"/>
              </a:spcAft>
              <a:buNone/>
            </a:pPr>
            <a:r>
              <a:rPr lang="en-US" sz="1400" dirty="0" smtClean="0">
                <a:solidFill>
                  <a:srgbClr val="000000"/>
                </a:solidFill>
                <a:latin typeface="Source Code Pro"/>
                <a:ea typeface="Source Code Pro"/>
                <a:cs typeface="Source Code Pro"/>
                <a:sym typeface="Source Code Pro"/>
              </a:rPr>
              <a:t>	</a:t>
            </a:r>
            <a:r>
              <a:rPr lang="en" sz="1400" dirty="0" smtClean="0">
                <a:solidFill>
                  <a:srgbClr val="000000"/>
                </a:solidFill>
                <a:latin typeface="Source Code Pro"/>
                <a:ea typeface="Source Code Pro"/>
                <a:cs typeface="Source Code Pro"/>
                <a:sym typeface="Source Code Pro"/>
              </a:rPr>
              <a:t>var </a:t>
            </a:r>
            <a:r>
              <a:rPr lang="en" sz="1400" dirty="0">
                <a:solidFill>
                  <a:srgbClr val="000000"/>
                </a:solidFill>
                <a:latin typeface="Source Code Pro"/>
                <a:ea typeface="Source Code Pro"/>
                <a:cs typeface="Source Code Pro"/>
                <a:sym typeface="Source Code Pro"/>
              </a:rPr>
              <a:t>el = $(“#input”)	</a:t>
            </a:r>
            <a:r>
              <a:rPr lang="en" sz="1400" dirty="0"/>
              <a:t>	</a:t>
            </a:r>
            <a:r>
              <a:rPr lang="en" sz="1400" dirty="0">
                <a:solidFill>
                  <a:srgbClr val="999999"/>
                </a:solidFill>
              </a:rPr>
              <a:t>// using JQuery</a:t>
            </a:r>
          </a:p>
          <a:p>
            <a:pPr lvl="0">
              <a:spcBef>
                <a:spcPts val="0"/>
              </a:spcBef>
              <a:buNone/>
            </a:pPr>
            <a:endParaRPr dirty="0"/>
          </a:p>
          <a:p>
            <a:pPr lvl="0">
              <a:spcBef>
                <a:spcPts val="0"/>
              </a:spcBef>
              <a:buNone/>
            </a:pPr>
            <a:r>
              <a:rPr lang="en" dirty="0"/>
              <a:t>Much more succinct!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jQuery basics</a:t>
            </a:r>
          </a:p>
        </p:txBody>
      </p:sp>
      <p:sp>
        <p:nvSpPr>
          <p:cNvPr id="79" name="Shape 7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buNone/>
            </a:pPr>
            <a:r>
              <a:rPr lang="en" dirty="0"/>
              <a:t>Basic syntax is: </a:t>
            </a:r>
            <a:r>
              <a:rPr lang="en" dirty="0">
                <a:solidFill>
                  <a:srgbClr val="000000"/>
                </a:solidFill>
                <a:latin typeface="Source Code Pro"/>
                <a:ea typeface="Source Code Pro"/>
                <a:cs typeface="Source Code Pro"/>
                <a:sym typeface="Source Code Pro"/>
              </a:rPr>
              <a:t>$(</a:t>
            </a:r>
            <a:r>
              <a:rPr lang="en" i="1" dirty="0">
                <a:solidFill>
                  <a:srgbClr val="000000"/>
                </a:solidFill>
                <a:latin typeface="Source Code Pro"/>
                <a:ea typeface="Source Code Pro"/>
                <a:cs typeface="Source Code Pro"/>
                <a:sym typeface="Source Code Pro"/>
              </a:rPr>
              <a:t>selector</a:t>
            </a:r>
            <a:r>
              <a:rPr lang="en" dirty="0">
                <a:solidFill>
                  <a:srgbClr val="000000"/>
                </a:solidFill>
                <a:latin typeface="Source Code Pro"/>
                <a:ea typeface="Source Code Pro"/>
                <a:cs typeface="Source Code Pro"/>
                <a:sym typeface="Source Code Pro"/>
              </a:rPr>
              <a:t>).</a:t>
            </a:r>
            <a:r>
              <a:rPr lang="en" i="1" dirty="0">
                <a:solidFill>
                  <a:srgbClr val="000000"/>
                </a:solidFill>
                <a:latin typeface="Source Code Pro"/>
                <a:ea typeface="Source Code Pro"/>
                <a:cs typeface="Source Code Pro"/>
                <a:sym typeface="Source Code Pro"/>
              </a:rPr>
              <a:t>action</a:t>
            </a:r>
            <a:r>
              <a:rPr lang="en" dirty="0">
                <a:solidFill>
                  <a:srgbClr val="000000"/>
                </a:solidFill>
                <a:latin typeface="Source Code Pro"/>
                <a:ea typeface="Source Code Pro"/>
                <a:cs typeface="Source Code Pro"/>
                <a:sym typeface="Source Code Pro"/>
              </a:rPr>
              <a:t>()</a:t>
            </a:r>
          </a:p>
          <a:p>
            <a:pPr marL="457200" lvl="0" indent="-317500" rtl="0">
              <a:spcBef>
                <a:spcPts val="0"/>
              </a:spcBef>
              <a:buSzPct val="100000"/>
            </a:pPr>
            <a:r>
              <a:rPr lang="en" sz="1400" dirty="0"/>
              <a:t>A $ symbol to define/access jQuery</a:t>
            </a:r>
          </a:p>
          <a:p>
            <a:pPr marL="457200" lvl="0" indent="-317500" rtl="0">
              <a:spcBef>
                <a:spcPts val="0"/>
              </a:spcBef>
              <a:buSzPct val="100000"/>
            </a:pPr>
            <a:r>
              <a:rPr lang="en" sz="1400" dirty="0"/>
              <a:t>A selector to capture specific HTML elements</a:t>
            </a:r>
          </a:p>
          <a:p>
            <a:pPr marL="457200" lvl="0" indent="-317500" rtl="0">
              <a:spcBef>
                <a:spcPts val="0"/>
              </a:spcBef>
              <a:buSzPct val="100000"/>
            </a:pPr>
            <a:r>
              <a:rPr lang="en" sz="1400" dirty="0"/>
              <a:t>A jQuery action to be performed on the element(s)</a:t>
            </a:r>
          </a:p>
          <a:p>
            <a:pPr lvl="0" rtl="0">
              <a:spcBef>
                <a:spcPts val="0"/>
              </a:spcBef>
              <a:buNone/>
            </a:pPr>
            <a:r>
              <a:rPr lang="en" dirty="0"/>
              <a:t>Examples:</a:t>
            </a:r>
          </a:p>
          <a:p>
            <a:pPr marL="457200" lvl="0" indent="-317500">
              <a:spcBef>
                <a:spcPts val="0"/>
              </a:spcBef>
              <a:spcAft>
                <a:spcPts val="0"/>
              </a:spcAft>
              <a:buClr>
                <a:srgbClr val="000000"/>
              </a:buClr>
              <a:buSzPct val="100000"/>
              <a:buFont typeface="Source Code Pro"/>
            </a:pPr>
            <a:r>
              <a:rPr lang="en" sz="1400" dirty="0">
                <a:solidFill>
                  <a:srgbClr val="000000"/>
                </a:solidFill>
                <a:latin typeface="Source Code Pro"/>
                <a:ea typeface="Source Code Pro"/>
                <a:cs typeface="Source Code Pro"/>
                <a:sym typeface="Source Code Pro"/>
              </a:rPr>
              <a:t>$(this).hide() 	</a:t>
            </a:r>
            <a:r>
              <a:rPr lang="en" sz="1400" dirty="0" smtClean="0">
                <a:solidFill>
                  <a:srgbClr val="999999"/>
                </a:solidFill>
                <a:latin typeface="Source Code Pro"/>
                <a:ea typeface="Source Code Pro"/>
                <a:cs typeface="Source Code Pro"/>
                <a:sym typeface="Source Code Pro"/>
              </a:rPr>
              <a:t>// </a:t>
            </a:r>
            <a:r>
              <a:rPr lang="en" sz="1400" dirty="0">
                <a:solidFill>
                  <a:srgbClr val="999999"/>
                </a:solidFill>
                <a:latin typeface="Source Code Pro"/>
                <a:ea typeface="Source Code Pro"/>
                <a:cs typeface="Source Code Pro"/>
                <a:sym typeface="Source Code Pro"/>
              </a:rPr>
              <a:t>hides the current element</a:t>
            </a:r>
          </a:p>
          <a:p>
            <a:pPr marL="457200" lvl="0" indent="-317500">
              <a:spcBef>
                <a:spcPts val="0"/>
              </a:spcBef>
              <a:spcAft>
                <a:spcPts val="0"/>
              </a:spcAft>
              <a:buClr>
                <a:srgbClr val="000000"/>
              </a:buClr>
              <a:buSzPct val="100000"/>
              <a:buFont typeface="Source Code Pro"/>
            </a:pPr>
            <a:r>
              <a:rPr lang="en" sz="1400" dirty="0">
                <a:solidFill>
                  <a:srgbClr val="000000"/>
                </a:solidFill>
                <a:latin typeface="Source Code Pro"/>
                <a:ea typeface="Source Code Pro"/>
                <a:cs typeface="Source Code Pro"/>
                <a:sym typeface="Source Code Pro"/>
              </a:rPr>
              <a:t>$("p").hide() 	</a:t>
            </a:r>
            <a:r>
              <a:rPr lang="en" sz="1400" dirty="0" smtClean="0">
                <a:solidFill>
                  <a:srgbClr val="999999"/>
                </a:solidFill>
                <a:latin typeface="Source Code Pro"/>
                <a:ea typeface="Source Code Pro"/>
                <a:cs typeface="Source Code Pro"/>
                <a:sym typeface="Source Code Pro"/>
              </a:rPr>
              <a:t>// </a:t>
            </a:r>
            <a:r>
              <a:rPr lang="en" sz="1400" dirty="0">
                <a:solidFill>
                  <a:srgbClr val="999999"/>
                </a:solidFill>
                <a:latin typeface="Source Code Pro"/>
                <a:ea typeface="Source Code Pro"/>
                <a:cs typeface="Source Code Pro"/>
                <a:sym typeface="Source Code Pro"/>
              </a:rPr>
              <a:t>hides all &lt;p&gt; elements</a:t>
            </a:r>
          </a:p>
          <a:p>
            <a:pPr marL="457200" lvl="0" indent="-317500">
              <a:spcBef>
                <a:spcPts val="0"/>
              </a:spcBef>
              <a:spcAft>
                <a:spcPts val="0"/>
              </a:spcAft>
              <a:buClr>
                <a:srgbClr val="000000"/>
              </a:buClr>
              <a:buSzPct val="100000"/>
              <a:buFont typeface="Source Code Pro"/>
            </a:pPr>
            <a:r>
              <a:rPr lang="en" sz="1400" dirty="0">
                <a:solidFill>
                  <a:srgbClr val="000000"/>
                </a:solidFill>
                <a:latin typeface="Source Code Pro"/>
                <a:ea typeface="Source Code Pro"/>
                <a:cs typeface="Source Code Pro"/>
                <a:sym typeface="Source Code Pro"/>
              </a:rPr>
              <a:t>$(".test").hide() 	</a:t>
            </a:r>
            <a:r>
              <a:rPr lang="en" sz="1400" dirty="0">
                <a:solidFill>
                  <a:srgbClr val="999999"/>
                </a:solidFill>
                <a:latin typeface="Source Code Pro"/>
                <a:ea typeface="Source Code Pro"/>
                <a:cs typeface="Source Code Pro"/>
                <a:sym typeface="Source Code Pro"/>
              </a:rPr>
              <a:t>// hides all elements with class "test"</a:t>
            </a:r>
          </a:p>
          <a:p>
            <a:pPr marL="457200" lvl="0" indent="-317500">
              <a:spcBef>
                <a:spcPts val="0"/>
              </a:spcBef>
              <a:spcAft>
                <a:spcPts val="0"/>
              </a:spcAft>
              <a:buClr>
                <a:srgbClr val="000000"/>
              </a:buClr>
              <a:buSzPct val="100000"/>
              <a:buFont typeface="Source Code Pro"/>
            </a:pPr>
            <a:r>
              <a:rPr lang="en" sz="1400" dirty="0">
                <a:solidFill>
                  <a:srgbClr val="000000"/>
                </a:solidFill>
                <a:latin typeface="Source Code Pro"/>
                <a:ea typeface="Source Code Pro"/>
                <a:cs typeface="Source Code Pro"/>
                <a:sym typeface="Source Code Pro"/>
              </a:rPr>
              <a:t>$("#test").hide() 	</a:t>
            </a:r>
            <a:r>
              <a:rPr lang="en" sz="1400" dirty="0">
                <a:solidFill>
                  <a:srgbClr val="999999"/>
                </a:solidFill>
                <a:latin typeface="Source Code Pro"/>
                <a:ea typeface="Source Code Pro"/>
                <a:cs typeface="Source Code Pro"/>
                <a:sym typeface="Source Code Pro"/>
              </a:rPr>
              <a:t>// hides the element with id "test"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Translating JavaScript to jQuery</a:t>
            </a:r>
          </a:p>
        </p:txBody>
      </p:sp>
      <p:graphicFrame>
        <p:nvGraphicFramePr>
          <p:cNvPr id="85" name="Shape 85"/>
          <p:cNvGraphicFramePr/>
          <p:nvPr>
            <p:extLst>
              <p:ext uri="{D42A27DB-BD31-4B8C-83A1-F6EECF244321}">
                <p14:modId xmlns:p14="http://schemas.microsoft.com/office/powerpoint/2010/main" val="3694343041"/>
              </p:ext>
            </p:extLst>
          </p:nvPr>
        </p:nvGraphicFramePr>
        <p:xfrm>
          <a:off x="311700" y="1152425"/>
          <a:ext cx="8574000" cy="3378888"/>
        </p:xfrm>
        <a:graphic>
          <a:graphicData uri="http://schemas.openxmlformats.org/drawingml/2006/table">
            <a:tbl>
              <a:tblPr>
                <a:noFill/>
                <a:tableStyleId>{3773D411-FE64-455C-8B96-035AD9ACF128}</a:tableStyleId>
              </a:tblPr>
              <a:tblGrid>
                <a:gridCol w="1787300"/>
                <a:gridCol w="4245250"/>
                <a:gridCol w="2541450"/>
              </a:tblGrid>
              <a:tr h="368000">
                <a:tc>
                  <a:txBody>
                    <a:bodyPr/>
                    <a:lstStyle/>
                    <a:p>
                      <a:pPr lvl="0">
                        <a:spcBef>
                          <a:spcPts val="0"/>
                        </a:spcBef>
                        <a:buNone/>
                      </a:pPr>
                      <a:r>
                        <a:rPr lang="en" b="1">
                          <a:solidFill>
                            <a:schemeClr val="dk2"/>
                          </a:solidFill>
                        </a:rPr>
                        <a:t>Action</a:t>
                      </a:r>
                    </a:p>
                  </a:txBody>
                  <a:tcPr marL="91425" marR="91425" marT="91425" marB="91425"/>
                </a:tc>
                <a:tc>
                  <a:txBody>
                    <a:bodyPr/>
                    <a:lstStyle/>
                    <a:p>
                      <a:pPr lvl="0">
                        <a:spcBef>
                          <a:spcPts val="0"/>
                        </a:spcBef>
                        <a:buNone/>
                      </a:pPr>
                      <a:r>
                        <a:rPr lang="en" b="1">
                          <a:solidFill>
                            <a:schemeClr val="dk2"/>
                          </a:solidFill>
                        </a:rPr>
                        <a:t>JavaScript</a:t>
                      </a:r>
                    </a:p>
                  </a:txBody>
                  <a:tcPr marL="91425" marR="91425" marT="91425" marB="91425"/>
                </a:tc>
                <a:tc>
                  <a:txBody>
                    <a:bodyPr/>
                    <a:lstStyle/>
                    <a:p>
                      <a:pPr lvl="0">
                        <a:spcBef>
                          <a:spcPts val="0"/>
                        </a:spcBef>
                        <a:buNone/>
                      </a:pPr>
                      <a:r>
                        <a:rPr lang="en" b="1">
                          <a:solidFill>
                            <a:schemeClr val="dk2"/>
                          </a:solidFill>
                        </a:rPr>
                        <a:t>jQuery</a:t>
                      </a:r>
                    </a:p>
                  </a:txBody>
                  <a:tcPr marL="91425" marR="91425" marT="91425" marB="91425"/>
                </a:tc>
              </a:tr>
              <a:tr h="860725">
                <a:tc>
                  <a:txBody>
                    <a:bodyPr/>
                    <a:lstStyle/>
                    <a:p>
                      <a:pPr lvl="0">
                        <a:spcBef>
                          <a:spcPts val="0"/>
                        </a:spcBef>
                        <a:buNone/>
                      </a:pPr>
                      <a:r>
                        <a:rPr lang="en">
                          <a:solidFill>
                            <a:schemeClr val="dk2"/>
                          </a:solidFill>
                        </a:rPr>
                        <a:t>Click listener</a:t>
                      </a:r>
                    </a:p>
                  </a:txBody>
                  <a:tcPr marL="91425" marR="91425" marT="91425" marB="91425"/>
                </a:tc>
                <a:tc>
                  <a:txBody>
                    <a:bodyPr/>
                    <a:lstStyle/>
                    <a:p>
                      <a:pPr lvl="0" rtl="0">
                        <a:lnSpc>
                          <a:spcPct val="115000"/>
                        </a:lnSpc>
                        <a:spcBef>
                          <a:spcPts val="0"/>
                        </a:spcBef>
                        <a:buNone/>
                      </a:pPr>
                      <a:r>
                        <a:rPr lang="en" sz="1100" dirty="0">
                          <a:solidFill>
                            <a:srgbClr val="0000FF"/>
                          </a:solidFill>
                          <a:latin typeface="Source Code Pro"/>
                          <a:ea typeface="Source Code Pro"/>
                          <a:cs typeface="Source Code Pro"/>
                          <a:sym typeface="Source Code Pro"/>
                        </a:rPr>
                        <a:t>var btn = document.getElementById(“my-btn”);</a:t>
                      </a:r>
                      <a:br>
                        <a:rPr lang="en" sz="1100" dirty="0">
                          <a:solidFill>
                            <a:srgbClr val="0000FF"/>
                          </a:solidFill>
                          <a:latin typeface="Source Code Pro"/>
                          <a:ea typeface="Source Code Pro"/>
                          <a:cs typeface="Source Code Pro"/>
                          <a:sym typeface="Source Code Pro"/>
                        </a:rPr>
                      </a:br>
                      <a:r>
                        <a:rPr lang="en" sz="1100" dirty="0">
                          <a:solidFill>
                            <a:srgbClr val="0000FF"/>
                          </a:solidFill>
                          <a:latin typeface="Source Code Pro"/>
                          <a:ea typeface="Source Code Pro"/>
                          <a:cs typeface="Source Code Pro"/>
                          <a:sym typeface="Source Code Pro"/>
                        </a:rPr>
                        <a:t>btn.addEventListener("click", function() {</a:t>
                      </a:r>
                      <a:br>
                        <a:rPr lang="en" sz="1100" dirty="0">
                          <a:solidFill>
                            <a:srgbClr val="0000FF"/>
                          </a:solidFill>
                          <a:latin typeface="Source Code Pro"/>
                          <a:ea typeface="Source Code Pro"/>
                          <a:cs typeface="Source Code Pro"/>
                          <a:sym typeface="Source Code Pro"/>
                        </a:rPr>
                      </a:br>
                      <a:r>
                        <a:rPr lang="en" sz="1100" dirty="0">
                          <a:latin typeface="Source Code Pro"/>
                          <a:ea typeface="Source Code Pro"/>
                          <a:cs typeface="Source Code Pro"/>
                          <a:sym typeface="Source Code Pro"/>
                        </a:rPr>
                        <a:t>    </a:t>
                      </a:r>
                      <a:r>
                        <a:rPr lang="en" sz="1100" dirty="0">
                          <a:solidFill>
                            <a:srgbClr val="999999"/>
                          </a:solidFill>
                          <a:latin typeface="Source Code Pro"/>
                          <a:ea typeface="Source Code Pro"/>
                          <a:cs typeface="Source Code Pro"/>
                          <a:sym typeface="Source Code Pro"/>
                        </a:rPr>
                        <a:t>// do stuff</a:t>
                      </a:r>
                    </a:p>
                    <a:p>
                      <a:pPr lvl="0">
                        <a:lnSpc>
                          <a:spcPct val="115000"/>
                        </a:lnSpc>
                        <a:spcBef>
                          <a:spcPts val="0"/>
                        </a:spcBef>
                        <a:buNone/>
                      </a:pPr>
                      <a:r>
                        <a:rPr lang="en" sz="1100" dirty="0">
                          <a:solidFill>
                            <a:srgbClr val="0000FF"/>
                          </a:solidFill>
                          <a:latin typeface="Source Code Pro"/>
                          <a:ea typeface="Source Code Pro"/>
                          <a:cs typeface="Source Code Pro"/>
                          <a:sym typeface="Source Code Pro"/>
                        </a:rPr>
                        <a:t>});</a:t>
                      </a:r>
                    </a:p>
                  </a:txBody>
                  <a:tcPr marL="91425" marR="91425" marT="91425" marB="91425"/>
                </a:tc>
                <a:tc>
                  <a:txBody>
                    <a:bodyPr/>
                    <a:lstStyle/>
                    <a:p>
                      <a:pPr marL="0" lvl="0" indent="0" rtl="0">
                        <a:lnSpc>
                          <a:spcPct val="115000"/>
                        </a:lnSpc>
                        <a:spcBef>
                          <a:spcPts val="0"/>
                        </a:spcBef>
                        <a:spcAft>
                          <a:spcPts val="1600"/>
                        </a:spcAft>
                        <a:buNone/>
                      </a:pPr>
                      <a:r>
                        <a:rPr lang="en" sz="1100" dirty="0">
                          <a:solidFill>
                            <a:srgbClr val="0000FF"/>
                          </a:solidFill>
                          <a:latin typeface="Source Code Pro"/>
                          <a:ea typeface="Source Code Pro"/>
                          <a:cs typeface="Source Code Pro"/>
                          <a:sym typeface="Source Code Pro"/>
                        </a:rPr>
                        <a:t>$("#my-btn").click(function() {</a:t>
                      </a:r>
                      <a:r>
                        <a:rPr lang="en" sz="1100" dirty="0">
                          <a:latin typeface="Source Code Pro"/>
                          <a:ea typeface="Source Code Pro"/>
                          <a:cs typeface="Source Code Pro"/>
                          <a:sym typeface="Source Code Pro"/>
                        </a:rPr>
                        <a:t/>
                      </a:r>
                      <a:br>
                        <a:rPr lang="en" sz="1100" dirty="0">
                          <a:latin typeface="Source Code Pro"/>
                          <a:ea typeface="Source Code Pro"/>
                          <a:cs typeface="Source Code Pro"/>
                          <a:sym typeface="Source Code Pro"/>
                        </a:rPr>
                      </a:br>
                      <a:r>
                        <a:rPr lang="en" sz="1100" dirty="0">
                          <a:latin typeface="Source Code Pro"/>
                          <a:ea typeface="Source Code Pro"/>
                          <a:cs typeface="Source Code Pro"/>
                          <a:sym typeface="Source Code Pro"/>
                        </a:rPr>
                        <a:t>    </a:t>
                      </a:r>
                      <a:r>
                        <a:rPr lang="en" sz="1100" dirty="0">
                          <a:solidFill>
                            <a:srgbClr val="999999"/>
                          </a:solidFill>
                          <a:latin typeface="Source Code Pro"/>
                          <a:ea typeface="Source Code Pro"/>
                          <a:cs typeface="Source Code Pro"/>
                          <a:sym typeface="Source Code Pro"/>
                        </a:rPr>
                        <a:t>// do stuff</a:t>
                      </a:r>
                      <a:r>
                        <a:rPr lang="en" sz="1100" dirty="0">
                          <a:latin typeface="Source Code Pro"/>
                          <a:ea typeface="Source Code Pro"/>
                          <a:cs typeface="Source Code Pro"/>
                          <a:sym typeface="Source Code Pro"/>
                        </a:rPr>
                        <a:t/>
                      </a:r>
                      <a:br>
                        <a:rPr lang="en" sz="1100" dirty="0">
                          <a:latin typeface="Source Code Pro"/>
                          <a:ea typeface="Source Code Pro"/>
                          <a:cs typeface="Source Code Pro"/>
                          <a:sym typeface="Source Code Pro"/>
                        </a:rPr>
                      </a:br>
                      <a:r>
                        <a:rPr lang="en" sz="1100" dirty="0">
                          <a:solidFill>
                            <a:srgbClr val="0000FF"/>
                          </a:solidFill>
                          <a:latin typeface="Source Code Pro"/>
                          <a:ea typeface="Source Code Pro"/>
                          <a:cs typeface="Source Code Pro"/>
                          <a:sym typeface="Source Code Pro"/>
                        </a:rPr>
                        <a:t>});</a:t>
                      </a:r>
                    </a:p>
                  </a:txBody>
                  <a:tcPr marL="91425" marR="91425" marT="91425" marB="91425"/>
                </a:tc>
              </a:tr>
              <a:tr h="313000">
                <a:tc>
                  <a:txBody>
                    <a:bodyPr/>
                    <a:lstStyle/>
                    <a:p>
                      <a:pPr lvl="0">
                        <a:spcBef>
                          <a:spcPts val="0"/>
                        </a:spcBef>
                        <a:buNone/>
                      </a:pPr>
                      <a:r>
                        <a:rPr lang="en">
                          <a:solidFill>
                            <a:schemeClr val="dk2"/>
                          </a:solidFill>
                        </a:rPr>
                        <a:t>Reading input value</a:t>
                      </a:r>
                    </a:p>
                  </a:txBody>
                  <a:tcPr marL="91425" marR="91425" marT="91425" marB="91425"/>
                </a:tc>
                <a:tc>
                  <a:txBody>
                    <a:bodyPr/>
                    <a:lstStyle/>
                    <a:p>
                      <a:pPr lvl="0">
                        <a:spcBef>
                          <a:spcPts val="0"/>
                        </a:spcBef>
                        <a:buNone/>
                      </a:pPr>
                      <a:r>
                        <a:rPr lang="en" sz="1100" dirty="0">
                          <a:solidFill>
                            <a:srgbClr val="0000FF"/>
                          </a:solidFill>
                          <a:latin typeface="Source Code Pro"/>
                          <a:ea typeface="Source Code Pro"/>
                          <a:cs typeface="Source Code Pro"/>
                          <a:sym typeface="Source Code Pro"/>
                        </a:rPr>
                        <a:t>document.getElementById("input").value;</a:t>
                      </a:r>
                    </a:p>
                  </a:txBody>
                  <a:tcPr marL="91425" marR="91425" marT="91425" marB="91425"/>
                </a:tc>
                <a:tc>
                  <a:txBody>
                    <a:bodyPr/>
                    <a:lstStyle/>
                    <a:p>
                      <a:pPr marL="0" lvl="0" indent="0" rtl="0">
                        <a:lnSpc>
                          <a:spcPct val="115000"/>
                        </a:lnSpc>
                        <a:spcBef>
                          <a:spcPts val="0"/>
                        </a:spcBef>
                        <a:spcAft>
                          <a:spcPts val="1600"/>
                        </a:spcAft>
                        <a:buNone/>
                      </a:pPr>
                      <a:r>
                        <a:rPr lang="en" sz="1100" dirty="0">
                          <a:solidFill>
                            <a:srgbClr val="0000FF"/>
                          </a:solidFill>
                          <a:latin typeface="Source Code Pro"/>
                          <a:ea typeface="Source Code Pro"/>
                          <a:cs typeface="Source Code Pro"/>
                          <a:sym typeface="Source Code Pro"/>
                        </a:rPr>
                        <a:t>$("#input").val();</a:t>
                      </a:r>
                    </a:p>
                  </a:txBody>
                  <a:tcPr marL="91425" marR="91425" marT="91425" marB="91425"/>
                </a:tc>
              </a:tr>
              <a:tr h="957600">
                <a:tc>
                  <a:txBody>
                    <a:bodyPr/>
                    <a:lstStyle/>
                    <a:p>
                      <a:pPr lvl="0">
                        <a:spcBef>
                          <a:spcPts val="0"/>
                        </a:spcBef>
                        <a:buNone/>
                      </a:pPr>
                      <a:r>
                        <a:rPr lang="en">
                          <a:solidFill>
                            <a:schemeClr val="dk2"/>
                          </a:solidFill>
                        </a:rPr>
                        <a:t>Setting content</a:t>
                      </a:r>
                    </a:p>
                  </a:txBody>
                  <a:tcPr marL="91425" marR="91425" marT="91425" marB="91425"/>
                </a:tc>
                <a:tc>
                  <a:txBody>
                    <a:bodyPr/>
                    <a:lstStyle/>
                    <a:p>
                      <a:pPr lvl="0" rtl="0">
                        <a:lnSpc>
                          <a:spcPct val="115000"/>
                        </a:lnSpc>
                        <a:spcBef>
                          <a:spcPts val="0"/>
                        </a:spcBef>
                        <a:buNone/>
                      </a:pPr>
                      <a:r>
                        <a:rPr lang="en" sz="1100" dirty="0">
                          <a:solidFill>
                            <a:srgbClr val="0000FF"/>
                          </a:solidFill>
                          <a:latin typeface="Source Code Pro"/>
                          <a:ea typeface="Source Code Pro"/>
                          <a:cs typeface="Source Code Pro"/>
                          <a:sym typeface="Source Code Pro"/>
                        </a:rPr>
                        <a:t>document.getElementById(“el1”).innerText = “Hello!”</a:t>
                      </a:r>
                      <a:br>
                        <a:rPr lang="en" sz="1100" dirty="0">
                          <a:solidFill>
                            <a:srgbClr val="0000FF"/>
                          </a:solidFill>
                          <a:latin typeface="Source Code Pro"/>
                          <a:ea typeface="Source Code Pro"/>
                          <a:cs typeface="Source Code Pro"/>
                          <a:sym typeface="Source Code Pro"/>
                        </a:rPr>
                      </a:br>
                      <a:r>
                        <a:rPr lang="en" sz="1100" dirty="0">
                          <a:solidFill>
                            <a:srgbClr val="0000FF"/>
                          </a:solidFill>
                          <a:latin typeface="Source Code Pro"/>
                          <a:ea typeface="Source Code Pro"/>
                          <a:cs typeface="Source Code Pro"/>
                          <a:sym typeface="Source Code Pro"/>
                        </a:rPr>
                        <a:t>document.getElementById(“el2”).innerHTML = “&lt;b&gt;Hello!&lt;/b&gt;”</a:t>
                      </a:r>
                    </a:p>
                    <a:p>
                      <a:pPr lvl="0">
                        <a:lnSpc>
                          <a:spcPct val="115000"/>
                        </a:lnSpc>
                        <a:spcBef>
                          <a:spcPts val="0"/>
                        </a:spcBef>
                        <a:buNone/>
                      </a:pPr>
                      <a:r>
                        <a:rPr lang="en" sz="1100" dirty="0">
                          <a:solidFill>
                            <a:srgbClr val="0000FF"/>
                          </a:solidFill>
                          <a:latin typeface="Source Code Pro"/>
                          <a:ea typeface="Source Code Pro"/>
                          <a:cs typeface="Source Code Pro"/>
                          <a:sym typeface="Source Code Pro"/>
                        </a:rPr>
                        <a:t>document.getElementById(“el3”).value = “Hello”;</a:t>
                      </a:r>
                    </a:p>
                  </a:txBody>
                  <a:tcPr marL="91425" marR="91425" marT="91425" marB="91425"/>
                </a:tc>
                <a:tc>
                  <a:txBody>
                    <a:bodyPr/>
                    <a:lstStyle/>
                    <a:p>
                      <a:pPr lvl="0">
                        <a:lnSpc>
                          <a:spcPct val="115000"/>
                        </a:lnSpc>
                        <a:spcBef>
                          <a:spcPts val="0"/>
                        </a:spcBef>
                        <a:buNone/>
                      </a:pPr>
                      <a:r>
                        <a:rPr lang="en" sz="1100" dirty="0">
                          <a:solidFill>
                            <a:srgbClr val="0000FF"/>
                          </a:solidFill>
                          <a:latin typeface="Source Code Pro"/>
                          <a:ea typeface="Source Code Pro"/>
                          <a:cs typeface="Source Code Pro"/>
                          <a:sym typeface="Source Code Pro"/>
                        </a:rPr>
                        <a:t>$("#el1").text("Hello!");</a:t>
                      </a:r>
                    </a:p>
                    <a:p>
                      <a:pPr lvl="0">
                        <a:lnSpc>
                          <a:spcPct val="115000"/>
                        </a:lnSpc>
                        <a:spcBef>
                          <a:spcPts val="0"/>
                        </a:spcBef>
                        <a:buNone/>
                      </a:pPr>
                      <a:r>
                        <a:rPr lang="en" sz="1100" dirty="0">
                          <a:solidFill>
                            <a:srgbClr val="0000FF"/>
                          </a:solidFill>
                          <a:latin typeface="Source Code Pro"/>
                          <a:ea typeface="Source Code Pro"/>
                          <a:cs typeface="Source Code Pro"/>
                          <a:sym typeface="Source Code Pro"/>
                        </a:rPr>
                        <a:t>$("#el2").html("&lt;b&gt;Hello!&lt;/b&gt;");</a:t>
                      </a:r>
                    </a:p>
                    <a:p>
                      <a:pPr lvl="0">
                        <a:lnSpc>
                          <a:spcPct val="115000"/>
                        </a:lnSpc>
                        <a:spcBef>
                          <a:spcPts val="0"/>
                        </a:spcBef>
                        <a:buNone/>
                      </a:pPr>
                      <a:r>
                        <a:rPr lang="en" sz="1100" dirty="0">
                          <a:solidFill>
                            <a:srgbClr val="0000FF"/>
                          </a:solidFill>
                          <a:latin typeface="Source Code Pro"/>
                          <a:ea typeface="Source Code Pro"/>
                          <a:cs typeface="Source Code Pro"/>
                          <a:sym typeface="Source Code Pro"/>
                        </a:rPr>
                        <a:t>$("#el3").val("Hello");</a:t>
                      </a:r>
                    </a:p>
                  </a:txBody>
                  <a:tcPr marL="91425" marR="91425" marT="91425" marB="91425"/>
                </a:tc>
              </a:tr>
              <a:tr h="674875">
                <a:tc>
                  <a:txBody>
                    <a:bodyPr/>
                    <a:lstStyle/>
                    <a:p>
                      <a:pPr lvl="0" rtl="0">
                        <a:spcBef>
                          <a:spcPts val="0"/>
                        </a:spcBef>
                        <a:buNone/>
                      </a:pPr>
                      <a:r>
                        <a:rPr lang="en">
                          <a:solidFill>
                            <a:schemeClr val="dk2"/>
                          </a:solidFill>
                        </a:rPr>
                        <a:t>Modifying CSS</a:t>
                      </a:r>
                    </a:p>
                  </a:txBody>
                  <a:tcPr marL="91425" marR="91425" marT="91425" marB="91425"/>
                </a:tc>
                <a:tc>
                  <a:txBody>
                    <a:bodyPr/>
                    <a:lstStyle/>
                    <a:p>
                      <a:pPr lvl="0" rtl="0">
                        <a:lnSpc>
                          <a:spcPct val="115000"/>
                        </a:lnSpc>
                        <a:spcBef>
                          <a:spcPts val="0"/>
                        </a:spcBef>
                        <a:buNone/>
                      </a:pPr>
                      <a:r>
                        <a:rPr lang="en" sz="1100" dirty="0">
                          <a:solidFill>
                            <a:srgbClr val="0000FF"/>
                          </a:solidFill>
                          <a:latin typeface="Source Code Pro"/>
                          <a:ea typeface="Source Code Pro"/>
                          <a:cs typeface="Source Code Pro"/>
                          <a:sym typeface="Source Code Pro"/>
                        </a:rPr>
                        <a:t>var el = document.getElementById(“el”);</a:t>
                      </a:r>
                      <a:br>
                        <a:rPr lang="en" sz="1100" dirty="0">
                          <a:solidFill>
                            <a:srgbClr val="0000FF"/>
                          </a:solidFill>
                          <a:latin typeface="Source Code Pro"/>
                          <a:ea typeface="Source Code Pro"/>
                          <a:cs typeface="Source Code Pro"/>
                          <a:sym typeface="Source Code Pro"/>
                        </a:rPr>
                      </a:br>
                      <a:r>
                        <a:rPr lang="en" sz="1100" dirty="0">
                          <a:solidFill>
                            <a:srgbClr val="0000FF"/>
                          </a:solidFill>
                          <a:latin typeface="Source Code Pro"/>
                          <a:ea typeface="Source Code Pro"/>
                          <a:cs typeface="Source Code Pro"/>
                          <a:sym typeface="Source Code Pro"/>
                        </a:rPr>
                        <a:t>el.setAttribute(“color”, “blue”);</a:t>
                      </a:r>
                    </a:p>
                  </a:txBody>
                  <a:tcPr marL="91425" marR="91425" marT="91425" marB="91425"/>
                </a:tc>
                <a:tc>
                  <a:txBody>
                    <a:bodyPr/>
                    <a:lstStyle/>
                    <a:p>
                      <a:pPr lvl="0" rtl="0">
                        <a:spcBef>
                          <a:spcPts val="0"/>
                        </a:spcBef>
                        <a:buNone/>
                      </a:pPr>
                      <a:r>
                        <a:rPr lang="en" sz="1100" dirty="0">
                          <a:solidFill>
                            <a:srgbClr val="0000FF"/>
                          </a:solidFill>
                          <a:latin typeface="Source Code Pro"/>
                          <a:ea typeface="Source Code Pro"/>
                          <a:cs typeface="Source Code Pro"/>
                          <a:sym typeface="Source Code Pro"/>
                        </a:rPr>
                        <a:t>$("#el").css("color", "blue");</a:t>
                      </a:r>
                    </a:p>
                  </a:txBody>
                  <a:tcPr marL="91425" marR="91425" marT="91425" marB="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To be clear</a:t>
            </a:r>
          </a:p>
        </p:txBody>
      </p:sp>
      <p:sp>
        <p:nvSpPr>
          <p:cNvPr id="91" name="Shape 9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a:spcBef>
                <a:spcPts val="0"/>
              </a:spcBef>
              <a:spcAft>
                <a:spcPts val="1000"/>
              </a:spcAft>
            </a:pPr>
            <a:r>
              <a:rPr lang="en"/>
              <a:t>jQuery is a </a:t>
            </a:r>
            <a:r>
              <a:rPr lang="en" i="1"/>
              <a:t>library</a:t>
            </a:r>
            <a:r>
              <a:rPr lang="en"/>
              <a:t> on top of JavaScript, not a whole different language. It makes manipulating the DOM easier, but you still declare variables, use for-loops, etc. in the same way</a:t>
            </a:r>
          </a:p>
          <a:p>
            <a:pPr marL="457200" lvl="0" indent="-228600">
              <a:spcBef>
                <a:spcPts val="0"/>
              </a:spcBef>
              <a:spcAft>
                <a:spcPts val="1000"/>
              </a:spcAft>
            </a:pPr>
            <a:r>
              <a:rPr lang="en"/>
              <a:t>You can mix jQuery and plain JavaScript and nothing will break; it makes your code more confusing to read, but nothing will break</a:t>
            </a:r>
          </a:p>
          <a:p>
            <a:pPr marL="457200" lvl="0" indent="-228600">
              <a:spcBef>
                <a:spcPts val="0"/>
              </a:spcBef>
              <a:spcAft>
                <a:spcPts val="1000"/>
              </a:spcAft>
            </a:pPr>
            <a:r>
              <a:rPr lang="en"/>
              <a:t>For most JavaScript developers, using jQuery is a given -- plain JavaScript is just too cumbersome to develop in</a:t>
            </a:r>
          </a:p>
          <a:p>
            <a:pPr marL="457200" lvl="0" indent="-228600">
              <a:spcBef>
                <a:spcPts val="0"/>
              </a:spcBef>
              <a:spcAft>
                <a:spcPts val="1000"/>
              </a:spcAft>
            </a:pPr>
            <a:r>
              <a:rPr lang="en"/>
              <a:t>There are plenty of other JavaScript libraries and frameworks, jQuery is just one of the most popular ones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How do we get jQuery?</a:t>
            </a:r>
          </a:p>
        </p:txBody>
      </p:sp>
      <p:sp>
        <p:nvSpPr>
          <p:cNvPr id="97" name="Shape 9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You can either:</a:t>
            </a:r>
          </a:p>
          <a:p>
            <a:pPr marL="457200" lvl="0" indent="-228600" rtl="0">
              <a:spcBef>
                <a:spcPts val="0"/>
              </a:spcBef>
              <a:spcAft>
                <a:spcPts val="0"/>
              </a:spcAft>
              <a:buAutoNum type="arabicPeriod"/>
            </a:pPr>
            <a:r>
              <a:rPr lang="en" dirty="0"/>
              <a:t>download it from jQuery’s website (it’ll be a .js file, nothing special) and include it in your HTML as you would include any JavaScript file</a:t>
            </a:r>
          </a:p>
          <a:p>
            <a:pPr lvl="0" rtl="0">
              <a:spcBef>
                <a:spcPts val="0"/>
              </a:spcBef>
              <a:spcAft>
                <a:spcPts val="0"/>
              </a:spcAft>
              <a:buNone/>
            </a:pPr>
            <a:endParaRPr dirty="0"/>
          </a:p>
          <a:p>
            <a:pPr marL="457200" lvl="0" indent="-228600" rtl="0">
              <a:spcBef>
                <a:spcPts val="0"/>
              </a:spcBef>
              <a:spcAft>
                <a:spcPts val="0"/>
              </a:spcAft>
              <a:buAutoNum type="arabicPeriod"/>
            </a:pPr>
            <a:r>
              <a:rPr lang="en" dirty="0"/>
              <a:t>include the version hosted in Google or Microsoft directly in your HTML file:</a:t>
            </a:r>
          </a:p>
          <a:p>
            <a:pPr lvl="0" indent="457200" rtl="0">
              <a:spcBef>
                <a:spcPts val="0"/>
              </a:spcBef>
              <a:spcAft>
                <a:spcPts val="0"/>
              </a:spcAft>
              <a:buNone/>
            </a:pPr>
            <a:r>
              <a:rPr lang="en" sz="1200" dirty="0">
                <a:solidFill>
                  <a:srgbClr val="000000"/>
                </a:solidFill>
                <a:latin typeface="Source Code Pro"/>
                <a:ea typeface="Source Code Pro"/>
                <a:cs typeface="Source Code Pro"/>
                <a:sym typeface="Source Code Pro"/>
              </a:rPr>
              <a:t>&lt;head&gt;</a:t>
            </a:r>
            <a:br>
              <a:rPr lang="en" sz="1200" dirty="0">
                <a:solidFill>
                  <a:srgbClr val="000000"/>
                </a:solidFill>
                <a:latin typeface="Source Code Pro"/>
                <a:ea typeface="Source Code Pro"/>
                <a:cs typeface="Source Code Pro"/>
                <a:sym typeface="Source Code Pro"/>
              </a:rPr>
            </a:br>
            <a:r>
              <a:rPr lang="en-US" sz="1200" dirty="0" smtClean="0">
                <a:solidFill>
                  <a:srgbClr val="000000"/>
                </a:solidFill>
                <a:latin typeface="Source Code Pro"/>
                <a:ea typeface="Source Code Pro"/>
                <a:cs typeface="Source Code Pro"/>
                <a:sym typeface="Source Code Pro"/>
              </a:rPr>
              <a:t>	</a:t>
            </a:r>
            <a:r>
              <a:rPr lang="en" sz="1200" dirty="0" smtClean="0">
                <a:solidFill>
                  <a:srgbClr val="000000"/>
                </a:solidFill>
                <a:latin typeface="Source Code Pro"/>
                <a:ea typeface="Source Code Pro"/>
                <a:cs typeface="Source Code Pro"/>
                <a:sym typeface="Source Code Pro"/>
              </a:rPr>
              <a:t>&lt;</a:t>
            </a:r>
            <a:r>
              <a:rPr lang="en" sz="1200" dirty="0">
                <a:solidFill>
                  <a:srgbClr val="000000"/>
                </a:solidFill>
                <a:latin typeface="Source Code Pro"/>
                <a:ea typeface="Source Code Pro"/>
                <a:cs typeface="Source Code Pro"/>
                <a:sym typeface="Source Code Pro"/>
              </a:rPr>
              <a:t>script src="https://ajax.googleapis.com/ajax/libs/jquery/3.1.1/jquery.min.js"&gt;&lt;/script&gt;</a:t>
            </a:r>
            <a:br>
              <a:rPr lang="en" sz="1200" dirty="0">
                <a:solidFill>
                  <a:srgbClr val="000000"/>
                </a:solidFill>
                <a:latin typeface="Source Code Pro"/>
                <a:ea typeface="Source Code Pro"/>
                <a:cs typeface="Source Code Pro"/>
                <a:sym typeface="Source Code Pro"/>
              </a:rPr>
            </a:br>
            <a:r>
              <a:rPr lang="en-US" sz="1200" dirty="0" smtClean="0">
                <a:solidFill>
                  <a:srgbClr val="000000"/>
                </a:solidFill>
                <a:latin typeface="Source Code Pro"/>
                <a:ea typeface="Source Code Pro"/>
                <a:cs typeface="Source Code Pro"/>
                <a:sym typeface="Source Code Pro"/>
              </a:rPr>
              <a:t>          </a:t>
            </a:r>
            <a:r>
              <a:rPr lang="en" sz="1200" dirty="0" smtClean="0">
                <a:solidFill>
                  <a:srgbClr val="000000"/>
                </a:solidFill>
                <a:latin typeface="Source Code Pro"/>
                <a:ea typeface="Source Code Pro"/>
                <a:cs typeface="Source Code Pro"/>
                <a:sym typeface="Source Code Pro"/>
              </a:rPr>
              <a:t>&lt;/</a:t>
            </a:r>
            <a:r>
              <a:rPr lang="en" sz="1200" dirty="0">
                <a:solidFill>
                  <a:srgbClr val="000000"/>
                </a:solidFill>
                <a:latin typeface="Source Code Pro"/>
                <a:ea typeface="Source Code Pro"/>
                <a:cs typeface="Source Code Pro"/>
                <a:sym typeface="Source Code Pro"/>
              </a:rPr>
              <a:t>head&gt;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That’s it for jQuery!</a:t>
            </a:r>
          </a:p>
        </p:txBody>
      </p:sp>
      <p:sp>
        <p:nvSpPr>
          <p:cNvPr id="103" name="Shape 103"/>
          <p:cNvSpPr txBox="1">
            <a:spLocks noGrp="1"/>
          </p:cNvSpPr>
          <p:nvPr>
            <p:ph type="body" idx="4294967295"/>
          </p:nvPr>
        </p:nvSpPr>
        <p:spPr>
          <a:xfrm>
            <a:off x="311700" y="1266325"/>
            <a:ext cx="8520600" cy="3302700"/>
          </a:xfrm>
          <a:prstGeom prst="rect">
            <a:avLst/>
          </a:prstGeom>
        </p:spPr>
        <p:txBody>
          <a:bodyPr lIns="91425" tIns="91425" rIns="91425" bIns="91425" anchor="ctr" anchorCtr="0">
            <a:noAutofit/>
          </a:bodyPr>
          <a:lstStyle/>
          <a:p>
            <a:pPr lvl="0" algn="ctr">
              <a:spcBef>
                <a:spcPts val="0"/>
              </a:spcBef>
              <a:buNone/>
            </a:pPr>
            <a:r>
              <a:rPr lang="en">
                <a:solidFill>
                  <a:srgbClr val="FFFFFF"/>
                </a:solidFill>
              </a:rPr>
              <a:t>Any questions?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AJAX</a:t>
            </a:r>
          </a:p>
        </p:txBody>
      </p:sp>
      <p:sp>
        <p:nvSpPr>
          <p:cNvPr id="109" name="Shape 10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a:spcBef>
                <a:spcPts val="0"/>
              </a:spcBef>
              <a:spcAft>
                <a:spcPts val="1000"/>
              </a:spcAft>
            </a:pPr>
            <a:r>
              <a:rPr lang="en"/>
              <a:t>Stands for Asynchronous JavaScript and XML</a:t>
            </a:r>
          </a:p>
          <a:p>
            <a:pPr marL="457200" lvl="0" indent="-228600">
              <a:spcBef>
                <a:spcPts val="0"/>
              </a:spcBef>
              <a:spcAft>
                <a:spcPts val="1000"/>
              </a:spcAft>
            </a:pPr>
            <a:r>
              <a:rPr lang="en"/>
              <a:t>Used for interacting with the server in the background, such as getting or sending data, without reloading the whole page</a:t>
            </a:r>
          </a:p>
          <a:p>
            <a:pPr marL="457200" lvl="0" indent="-228600">
              <a:spcBef>
                <a:spcPts val="0"/>
              </a:spcBef>
              <a:spcAft>
                <a:spcPts val="1000"/>
              </a:spcAft>
            </a:pPr>
            <a:r>
              <a:rPr lang="en"/>
              <a:t>jQuery makes this really easy!</a:t>
            </a:r>
          </a:p>
          <a:p>
            <a:pPr marL="457200" lvl="0" indent="-228600">
              <a:spcBef>
                <a:spcPts val="0"/>
              </a:spcBef>
              <a:spcAft>
                <a:spcPts val="1000"/>
              </a:spcAft>
            </a:pPr>
            <a:r>
              <a:rPr lang="en"/>
              <a:t>For example:</a:t>
            </a:r>
          </a:p>
          <a:p>
            <a:pPr lvl="0" indent="457200">
              <a:spcBef>
                <a:spcPts val="0"/>
              </a:spcBef>
              <a:buNone/>
            </a:pPr>
            <a:r>
              <a:rPr lang="en"/>
              <a:t>A Twitter feed fetches and displays new tweets automatically. The user is not clicking a button or link in order to trigger that action. So how is it done? AJAX!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see an example</a:t>
            </a:r>
          </a:p>
        </p:txBody>
      </p:sp>
      <p:sp>
        <p:nvSpPr>
          <p:cNvPr id="115" name="Shape 115"/>
          <p:cNvSpPr txBox="1">
            <a:spLocks noGrp="1"/>
          </p:cNvSpPr>
          <p:nvPr>
            <p:ph type="body" idx="1"/>
          </p:nvPr>
        </p:nvSpPr>
        <p:spPr>
          <a:xfrm>
            <a:off x="311700" y="1266175"/>
            <a:ext cx="3999900" cy="3302700"/>
          </a:xfrm>
          <a:prstGeom prst="rect">
            <a:avLst/>
          </a:prstGeom>
        </p:spPr>
        <p:txBody>
          <a:bodyPr lIns="91425" tIns="91425" rIns="91425" bIns="91425" anchor="t" anchorCtr="0">
            <a:noAutofit/>
          </a:bodyPr>
          <a:lstStyle/>
          <a:p>
            <a:pPr lvl="0">
              <a:spcBef>
                <a:spcPts val="0"/>
              </a:spcBef>
              <a:buNone/>
            </a:pPr>
            <a:r>
              <a:rPr lang="en" sz="1100" dirty="0">
                <a:solidFill>
                  <a:srgbClr val="000000"/>
                </a:solidFill>
                <a:latin typeface="Source Code Pro"/>
                <a:ea typeface="Source Code Pro"/>
                <a:cs typeface="Source Code Pro"/>
                <a:sym typeface="Source Code Pro"/>
              </a:rPr>
              <a:t>$.post("/submitForm",</a:t>
            </a:r>
            <a:br>
              <a:rPr lang="en" sz="1100" dirty="0">
                <a:solidFill>
                  <a:srgbClr val="000000"/>
                </a:solidFill>
                <a:latin typeface="Source Code Pro"/>
                <a:ea typeface="Source Code Pro"/>
                <a:cs typeface="Source Code Pro"/>
                <a:sym typeface="Source Code Pro"/>
              </a:rPr>
            </a:br>
            <a:r>
              <a:rPr lang="en" sz="1100" dirty="0">
                <a:solidFill>
                  <a:srgbClr val="000000"/>
                </a:solidFill>
                <a:latin typeface="Source Code Pro"/>
                <a:ea typeface="Source Code Pro"/>
                <a:cs typeface="Source Code Pro"/>
                <a:sym typeface="Source Code Pro"/>
              </a:rPr>
              <a:t>  {“username”: “nicole”, “age”: 25},</a:t>
            </a:r>
            <a:br>
              <a:rPr lang="en" sz="1100" dirty="0">
                <a:solidFill>
                  <a:srgbClr val="000000"/>
                </a:solidFill>
                <a:latin typeface="Source Code Pro"/>
                <a:ea typeface="Source Code Pro"/>
                <a:cs typeface="Source Code Pro"/>
                <a:sym typeface="Source Code Pro"/>
              </a:rPr>
            </a:br>
            <a:r>
              <a:rPr lang="en" sz="1100" dirty="0">
                <a:solidFill>
                  <a:srgbClr val="000000"/>
                </a:solidFill>
                <a:latin typeface="Source Code Pro"/>
                <a:ea typeface="Source Code Pro"/>
                <a:cs typeface="Source Code Pro"/>
                <a:sym typeface="Source Code Pro"/>
              </a:rPr>
              <a:t>  function(data, status) {</a:t>
            </a:r>
            <a:br>
              <a:rPr lang="en" sz="1100" dirty="0">
                <a:solidFill>
                  <a:srgbClr val="000000"/>
                </a:solidFill>
                <a:latin typeface="Source Code Pro"/>
                <a:ea typeface="Source Code Pro"/>
                <a:cs typeface="Source Code Pro"/>
                <a:sym typeface="Source Code Pro"/>
              </a:rPr>
            </a:br>
            <a:r>
              <a:rPr lang="en" sz="1100" dirty="0">
                <a:solidFill>
                  <a:srgbClr val="000000"/>
                </a:solidFill>
                <a:latin typeface="Source Code Pro"/>
                <a:ea typeface="Source Code Pro"/>
                <a:cs typeface="Source Code Pro"/>
                <a:sym typeface="Source Code Pro"/>
              </a:rPr>
              <a:t>    alert("data: "+data+", status: "+status);</a:t>
            </a:r>
            <a:br>
              <a:rPr lang="en" sz="1100" dirty="0">
                <a:solidFill>
                  <a:srgbClr val="000000"/>
                </a:solidFill>
                <a:latin typeface="Source Code Pro"/>
                <a:ea typeface="Source Code Pro"/>
                <a:cs typeface="Source Code Pro"/>
                <a:sym typeface="Source Code Pro"/>
              </a:rPr>
            </a:br>
            <a:r>
              <a:rPr lang="en" sz="1100" dirty="0">
                <a:solidFill>
                  <a:srgbClr val="000000"/>
                </a:solidFill>
                <a:latin typeface="Source Code Pro"/>
                <a:ea typeface="Source Code Pro"/>
                <a:cs typeface="Source Code Pro"/>
                <a:sym typeface="Source Code Pro"/>
              </a:rPr>
              <a:t>  },</a:t>
            </a:r>
            <a:br>
              <a:rPr lang="en" sz="1100" dirty="0">
                <a:solidFill>
                  <a:srgbClr val="000000"/>
                </a:solidFill>
                <a:latin typeface="Source Code Pro"/>
                <a:ea typeface="Source Code Pro"/>
                <a:cs typeface="Source Code Pro"/>
                <a:sym typeface="Source Code Pro"/>
              </a:rPr>
            </a:br>
            <a:r>
              <a:rPr lang="en" sz="1100" dirty="0">
                <a:solidFill>
                  <a:srgbClr val="000000"/>
                </a:solidFill>
                <a:latin typeface="Source Code Pro"/>
                <a:ea typeface="Source Code Pro"/>
                <a:cs typeface="Source Code Pro"/>
                <a:sym typeface="Source Code Pro"/>
              </a:rPr>
              <a:t>  “json”</a:t>
            </a:r>
            <a:br>
              <a:rPr lang="en" sz="1100" dirty="0">
                <a:solidFill>
                  <a:srgbClr val="000000"/>
                </a:solidFill>
                <a:latin typeface="Source Code Pro"/>
                <a:ea typeface="Source Code Pro"/>
                <a:cs typeface="Source Code Pro"/>
                <a:sym typeface="Source Code Pro"/>
              </a:rPr>
            </a:br>
            <a:r>
              <a:rPr lang="en" sz="1100" dirty="0">
                <a:solidFill>
                  <a:srgbClr val="000000"/>
                </a:solidFill>
                <a:latin typeface="Source Code Pro"/>
                <a:ea typeface="Source Code Pro"/>
                <a:cs typeface="Source Code Pro"/>
                <a:sym typeface="Source Code Pro"/>
              </a:rPr>
              <a:t>);</a:t>
            </a:r>
            <a:r>
              <a:rPr lang="en" sz="1200" dirty="0"/>
              <a:t/>
            </a:r>
            <a:br>
              <a:rPr lang="en" sz="1200" dirty="0"/>
            </a:br>
            <a:r>
              <a:rPr lang="en" sz="1200" dirty="0"/>
              <a:t>             Or, equivalently but more clearly:</a:t>
            </a:r>
            <a:br>
              <a:rPr lang="en" sz="1200" dirty="0"/>
            </a:br>
            <a:r>
              <a:rPr lang="en" sz="1100" dirty="0">
                <a:solidFill>
                  <a:srgbClr val="000000"/>
                </a:solidFill>
                <a:latin typeface="Source Code Pro"/>
                <a:ea typeface="Source Code Pro"/>
                <a:cs typeface="Source Code Pro"/>
                <a:sym typeface="Source Code Pro"/>
              </a:rPr>
              <a:t>$.ajax({</a:t>
            </a:r>
            <a:br>
              <a:rPr lang="en" sz="1100" dirty="0">
                <a:solidFill>
                  <a:srgbClr val="000000"/>
                </a:solidFill>
                <a:latin typeface="Source Code Pro"/>
                <a:ea typeface="Source Code Pro"/>
                <a:cs typeface="Source Code Pro"/>
                <a:sym typeface="Source Code Pro"/>
              </a:rPr>
            </a:br>
            <a:r>
              <a:rPr lang="en" sz="1100" dirty="0">
                <a:solidFill>
                  <a:srgbClr val="000000"/>
                </a:solidFill>
                <a:latin typeface="Source Code Pro"/>
                <a:ea typeface="Source Code Pro"/>
                <a:cs typeface="Source Code Pro"/>
                <a:sym typeface="Source Code Pro"/>
              </a:rPr>
              <a:t>  type: "POST",</a:t>
            </a:r>
            <a:br>
              <a:rPr lang="en" sz="1100" dirty="0">
                <a:solidFill>
                  <a:srgbClr val="000000"/>
                </a:solidFill>
                <a:latin typeface="Source Code Pro"/>
                <a:ea typeface="Source Code Pro"/>
                <a:cs typeface="Source Code Pro"/>
                <a:sym typeface="Source Code Pro"/>
              </a:rPr>
            </a:br>
            <a:r>
              <a:rPr lang="en" sz="1100" dirty="0">
                <a:solidFill>
                  <a:srgbClr val="000000"/>
                </a:solidFill>
                <a:latin typeface="Source Code Pro"/>
                <a:ea typeface="Source Code Pro"/>
                <a:cs typeface="Source Code Pro"/>
                <a:sym typeface="Source Code Pro"/>
              </a:rPr>
              <a:t>  url: “/submitForm”,</a:t>
            </a:r>
            <a:br>
              <a:rPr lang="en" sz="1100" dirty="0">
                <a:solidFill>
                  <a:srgbClr val="000000"/>
                </a:solidFill>
                <a:latin typeface="Source Code Pro"/>
                <a:ea typeface="Source Code Pro"/>
                <a:cs typeface="Source Code Pro"/>
                <a:sym typeface="Source Code Pro"/>
              </a:rPr>
            </a:br>
            <a:r>
              <a:rPr lang="en" sz="1100" dirty="0">
                <a:solidFill>
                  <a:srgbClr val="000000"/>
                </a:solidFill>
                <a:latin typeface="Source Code Pro"/>
                <a:ea typeface="Source Code Pro"/>
                <a:cs typeface="Source Code Pro"/>
                <a:sym typeface="Source Code Pro"/>
              </a:rPr>
              <a:t>  data: {“username”: “nicole”, “age”: 25},</a:t>
            </a:r>
            <a:br>
              <a:rPr lang="en" sz="1100" dirty="0">
                <a:solidFill>
                  <a:srgbClr val="000000"/>
                </a:solidFill>
                <a:latin typeface="Source Code Pro"/>
                <a:ea typeface="Source Code Pro"/>
                <a:cs typeface="Source Code Pro"/>
                <a:sym typeface="Source Code Pro"/>
              </a:rPr>
            </a:br>
            <a:r>
              <a:rPr lang="en" sz="1100" dirty="0">
                <a:solidFill>
                  <a:srgbClr val="000000"/>
                </a:solidFill>
                <a:latin typeface="Source Code Pro"/>
                <a:ea typeface="Source Code Pro"/>
                <a:cs typeface="Source Code Pro"/>
                <a:sym typeface="Source Code Pro"/>
              </a:rPr>
              <a:t>  success: function(data, status) {</a:t>
            </a:r>
            <a:br>
              <a:rPr lang="en" sz="1100" dirty="0">
                <a:solidFill>
                  <a:srgbClr val="000000"/>
                </a:solidFill>
                <a:latin typeface="Source Code Pro"/>
                <a:ea typeface="Source Code Pro"/>
                <a:cs typeface="Source Code Pro"/>
                <a:sym typeface="Source Code Pro"/>
              </a:rPr>
            </a:br>
            <a:r>
              <a:rPr lang="en" sz="1100" dirty="0">
                <a:solidFill>
                  <a:srgbClr val="000000"/>
                </a:solidFill>
                <a:latin typeface="Source Code Pro"/>
                <a:ea typeface="Source Code Pro"/>
                <a:cs typeface="Source Code Pro"/>
                <a:sym typeface="Source Code Pro"/>
              </a:rPr>
              <a:t>    alert("data: "+data+" status: "+status);</a:t>
            </a:r>
            <a:br>
              <a:rPr lang="en" sz="1100" dirty="0">
                <a:solidFill>
                  <a:srgbClr val="000000"/>
                </a:solidFill>
                <a:latin typeface="Source Code Pro"/>
                <a:ea typeface="Source Code Pro"/>
                <a:cs typeface="Source Code Pro"/>
                <a:sym typeface="Source Code Pro"/>
              </a:rPr>
            </a:br>
            <a:r>
              <a:rPr lang="en" sz="1100" dirty="0">
                <a:solidFill>
                  <a:srgbClr val="000000"/>
                </a:solidFill>
                <a:latin typeface="Source Code Pro"/>
                <a:ea typeface="Source Code Pro"/>
                <a:cs typeface="Source Code Pro"/>
                <a:sym typeface="Source Code Pro"/>
              </a:rPr>
              <a:t>    },</a:t>
            </a:r>
            <a:br>
              <a:rPr lang="en" sz="1100" dirty="0">
                <a:solidFill>
                  <a:srgbClr val="000000"/>
                </a:solidFill>
                <a:latin typeface="Source Code Pro"/>
                <a:ea typeface="Source Code Pro"/>
                <a:cs typeface="Source Code Pro"/>
                <a:sym typeface="Source Code Pro"/>
              </a:rPr>
            </a:br>
            <a:r>
              <a:rPr lang="en" sz="1100" dirty="0">
                <a:solidFill>
                  <a:srgbClr val="000000"/>
                </a:solidFill>
                <a:latin typeface="Source Code Pro"/>
                <a:ea typeface="Source Code Pro"/>
                <a:cs typeface="Source Code Pro"/>
                <a:sym typeface="Source Code Pro"/>
              </a:rPr>
              <a:t>  dataType: “json”</a:t>
            </a:r>
            <a:br>
              <a:rPr lang="en" sz="1100" dirty="0">
                <a:solidFill>
                  <a:srgbClr val="000000"/>
                </a:solidFill>
                <a:latin typeface="Source Code Pro"/>
                <a:ea typeface="Source Code Pro"/>
                <a:cs typeface="Source Code Pro"/>
                <a:sym typeface="Source Code Pro"/>
              </a:rPr>
            </a:br>
            <a:r>
              <a:rPr lang="en" sz="1100" dirty="0">
                <a:solidFill>
                  <a:srgbClr val="000000"/>
                </a:solidFill>
                <a:latin typeface="Source Code Pro"/>
                <a:ea typeface="Source Code Pro"/>
                <a:cs typeface="Source Code Pro"/>
                <a:sym typeface="Source Code Pro"/>
              </a:rPr>
              <a:t>});</a:t>
            </a:r>
          </a:p>
          <a:p>
            <a:pPr lvl="0">
              <a:spcBef>
                <a:spcPts val="0"/>
              </a:spcBef>
              <a:buNone/>
            </a:pPr>
            <a:endParaRPr sz="1200" dirty="0"/>
          </a:p>
        </p:txBody>
      </p:sp>
      <p:sp>
        <p:nvSpPr>
          <p:cNvPr id="116" name="Shape 116"/>
          <p:cNvSpPr txBox="1">
            <a:spLocks noGrp="1"/>
          </p:cNvSpPr>
          <p:nvPr>
            <p:ph type="body" idx="2"/>
          </p:nvPr>
        </p:nvSpPr>
        <p:spPr>
          <a:xfrm>
            <a:off x="4395350" y="1266175"/>
            <a:ext cx="4584300" cy="3302700"/>
          </a:xfrm>
          <a:prstGeom prst="rect">
            <a:avLst/>
          </a:prstGeom>
        </p:spPr>
        <p:txBody>
          <a:bodyPr lIns="91425" tIns="91425" rIns="91425" bIns="91425" anchor="t" anchorCtr="0">
            <a:noAutofit/>
          </a:bodyPr>
          <a:lstStyle/>
          <a:p>
            <a:pPr lvl="0">
              <a:spcBef>
                <a:spcPts val="0"/>
              </a:spcBef>
              <a:buNone/>
            </a:pPr>
            <a:r>
              <a:rPr lang="en" sz="1100">
                <a:solidFill>
                  <a:srgbClr val="000000"/>
                </a:solidFill>
                <a:latin typeface="Source Code Pro"/>
                <a:ea typeface="Source Code Pro"/>
                <a:cs typeface="Source Code Pro"/>
                <a:sym typeface="Source Code Pro"/>
              </a:rPr>
              <a:t>$.post(</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a:t>
            </a:r>
            <a:r>
              <a:rPr lang="en" sz="1100" i="1">
                <a:solidFill>
                  <a:srgbClr val="000000"/>
                </a:solidFill>
                <a:latin typeface="Source Code Pro"/>
                <a:ea typeface="Source Code Pro"/>
                <a:cs typeface="Source Code Pro"/>
                <a:sym typeface="Source Code Pro"/>
              </a:rPr>
              <a:t>url</a:t>
            </a:r>
            <a:r>
              <a:rPr lang="en" sz="1100">
                <a:solidFill>
                  <a:srgbClr val="000000"/>
                </a:solidFill>
                <a:latin typeface="Source Code Pro"/>
                <a:ea typeface="Source Code Pro"/>
                <a:cs typeface="Source Code Pro"/>
                <a:sym typeface="Source Code Pro"/>
              </a:rPr>
              <a:t>,  	</a:t>
            </a:r>
            <a:r>
              <a:rPr lang="en" sz="1100">
                <a:solidFill>
                  <a:srgbClr val="999999"/>
                </a:solidFill>
                <a:latin typeface="Source Code Pro"/>
                <a:ea typeface="Source Code Pro"/>
                <a:cs typeface="Source Code Pro"/>
                <a:sym typeface="Source Code Pro"/>
              </a:rPr>
              <a:t>// endpoint on server to submit data to</a:t>
            </a:r>
            <a:r>
              <a:rPr lang="en" sz="1100">
                <a:solidFill>
                  <a:srgbClr val="000000"/>
                </a:solidFill>
                <a:latin typeface="Source Code Pro"/>
                <a:ea typeface="Source Code Pro"/>
                <a:cs typeface="Source Code Pro"/>
                <a:sym typeface="Source Code Pro"/>
              </a:rPr>
              <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a:t>
            </a:r>
            <a:r>
              <a:rPr lang="en" sz="1100" i="1">
                <a:solidFill>
                  <a:srgbClr val="000000"/>
                </a:solidFill>
                <a:latin typeface="Source Code Pro"/>
                <a:ea typeface="Source Code Pro"/>
                <a:cs typeface="Source Code Pro"/>
                <a:sym typeface="Source Code Pro"/>
              </a:rPr>
              <a:t>[data]</a:t>
            </a:r>
            <a:r>
              <a:rPr lang="en" sz="1100">
                <a:solidFill>
                  <a:srgbClr val="000000"/>
                </a:solidFill>
                <a:latin typeface="Source Code Pro"/>
                <a:ea typeface="Source Code Pro"/>
                <a:cs typeface="Source Code Pro"/>
                <a:sym typeface="Source Code Pro"/>
              </a:rPr>
              <a:t>,	 </a:t>
            </a:r>
            <a:r>
              <a:rPr lang="en" sz="1100">
                <a:solidFill>
                  <a:srgbClr val="999999"/>
                </a:solidFill>
                <a:latin typeface="Source Code Pro"/>
                <a:ea typeface="Source Code Pro"/>
                <a:cs typeface="Source Code Pro"/>
                <a:sym typeface="Source Code Pro"/>
              </a:rPr>
              <a:t>// data to pass over</a:t>
            </a:r>
            <a:r>
              <a:rPr lang="en" sz="1100">
                <a:solidFill>
                  <a:srgbClr val="000000"/>
                </a:solidFill>
                <a:latin typeface="Source Code Pro"/>
                <a:ea typeface="Source Code Pro"/>
                <a:cs typeface="Source Code Pro"/>
                <a:sym typeface="Source Code Pro"/>
              </a:rPr>
              <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a:t>
            </a:r>
            <a:r>
              <a:rPr lang="en" sz="1100" i="1">
                <a:solidFill>
                  <a:srgbClr val="000000"/>
                </a:solidFill>
                <a:latin typeface="Source Code Pro"/>
                <a:ea typeface="Source Code Pro"/>
                <a:cs typeface="Source Code Pro"/>
                <a:sym typeface="Source Code Pro"/>
              </a:rPr>
              <a:t>[success]</a:t>
            </a:r>
            <a:r>
              <a:rPr lang="en" sz="1100">
                <a:solidFill>
                  <a:srgbClr val="000000"/>
                </a:solidFill>
                <a:latin typeface="Source Code Pro"/>
                <a:ea typeface="Source Code Pro"/>
                <a:cs typeface="Source Code Pro"/>
                <a:sym typeface="Source Code Pro"/>
              </a:rPr>
              <a:t>,   </a:t>
            </a:r>
            <a:r>
              <a:rPr lang="en" sz="1100">
                <a:solidFill>
                  <a:srgbClr val="999999"/>
                </a:solidFill>
                <a:latin typeface="Source Code Pro"/>
                <a:ea typeface="Source Code Pro"/>
                <a:cs typeface="Source Code Pro"/>
                <a:sym typeface="Source Code Pro"/>
              </a:rPr>
              <a:t>// callback function</a:t>
            </a:r>
            <a:r>
              <a:rPr lang="en" sz="1100">
                <a:solidFill>
                  <a:srgbClr val="000000"/>
                </a:solidFill>
                <a:latin typeface="Source Code Pro"/>
                <a:ea typeface="Source Code Pro"/>
                <a:cs typeface="Source Code Pro"/>
                <a:sym typeface="Source Code Pro"/>
              </a:rPr>
              <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a:t>
            </a:r>
            <a:r>
              <a:rPr lang="en" sz="1100" i="1">
                <a:solidFill>
                  <a:srgbClr val="000000"/>
                </a:solidFill>
                <a:latin typeface="Source Code Pro"/>
                <a:ea typeface="Source Code Pro"/>
                <a:cs typeface="Source Code Pro"/>
                <a:sym typeface="Source Code Pro"/>
              </a:rPr>
              <a:t>[dataType]</a:t>
            </a:r>
            <a:r>
              <a:rPr lang="en" sz="1100">
                <a:solidFill>
                  <a:srgbClr val="000000"/>
                </a:solidFill>
                <a:latin typeface="Source Code Pro"/>
                <a:ea typeface="Source Code Pro"/>
                <a:cs typeface="Source Code Pro"/>
                <a:sym typeface="Source Code Pro"/>
              </a:rPr>
              <a:t> </a:t>
            </a:r>
            <a:r>
              <a:rPr lang="en" sz="1100">
                <a:solidFill>
                  <a:srgbClr val="999999"/>
                </a:solidFill>
                <a:latin typeface="Source Code Pro"/>
                <a:ea typeface="Source Code Pro"/>
                <a:cs typeface="Source Code Pro"/>
                <a:sym typeface="Source Code Pro"/>
              </a:rPr>
              <a:t>// type of data expected back</a:t>
            </a:r>
            <a:r>
              <a:rPr lang="en" sz="1100">
                <a:solidFill>
                  <a:srgbClr val="000000"/>
                </a:solidFill>
                <a:latin typeface="Source Code Pro"/>
                <a:ea typeface="Source Code Pro"/>
                <a:cs typeface="Source Code Pro"/>
                <a:sym typeface="Source Code Pro"/>
              </a:rPr>
              <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a:t>
            </a:r>
            <a:br>
              <a:rPr lang="en" sz="1100">
                <a:solidFill>
                  <a:srgbClr val="000000"/>
                </a:solidFill>
                <a:latin typeface="Source Code Pro"/>
                <a:ea typeface="Source Code Pro"/>
                <a:cs typeface="Source Code Pro"/>
                <a:sym typeface="Source Code Pro"/>
              </a:rPr>
            </a:br>
            <a:r>
              <a:rPr lang="en" sz="1200"/>
              <a:t/>
            </a:r>
            <a:br>
              <a:rPr lang="en" sz="1200"/>
            </a:br>
            <a:r>
              <a:rPr lang="en" sz="1200"/>
              <a:t>                   Or, equivalently but more clearly:</a:t>
            </a:r>
            <a:br>
              <a:rPr lang="en" sz="1200"/>
            </a:br>
            <a:r>
              <a:rPr lang="en" sz="1200"/>
              <a:t/>
            </a:r>
            <a:br>
              <a:rPr lang="en" sz="1200"/>
            </a:br>
            <a:r>
              <a:rPr lang="en" sz="1100">
                <a:solidFill>
                  <a:srgbClr val="000000"/>
                </a:solidFill>
                <a:latin typeface="Source Code Pro"/>
                <a:ea typeface="Source Code Pro"/>
                <a:cs typeface="Source Code Pro"/>
                <a:sym typeface="Source Code Pro"/>
              </a:rPr>
              <a:t>$.ajax({</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type: </a:t>
            </a:r>
            <a:r>
              <a:rPr lang="en" sz="1100" i="1">
                <a:solidFill>
                  <a:srgbClr val="000000"/>
                </a:solidFill>
                <a:latin typeface="Source Code Pro"/>
                <a:ea typeface="Source Code Pro"/>
                <a:cs typeface="Source Code Pro"/>
                <a:sym typeface="Source Code Pro"/>
              </a:rPr>
              <a:t>type</a:t>
            </a:r>
            <a:r>
              <a:rPr lang="en" sz="1100">
                <a:solidFill>
                  <a:srgbClr val="000000"/>
                </a:solidFill>
                <a:latin typeface="Source Code Pro"/>
                <a:ea typeface="Source Code Pro"/>
                <a:cs typeface="Source Code Pro"/>
                <a:sym typeface="Source Code Pro"/>
              </a:rPr>
              <a:t>,   </a:t>
            </a:r>
            <a:r>
              <a:rPr lang="en" sz="1100">
                <a:solidFill>
                  <a:srgbClr val="999999"/>
                </a:solidFill>
                <a:latin typeface="Source Code Pro"/>
                <a:ea typeface="Source Code Pro"/>
                <a:cs typeface="Source Code Pro"/>
                <a:sym typeface="Source Code Pro"/>
              </a:rPr>
              <a:t>// HTTP method, e.g., GET or POST</a:t>
            </a:r>
            <a:r>
              <a:rPr lang="en" sz="1100">
                <a:solidFill>
                  <a:srgbClr val="000000"/>
                </a:solidFill>
                <a:latin typeface="Source Code Pro"/>
                <a:ea typeface="Source Code Pro"/>
                <a:cs typeface="Source Code Pro"/>
                <a:sym typeface="Source Code Pro"/>
              </a:rPr>
              <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url: </a:t>
            </a:r>
            <a:r>
              <a:rPr lang="en" sz="1100" i="1">
                <a:solidFill>
                  <a:srgbClr val="000000"/>
                </a:solidFill>
                <a:latin typeface="Source Code Pro"/>
                <a:ea typeface="Source Code Pro"/>
                <a:cs typeface="Source Code Pro"/>
                <a:sym typeface="Source Code Pro"/>
              </a:rPr>
              <a:t>url</a:t>
            </a:r>
            <a:r>
              <a:rPr lang="en" sz="1100">
                <a:solidFill>
                  <a:srgbClr val="000000"/>
                </a:solidFill>
                <a:latin typeface="Source Code Pro"/>
                <a:ea typeface="Source Code Pro"/>
                <a:cs typeface="Source Code Pro"/>
                <a:sym typeface="Source Code Pro"/>
              </a:rPr>
              <a:t>,     </a:t>
            </a:r>
            <a:r>
              <a:rPr lang="en" sz="1100">
                <a:solidFill>
                  <a:srgbClr val="999999"/>
                </a:solidFill>
                <a:latin typeface="Source Code Pro"/>
                <a:ea typeface="Source Code Pro"/>
                <a:cs typeface="Source Code Pro"/>
                <a:sym typeface="Source Code Pro"/>
              </a:rPr>
              <a:t>// endpoint on server to submit to</a:t>
            </a:r>
            <a:r>
              <a:rPr lang="en" sz="1100">
                <a:solidFill>
                  <a:srgbClr val="000000"/>
                </a:solidFill>
                <a:latin typeface="Source Code Pro"/>
                <a:ea typeface="Source Code Pro"/>
                <a:cs typeface="Source Code Pro"/>
                <a:sym typeface="Source Code Pro"/>
              </a:rPr>
              <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a:t>
            </a:r>
            <a:r>
              <a:rPr lang="en" sz="1100" i="1">
                <a:solidFill>
                  <a:srgbClr val="000000"/>
                </a:solidFill>
                <a:latin typeface="Source Code Pro"/>
                <a:ea typeface="Source Code Pro"/>
                <a:cs typeface="Source Code Pro"/>
                <a:sym typeface="Source Code Pro"/>
              </a:rPr>
              <a:t>[</a:t>
            </a:r>
            <a:r>
              <a:rPr lang="en" sz="1100">
                <a:solidFill>
                  <a:srgbClr val="000000"/>
                </a:solidFill>
                <a:latin typeface="Source Code Pro"/>
                <a:ea typeface="Source Code Pro"/>
                <a:cs typeface="Source Code Pro"/>
                <a:sym typeface="Source Code Pro"/>
              </a:rPr>
              <a:t>data: </a:t>
            </a:r>
            <a:r>
              <a:rPr lang="en" sz="1100" i="1">
                <a:solidFill>
                  <a:srgbClr val="000000"/>
                </a:solidFill>
                <a:latin typeface="Source Code Pro"/>
                <a:ea typeface="Source Code Pro"/>
                <a:cs typeface="Source Code Pro"/>
                <a:sym typeface="Source Code Pro"/>
              </a:rPr>
              <a:t>data]</a:t>
            </a:r>
            <a:r>
              <a:rPr lang="en" sz="1100">
                <a:solidFill>
                  <a:srgbClr val="000000"/>
                </a:solidFill>
                <a:latin typeface="Source Code Pro"/>
                <a:ea typeface="Source Code Pro"/>
                <a:cs typeface="Source Code Pro"/>
                <a:sym typeface="Source Code Pro"/>
              </a:rPr>
              <a:t>, </a:t>
            </a:r>
            <a:r>
              <a:rPr lang="en" sz="1100">
                <a:solidFill>
                  <a:srgbClr val="999999"/>
                </a:solidFill>
                <a:latin typeface="Source Code Pro"/>
                <a:ea typeface="Source Code Pro"/>
                <a:cs typeface="Source Code Pro"/>
                <a:sym typeface="Source Code Pro"/>
              </a:rPr>
              <a:t>// data to pass over</a:t>
            </a:r>
            <a:r>
              <a:rPr lang="en" sz="1100">
                <a:solidFill>
                  <a:srgbClr val="000000"/>
                </a:solidFill>
                <a:latin typeface="Source Code Pro"/>
                <a:ea typeface="Source Code Pro"/>
                <a:cs typeface="Source Code Pro"/>
                <a:sym typeface="Source Code Pro"/>
              </a:rPr>
              <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a:t>
            </a:r>
            <a:r>
              <a:rPr lang="en" sz="1100" i="1">
                <a:solidFill>
                  <a:srgbClr val="000000"/>
                </a:solidFill>
                <a:latin typeface="Source Code Pro"/>
                <a:ea typeface="Source Code Pro"/>
                <a:cs typeface="Source Code Pro"/>
                <a:sym typeface="Source Code Pro"/>
              </a:rPr>
              <a:t>[</a:t>
            </a:r>
            <a:r>
              <a:rPr lang="en" sz="1100">
                <a:solidFill>
                  <a:srgbClr val="000000"/>
                </a:solidFill>
                <a:latin typeface="Source Code Pro"/>
                <a:ea typeface="Source Code Pro"/>
                <a:cs typeface="Source Code Pro"/>
                <a:sym typeface="Source Code Pro"/>
              </a:rPr>
              <a:t>success: </a:t>
            </a:r>
            <a:r>
              <a:rPr lang="en" sz="1100" i="1">
                <a:solidFill>
                  <a:srgbClr val="000000"/>
                </a:solidFill>
                <a:latin typeface="Source Code Pro"/>
                <a:ea typeface="Source Code Pro"/>
                <a:cs typeface="Source Code Pro"/>
                <a:sym typeface="Source Code Pro"/>
              </a:rPr>
              <a:t>success]</a:t>
            </a:r>
            <a:r>
              <a:rPr lang="en" sz="1100">
                <a:solidFill>
                  <a:srgbClr val="000000"/>
                </a:solidFill>
                <a:latin typeface="Source Code Pro"/>
                <a:ea typeface="Source Code Pro"/>
                <a:cs typeface="Source Code Pro"/>
                <a:sym typeface="Source Code Pro"/>
              </a:rPr>
              <a:t>,	 </a:t>
            </a:r>
            <a:r>
              <a:rPr lang="en" sz="1100">
                <a:solidFill>
                  <a:srgbClr val="999999"/>
                </a:solidFill>
                <a:latin typeface="Source Code Pro"/>
                <a:ea typeface="Source Code Pro"/>
                <a:cs typeface="Source Code Pro"/>
                <a:sym typeface="Source Code Pro"/>
              </a:rPr>
              <a:t>// callback function</a:t>
            </a:r>
            <a:r>
              <a:rPr lang="en" sz="1100">
                <a:solidFill>
                  <a:srgbClr val="000000"/>
                </a:solidFill>
                <a:latin typeface="Source Code Pro"/>
                <a:ea typeface="Source Code Pro"/>
                <a:cs typeface="Source Code Pro"/>
                <a:sym typeface="Source Code Pro"/>
              </a:rPr>
              <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a:t>
            </a:r>
            <a:r>
              <a:rPr lang="en" sz="1100" i="1">
                <a:solidFill>
                  <a:srgbClr val="000000"/>
                </a:solidFill>
                <a:latin typeface="Source Code Pro"/>
                <a:ea typeface="Source Code Pro"/>
                <a:cs typeface="Source Code Pro"/>
                <a:sym typeface="Source Code Pro"/>
              </a:rPr>
              <a:t>[</a:t>
            </a:r>
            <a:r>
              <a:rPr lang="en" sz="1100">
                <a:solidFill>
                  <a:srgbClr val="000000"/>
                </a:solidFill>
                <a:latin typeface="Source Code Pro"/>
                <a:ea typeface="Source Code Pro"/>
                <a:cs typeface="Source Code Pro"/>
                <a:sym typeface="Source Code Pro"/>
              </a:rPr>
              <a:t>dataType: </a:t>
            </a:r>
            <a:r>
              <a:rPr lang="en" sz="1100" i="1">
                <a:solidFill>
                  <a:srgbClr val="000000"/>
                </a:solidFill>
                <a:latin typeface="Source Code Pro"/>
                <a:ea typeface="Source Code Pro"/>
                <a:cs typeface="Source Code Pro"/>
                <a:sym typeface="Source Code Pro"/>
              </a:rPr>
              <a:t>dataType] </a:t>
            </a:r>
            <a:r>
              <a:rPr lang="en" sz="1100">
                <a:solidFill>
                  <a:srgbClr val="999999"/>
                </a:solidFill>
                <a:latin typeface="Source Code Pro"/>
                <a:ea typeface="Source Code Pro"/>
                <a:cs typeface="Source Code Pro"/>
                <a:sym typeface="Source Code Pro"/>
              </a:rPr>
              <a:t>// type of data expected back</a:t>
            </a:r>
            <a:br>
              <a:rPr lang="en" sz="1100">
                <a:solidFill>
                  <a:srgbClr val="999999"/>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807</Words>
  <Application>Microsoft Macintosh PowerPoint</Application>
  <PresentationFormat>On-screen Show (16:9)</PresentationFormat>
  <Paragraphs>88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PT Sans Narrow</vt:lpstr>
      <vt:lpstr>Source Code Pro</vt:lpstr>
      <vt:lpstr>Open Sans</vt:lpstr>
      <vt:lpstr>tropic</vt:lpstr>
      <vt:lpstr>JavaScript</vt:lpstr>
      <vt:lpstr>jQuery</vt:lpstr>
      <vt:lpstr>jQuery basics</vt:lpstr>
      <vt:lpstr>Translating JavaScript to jQuery</vt:lpstr>
      <vt:lpstr>To be clear</vt:lpstr>
      <vt:lpstr>How do we get jQuery?</vt:lpstr>
      <vt:lpstr>That’s it for jQuery!</vt:lpstr>
      <vt:lpstr>AJAX</vt:lpstr>
      <vt:lpstr>Let’s see an example</vt:lpstr>
      <vt:lpstr>Error handling</vt:lpstr>
      <vt:lpstr>More error handling</vt:lpstr>
      <vt:lpstr>More use cases</vt:lpstr>
      <vt:lpstr>That’s it for AJAX!</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cp:lastModifiedBy>Nicole Ng</cp:lastModifiedBy>
  <cp:revision>6</cp:revision>
  <dcterms:modified xsi:type="dcterms:W3CDTF">2017-03-11T05:00:02Z</dcterms:modified>
</cp:coreProperties>
</file>