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dy Bittl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4-25T23:47:24.207" idx="1">
    <p:pos x="6000" y="0"/>
    <p:text>Could we show simple before/after photos here of what the HTML would look like? Might help drive it home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7442825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a:t>Allows for multiple different actions on an event--not limited to 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Explain that like avoiding inline css, we should maintain separation of functions and also keep JavaScript separate from the HTML file.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rgbClr val="000000"/>
              </a:buClr>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s/js_debugging.asp" TargetMode="External"/><Relationship Id="rId4" Type="http://schemas.openxmlformats.org/officeDocument/2006/relationships/hyperlink" Target="http://blog.teamtreehouse.com/mastering-developer-tools-console" TargetMode="External"/><Relationship Id="rId5" Type="http://schemas.openxmlformats.org/officeDocument/2006/relationships/hyperlink" Target="http://idratherbewriting.com/events-and-listeners-javascript/" TargetMode="External"/><Relationship Id="rId6" Type="http://schemas.openxmlformats.org/officeDocument/2006/relationships/hyperlink" Target="https://www.w3schools.com/js/js_htmldom_eventlistener.asp"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rtl="0">
              <a:spcBef>
                <a:spcPts val="0"/>
              </a:spcBef>
              <a:buNone/>
            </a:pPr>
            <a:r>
              <a:rPr lang="en"/>
              <a:t>Interacting with 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endParaRPr b="1"/>
          </a:p>
          <a:p>
            <a:pPr lvl="0">
              <a:spcBef>
                <a:spcPts val="0"/>
              </a:spcBef>
              <a:spcAft>
                <a:spcPts val="0"/>
              </a:spcAft>
              <a:buNone/>
            </a:pPr>
            <a:endParaRPr b="1"/>
          </a:p>
          <a:p>
            <a:pPr lvl="0" rtl="0">
              <a:spcBef>
                <a:spcPts val="0"/>
              </a:spcBef>
              <a:spcAft>
                <a:spcPts val="0"/>
              </a:spcAft>
              <a:buNone/>
            </a:pPr>
            <a:r>
              <a:rPr lang="en" b="1"/>
              <a:t>Question:</a:t>
            </a:r>
            <a:r>
              <a:rPr lang="en"/>
              <a:t> Now we know how to use Javascript to manipulate the webpage, but how do we get JavaScript to dynamically respond to user interactions?</a:t>
            </a:r>
          </a:p>
          <a:p>
            <a:pPr lvl="0">
              <a:spcBef>
                <a:spcPts val="0"/>
              </a:spcBef>
              <a:spcAft>
                <a:spcPts val="0"/>
              </a:spcAft>
              <a:buNone/>
            </a:pPr>
            <a:endParaRPr/>
          </a:p>
          <a:p>
            <a:pPr lvl="0">
              <a:spcBef>
                <a:spcPts val="0"/>
              </a:spcBef>
              <a:spcAft>
                <a:spcPts val="0"/>
              </a:spcAft>
              <a:buNone/>
            </a:pPr>
            <a:r>
              <a:rPr lang="en" b="1"/>
              <a:t>Answer:</a:t>
            </a:r>
            <a:r>
              <a:rPr lang="en"/>
              <a:t> Events and event listeners!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266175"/>
            <a:ext cx="2021400" cy="3302700"/>
          </a:xfrm>
          <a:prstGeom prst="rect">
            <a:avLst/>
          </a:prstGeom>
          <a:noFill/>
          <a:ln w="9525" cap="flat" cmpd="sng">
            <a:solidFill>
              <a:srgbClr val="E06666">
                <a:alpha val="0"/>
              </a:srgbClr>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Clr>
                <a:srgbClr val="000000"/>
              </a:buClr>
              <a:buSzPct val="78571"/>
              <a:buFont typeface="Arial"/>
              <a:buNone/>
            </a:pPr>
            <a:r>
              <a:rPr lang="en" dirty="0"/>
              <a:t>Events can be:</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click</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mouseover</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keydown</a:t>
            </a:r>
          </a:p>
          <a:p>
            <a:pPr lvl="0" rtl="0">
              <a:spcBef>
                <a:spcPts val="0"/>
              </a:spcBef>
              <a:spcAft>
                <a:spcPts val="0"/>
              </a:spcAft>
              <a:buNone/>
            </a:pPr>
            <a:endParaRPr dirty="0"/>
          </a:p>
          <a:p>
            <a:pPr lvl="0" rtl="0">
              <a:spcBef>
                <a:spcPts val="0"/>
              </a:spcBef>
              <a:spcAft>
                <a:spcPts val="0"/>
              </a:spcAft>
              <a:buNone/>
            </a:pPr>
            <a:r>
              <a:rPr lang="en" dirty="0"/>
              <a:t>...and more!</a:t>
            </a:r>
          </a:p>
        </p:txBody>
      </p:sp>
      <p:sp>
        <p:nvSpPr>
          <p:cNvPr id="128" name="Shape 128"/>
          <p:cNvSpPr/>
          <p:nvPr/>
        </p:nvSpPr>
        <p:spPr>
          <a:xfrm>
            <a:off x="266700" y="1266175"/>
            <a:ext cx="1792800" cy="3210600"/>
          </a:xfrm>
          <a:prstGeom prst="rect">
            <a:avLst/>
          </a:prstGeom>
          <a:no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Events</a:t>
            </a:r>
          </a:p>
        </p:txBody>
      </p:sp>
      <p:sp>
        <p:nvSpPr>
          <p:cNvPr id="130" name="Shape 130"/>
          <p:cNvSpPr txBox="1">
            <a:spLocks noGrp="1"/>
          </p:cNvSpPr>
          <p:nvPr>
            <p:ph type="body" idx="1"/>
          </p:nvPr>
        </p:nvSpPr>
        <p:spPr>
          <a:xfrm>
            <a:off x="2333100" y="1266175"/>
            <a:ext cx="6442200" cy="3302700"/>
          </a:xfrm>
          <a:prstGeom prst="rect">
            <a:avLst/>
          </a:prstGeom>
          <a:noFill/>
          <a:ln>
            <a:noFill/>
          </a:ln>
        </p:spPr>
        <p:txBody>
          <a:bodyPr lIns="91425" tIns="91425" rIns="91425" bIns="91425" anchor="t" anchorCtr="0">
            <a:noAutofit/>
          </a:bodyPr>
          <a:lstStyle/>
          <a:p>
            <a:pPr lvl="0" rtl="0">
              <a:lnSpc>
                <a:spcPct val="100000"/>
              </a:lnSpc>
              <a:spcBef>
                <a:spcPts val="0"/>
              </a:spcBef>
              <a:spcAft>
                <a:spcPts val="0"/>
              </a:spcAft>
              <a:buNone/>
            </a:pPr>
            <a:r>
              <a:rPr lang="en" dirty="0"/>
              <a:t>How to assign events to DOM Elements?</a:t>
            </a:r>
          </a:p>
          <a:p>
            <a:pPr lvl="0" rtl="0">
              <a:lnSpc>
                <a:spcPct val="100000"/>
              </a:lnSpc>
              <a:spcBef>
                <a:spcPts val="1600"/>
              </a:spcBef>
              <a:spcAft>
                <a:spcPts val="0"/>
              </a:spcAft>
              <a:buClr>
                <a:schemeClr val="dk2"/>
              </a:buClr>
              <a:buSzPct val="25000"/>
              <a:buFont typeface="Source Code Pro"/>
              <a:buNone/>
            </a:pPr>
            <a:r>
              <a:rPr lang="en" sz="1200" dirty="0" smtClean="0">
                <a:solidFill>
                  <a:srgbClr val="0000CD"/>
                </a:solidFill>
                <a:latin typeface="Consolas"/>
                <a:ea typeface="Source Code Pro"/>
                <a:cs typeface="Consolas"/>
                <a:sym typeface="Source Code Pro"/>
              </a:rPr>
              <a:t>&lt;</a:t>
            </a:r>
            <a:r>
              <a:rPr lang="en" sz="1200" dirty="0">
                <a:solidFill>
                  <a:srgbClr val="A52A2A"/>
                </a:solidFill>
                <a:latin typeface="Consolas"/>
                <a:ea typeface="Source Code Pro"/>
                <a:cs typeface="Consolas"/>
                <a:sym typeface="Source Code Pro"/>
              </a:rPr>
              <a:t>script</a:t>
            </a:r>
            <a:r>
              <a:rPr lang="en" sz="1200" dirty="0">
                <a:solidFill>
                  <a:srgbClr val="0000CD"/>
                </a:solidFill>
                <a:latin typeface="Consolas"/>
                <a:ea typeface="Source Code Pro"/>
                <a:cs typeface="Consolas"/>
                <a:sym typeface="Source Code Pro"/>
              </a:rPr>
              <a:t>&gt;</a:t>
            </a:r>
          </a:p>
          <a:p>
            <a:pPr lvl="0" indent="457200" rtl="0">
              <a:lnSpc>
                <a:spcPct val="100000"/>
              </a:lnSpc>
              <a:spcBef>
                <a:spcPts val="0"/>
              </a:spcBef>
              <a:spcAft>
                <a:spcPts val="0"/>
              </a:spcAft>
              <a:buClr>
                <a:schemeClr val="dk2"/>
              </a:buClr>
              <a:buSzPct val="25000"/>
              <a:buFont typeface="Source Code Pro"/>
              <a:buNone/>
            </a:pPr>
            <a:r>
              <a:rPr lang="en" sz="1200" dirty="0">
                <a:solidFill>
                  <a:srgbClr val="000000"/>
                </a:solidFill>
                <a:latin typeface="Consolas"/>
                <a:ea typeface="Source Code Pro"/>
                <a:cs typeface="Consolas"/>
                <a:sym typeface="Source Code Pro"/>
              </a:rPr>
              <a:t>  document.getElementById(</a:t>
            </a:r>
            <a:r>
              <a:rPr lang="en" sz="1200" dirty="0">
                <a:solidFill>
                  <a:srgbClr val="A52A2A"/>
                </a:solidFill>
                <a:latin typeface="Consolas"/>
                <a:ea typeface="Source Code Pro"/>
                <a:cs typeface="Consolas"/>
                <a:sym typeface="Source Code Pro"/>
              </a:rPr>
              <a:t>"my-btn"</a:t>
            </a:r>
            <a:r>
              <a:rPr lang="en" sz="1200" dirty="0">
                <a:solidFill>
                  <a:srgbClr val="000000"/>
                </a:solidFill>
                <a:latin typeface="Consolas"/>
                <a:ea typeface="Source Code Pro"/>
                <a:cs typeface="Consolas"/>
                <a:sym typeface="Source Code Pro"/>
              </a:rPr>
              <a:t>).onclick = displayDate;</a:t>
            </a:r>
          </a:p>
          <a:p>
            <a:pPr lvl="0" indent="457200" rtl="0">
              <a:lnSpc>
                <a:spcPct val="100000"/>
              </a:lnSpc>
              <a:spcBef>
                <a:spcPts val="0"/>
              </a:spcBef>
              <a:spcAft>
                <a:spcPts val="0"/>
              </a:spcAft>
              <a:buClr>
                <a:schemeClr val="dk2"/>
              </a:buClr>
              <a:buSzPct val="25000"/>
              <a:buFont typeface="Source Code Pro"/>
              <a:buNone/>
            </a:pPr>
            <a:endParaRPr sz="1200" dirty="0">
              <a:solidFill>
                <a:srgbClr val="000000"/>
              </a:solidFill>
              <a:latin typeface="Consolas"/>
              <a:ea typeface="Source Code Pro"/>
              <a:cs typeface="Consolas"/>
              <a:sym typeface="Source Code Pro"/>
            </a:endParaRPr>
          </a:p>
          <a:p>
            <a:pPr lvl="0" indent="457200" rtl="0">
              <a:lnSpc>
                <a:spcPct val="100000"/>
              </a:lnSpc>
              <a:spcBef>
                <a:spcPts val="0"/>
              </a:spcBef>
              <a:spcAft>
                <a:spcPts val="0"/>
              </a:spcAft>
              <a:buClr>
                <a:schemeClr val="dk2"/>
              </a:buClr>
              <a:buSzPct val="25000"/>
              <a:buFont typeface="Source Code Pro"/>
              <a:buNone/>
            </a:pPr>
            <a:r>
              <a:rPr lang="en" sz="1200" dirty="0">
                <a:solidFill>
                  <a:srgbClr val="000000"/>
                </a:solidFill>
                <a:latin typeface="Consolas"/>
                <a:ea typeface="Source Code Pro"/>
                <a:cs typeface="Consolas"/>
                <a:sym typeface="Source Code Pro"/>
              </a:rPr>
              <a:t>  function displayDate() {</a:t>
            </a:r>
          </a:p>
          <a:p>
            <a:pPr marL="0" lvl="0" indent="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         ...</a:t>
            </a:r>
          </a:p>
          <a:p>
            <a:pPr marL="0" lvl="0" indent="0" rtl="0">
              <a:lnSpc>
                <a:spcPct val="100000"/>
              </a:lnSpc>
              <a:spcBef>
                <a:spcPts val="0"/>
              </a:spcBef>
              <a:spcAft>
                <a:spcPts val="0"/>
              </a:spcAft>
              <a:buClr>
                <a:schemeClr val="dk2"/>
              </a:buClr>
              <a:buSzPct val="25000"/>
              <a:buFont typeface="Source Code Pro"/>
              <a:buNone/>
            </a:pPr>
            <a:r>
              <a:rPr lang="en" sz="1200" dirty="0">
                <a:solidFill>
                  <a:srgbClr val="000000"/>
                </a:solidFill>
                <a:latin typeface="Consolas"/>
                <a:ea typeface="Source Code Pro"/>
                <a:cs typeface="Consolas"/>
                <a:sym typeface="Source Code Pro"/>
              </a:rPr>
              <a:t>       </a:t>
            </a:r>
            <a:r>
              <a:rPr lang="en" sz="1200" dirty="0" smtClean="0">
                <a:solidFill>
                  <a:srgbClr val="000000"/>
                </a:solidFill>
                <a:latin typeface="Consolas"/>
                <a:ea typeface="Source Code Pro"/>
                <a:cs typeface="Consolas"/>
                <a:sym typeface="Source Code Pro"/>
              </a:rPr>
              <a:t>}</a:t>
            </a:r>
            <a:endParaRPr lang="en-US" sz="1200" dirty="0" smtClean="0">
              <a:solidFill>
                <a:srgbClr val="000000"/>
              </a:solidFill>
              <a:latin typeface="Consolas"/>
              <a:ea typeface="Source Code Pro"/>
              <a:cs typeface="Consolas"/>
              <a:sym typeface="Source Code Pro"/>
            </a:endParaRPr>
          </a:p>
          <a:p>
            <a:pPr marL="0" lvl="0" indent="0" rtl="0">
              <a:lnSpc>
                <a:spcPct val="100000"/>
              </a:lnSpc>
              <a:spcBef>
                <a:spcPts val="0"/>
              </a:spcBef>
              <a:spcAft>
                <a:spcPts val="0"/>
              </a:spcAft>
              <a:buClr>
                <a:schemeClr val="dk2"/>
              </a:buClr>
              <a:buSzPct val="25000"/>
              <a:buFont typeface="Source Code Pro"/>
              <a:buNone/>
            </a:pPr>
            <a:r>
              <a:rPr lang="en" sz="1200" dirty="0" smtClean="0">
                <a:solidFill>
                  <a:srgbClr val="0000CD"/>
                </a:solidFill>
                <a:latin typeface="Consolas"/>
                <a:ea typeface="Source Code Pro"/>
                <a:cs typeface="Consolas"/>
                <a:sym typeface="Source Code Pro"/>
              </a:rPr>
              <a:t>&lt;</a:t>
            </a:r>
            <a:r>
              <a:rPr lang="en" sz="1200" dirty="0" smtClean="0">
                <a:solidFill>
                  <a:srgbClr val="A52A2A"/>
                </a:solidFill>
                <a:latin typeface="Consolas"/>
                <a:ea typeface="Source Code Pro"/>
                <a:cs typeface="Consolas"/>
                <a:sym typeface="Source Code Pro"/>
              </a:rPr>
              <a:t>/</a:t>
            </a:r>
            <a:r>
              <a:rPr lang="en" sz="1200" dirty="0">
                <a:solidFill>
                  <a:srgbClr val="A52A2A"/>
                </a:solidFill>
                <a:latin typeface="Consolas"/>
                <a:ea typeface="Source Code Pro"/>
                <a:cs typeface="Consolas"/>
                <a:sym typeface="Source Code Pro"/>
              </a:rPr>
              <a:t>script</a:t>
            </a:r>
            <a:r>
              <a:rPr lang="en" sz="1200" dirty="0">
                <a:solidFill>
                  <a:srgbClr val="0000CD"/>
                </a:solidFill>
                <a:latin typeface="Consolas"/>
                <a:ea typeface="Source Code Pro"/>
                <a:cs typeface="Consolas"/>
                <a:sym typeface="Source Code Pro"/>
              </a:rPr>
              <a:t>&gt;</a:t>
            </a:r>
          </a:p>
          <a:p>
            <a:pPr marR="0" lvl="0" algn="l" rtl="0">
              <a:lnSpc>
                <a:spcPct val="115000"/>
              </a:lnSpc>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 listeners</a:t>
            </a:r>
          </a:p>
        </p:txBody>
      </p:sp>
      <p:sp>
        <p:nvSpPr>
          <p:cNvPr id="136" name="Shape 136"/>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Font typeface="Arial"/>
              <a:buChar char="•"/>
            </a:pPr>
            <a:r>
              <a:rPr lang="en" dirty="0"/>
              <a:t>A</a:t>
            </a:r>
            <a:r>
              <a:rPr lang="en" b="0" i="0" u="none" strike="noStrike" cap="none" dirty="0">
                <a:solidFill>
                  <a:schemeClr val="dk2"/>
                </a:solidFill>
              </a:rPr>
              <a:t>ttaches an event handler to an element without overwriting existing event handlers.</a:t>
            </a:r>
          </a:p>
          <a:p>
            <a:pPr marL="971550" marR="0" lvl="1" indent="-285750" algn="l" rtl="0">
              <a:lnSpc>
                <a:spcPct val="115000"/>
              </a:lnSpc>
              <a:spcBef>
                <a:spcPts val="0"/>
              </a:spcBef>
              <a:spcAft>
                <a:spcPts val="0"/>
              </a:spcAft>
              <a:buFont typeface="Arial"/>
              <a:buChar char="•"/>
            </a:pPr>
            <a:r>
              <a:rPr lang="en" dirty="0"/>
              <a:t>An event handler is code that is executed in response to an event</a:t>
            </a:r>
          </a:p>
          <a:p>
            <a:pPr marL="514350" marR="0" lvl="0" indent="-285750" algn="l" rtl="0">
              <a:lnSpc>
                <a:spcPct val="115000"/>
              </a:lnSpc>
              <a:spcBef>
                <a:spcPts val="1600"/>
              </a:spcBef>
              <a:spcAft>
                <a:spcPts val="0"/>
              </a:spcAft>
              <a:buFont typeface="Arial"/>
              <a:buChar char="•"/>
            </a:pPr>
            <a:r>
              <a:rPr lang="en" b="0" i="0" u="none" strike="noStrike" cap="none" dirty="0">
                <a:solidFill>
                  <a:schemeClr val="dk2"/>
                </a:solidFill>
              </a:rPr>
              <a:t>You can </a:t>
            </a:r>
            <a:r>
              <a:rPr lang="en" dirty="0"/>
              <a:t>attach</a:t>
            </a:r>
            <a:r>
              <a:rPr lang="en" b="0" i="0" u="none" strike="noStrike" cap="none" dirty="0">
                <a:solidFill>
                  <a:schemeClr val="dk2"/>
                </a:solidFill>
              </a:rPr>
              <a:t> many event handlers to one element.</a:t>
            </a:r>
          </a:p>
          <a:p>
            <a:pPr marL="514350" marR="0" lvl="0" indent="-285750" algn="l" rtl="0">
              <a:lnSpc>
                <a:spcPct val="115000"/>
              </a:lnSpc>
              <a:spcBef>
                <a:spcPts val="1600"/>
              </a:spcBef>
              <a:spcAft>
                <a:spcPts val="0"/>
              </a:spcAft>
              <a:buFont typeface="Arial"/>
              <a:buChar char="•"/>
            </a:pPr>
            <a:r>
              <a:rPr lang="en" b="0" i="0" u="none" strike="noStrike" cap="none" dirty="0">
                <a:solidFill>
                  <a:schemeClr val="dk2"/>
                </a:solidFill>
              </a:rPr>
              <a:t>You can </a:t>
            </a:r>
            <a:r>
              <a:rPr lang="en" dirty="0"/>
              <a:t>attach</a:t>
            </a:r>
            <a:r>
              <a:rPr lang="en" b="0" i="0" u="none" strike="noStrike" cap="none" dirty="0">
                <a:solidFill>
                  <a:schemeClr val="dk2"/>
                </a:solidFill>
              </a:rPr>
              <a:t> many event handlers of the same type to one element, i.e. two "click" events.</a:t>
            </a:r>
          </a:p>
          <a:p>
            <a:pPr marL="514350" lvl="0" indent="-285750" rtl="0">
              <a:spcBef>
                <a:spcPts val="1600"/>
              </a:spcBef>
              <a:spcAft>
                <a:spcPts val="0"/>
              </a:spcAft>
              <a:buFont typeface="Arial"/>
              <a:buChar char="•"/>
            </a:pPr>
            <a:r>
              <a:rPr lang="en" dirty="0"/>
              <a:t>You can remove a specific event handler using </a:t>
            </a:r>
            <a:r>
              <a:rPr lang="en" dirty="0">
                <a:solidFill>
                  <a:srgbClr val="000000"/>
                </a:solidFill>
                <a:latin typeface="Consolas"/>
                <a:ea typeface="Source Code Pro"/>
                <a:cs typeface="Consolas"/>
                <a:sym typeface="Source Code Pro"/>
              </a:rPr>
              <a:t>removeEventListener</a:t>
            </a:r>
            <a:r>
              <a:rPr lang="en" dirty="0"/>
              <a:t>.</a:t>
            </a:r>
          </a:p>
          <a:p>
            <a:pPr marL="0" marR="0" lvl="0" indent="0" algn="ctr" rtl="0">
              <a:lnSpc>
                <a:spcPct val="115000"/>
              </a:lnSpc>
              <a:spcBef>
                <a:spcPts val="1600"/>
              </a:spcBef>
              <a:spcAft>
                <a:spcPts val="0"/>
              </a:spcAft>
              <a:buNone/>
            </a:pPr>
            <a:r>
              <a:rPr lang="en" b="1" dirty="0"/>
              <a:t>Why is this a better way?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basics</a:t>
            </a:r>
          </a:p>
        </p:txBody>
      </p:sp>
      <p:sp>
        <p:nvSpPr>
          <p:cNvPr id="142" name="Shape 142"/>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spcAft>
                <a:spcPts val="0"/>
              </a:spcAft>
              <a:buNone/>
            </a:pPr>
            <a:endParaRPr sz="1800"/>
          </a:p>
          <a:p>
            <a:pPr lvl="0" rtl="0">
              <a:spcBef>
                <a:spcPts val="0"/>
              </a:spcBef>
              <a:spcAft>
                <a:spcPts val="0"/>
              </a:spcAft>
              <a:buNone/>
            </a:pPr>
            <a:endParaRPr sz="1800"/>
          </a:p>
          <a:p>
            <a:pPr lvl="0" rtl="0">
              <a:spcBef>
                <a:spcPts val="0"/>
              </a:spcBef>
              <a:spcAft>
                <a:spcPts val="0"/>
              </a:spcAft>
              <a:buNone/>
            </a:pPr>
            <a:endParaRPr sz="1800"/>
          </a:p>
          <a:p>
            <a:pPr lvl="0">
              <a:spcBef>
                <a:spcPts val="0"/>
              </a:spcBef>
              <a:spcAft>
                <a:spcPts val="0"/>
              </a:spcAft>
              <a:buNone/>
            </a:pPr>
            <a:r>
              <a:rPr lang="en" sz="1800"/>
              <a:t>We can use JavaScript to change the webpage when the user does something.</a:t>
            </a:r>
          </a:p>
        </p:txBody>
      </p:sp>
      <p:sp>
        <p:nvSpPr>
          <p:cNvPr id="143" name="Shape 143"/>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lnSpc>
                <a:spcPct val="115000"/>
              </a:lnSpc>
              <a:spcBef>
                <a:spcPts val="0"/>
              </a:spcBef>
              <a:spcAft>
                <a:spcPts val="0"/>
              </a:spcAft>
              <a:buNone/>
            </a:pPr>
            <a:r>
              <a:rPr lang="en" sz="1300" dirty="0">
                <a:solidFill>
                  <a:srgbClr val="999999"/>
                </a:solidFill>
                <a:latin typeface="Source Code Pro"/>
                <a:ea typeface="Source Code Pro"/>
                <a:cs typeface="Source Code Pro"/>
                <a:sym typeface="Source Code Pro"/>
              </a:rPr>
              <a:t>// Gets the element with id “myElmt”</a:t>
            </a:r>
          </a:p>
          <a:p>
            <a:pPr lvl="0" rtl="0">
              <a:lnSpc>
                <a:spcPct val="115000"/>
              </a:lnSpc>
              <a:spcBef>
                <a:spcPts val="0"/>
              </a:spcBef>
              <a:spcAft>
                <a:spcPts val="0"/>
              </a:spcAft>
              <a:buNone/>
            </a:pPr>
            <a:r>
              <a:rPr lang="en" sz="1300" dirty="0">
                <a:solidFill>
                  <a:srgbClr val="000000"/>
                </a:solidFill>
                <a:latin typeface="Source Code Pro"/>
                <a:ea typeface="Source Code Pro"/>
                <a:cs typeface="Source Code Pro"/>
                <a:sym typeface="Source Code Pro"/>
              </a:rPr>
              <a:t>document.getElementById(“my-elmt”);</a:t>
            </a:r>
          </a:p>
          <a:p>
            <a:pPr lvl="0" rtl="0">
              <a:lnSpc>
                <a:spcPct val="115000"/>
              </a:lnSpc>
              <a:spcBef>
                <a:spcPts val="0"/>
              </a:spcBef>
              <a:spcAft>
                <a:spcPts val="0"/>
              </a:spcAft>
              <a:buNone/>
            </a:pPr>
            <a:endParaRPr sz="1300" dirty="0">
              <a:latin typeface="Source Code Pro"/>
              <a:ea typeface="Source Code Pro"/>
              <a:cs typeface="Source Code Pro"/>
              <a:sym typeface="Source Code Pro"/>
            </a:endParaRPr>
          </a:p>
          <a:p>
            <a:pPr lvl="0" rtl="0">
              <a:lnSpc>
                <a:spcPct val="115000"/>
              </a:lnSpc>
              <a:spcBef>
                <a:spcPts val="0"/>
              </a:spcBef>
              <a:spcAft>
                <a:spcPts val="0"/>
              </a:spcAft>
              <a:buNone/>
            </a:pPr>
            <a:r>
              <a:rPr lang="en" sz="1300" dirty="0">
                <a:solidFill>
                  <a:srgbClr val="999999"/>
                </a:solidFill>
                <a:latin typeface="Source Code Pro"/>
                <a:ea typeface="Source Code Pro"/>
                <a:cs typeface="Source Code Pro"/>
                <a:sym typeface="Source Code Pro"/>
              </a:rPr>
              <a:t>// Do something when myElmt is clicked</a:t>
            </a:r>
          </a:p>
          <a:p>
            <a:pPr lvl="0" rtl="0">
              <a:lnSpc>
                <a:spcPct val="115000"/>
              </a:lnSpc>
              <a:spcBef>
                <a:spcPts val="0"/>
              </a:spcBef>
              <a:spcAft>
                <a:spcPts val="0"/>
              </a:spcAft>
              <a:buNone/>
            </a:pPr>
            <a:r>
              <a:rPr lang="en" sz="1300" dirty="0">
                <a:solidFill>
                  <a:srgbClr val="000000"/>
                </a:solidFill>
                <a:latin typeface="Source Code Pro"/>
                <a:ea typeface="Source Code Pro"/>
                <a:cs typeface="Source Code Pro"/>
                <a:sym typeface="Source Code Pro"/>
              </a:rPr>
              <a:t>document.getElementById(“my-elmt”)</a:t>
            </a: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a:t>
            </a:r>
            <a:r>
              <a:rPr lang="en" sz="1300" dirty="0">
                <a:solidFill>
                  <a:srgbClr val="000000"/>
                </a:solidFill>
                <a:latin typeface="Source Code Pro"/>
                <a:ea typeface="Source Code Pro"/>
                <a:cs typeface="Source Code Pro"/>
                <a:sym typeface="Source Code Pro"/>
              </a:rPr>
              <a:t>addEventListener(“click”,</a:t>
            </a: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function</a:t>
            </a:r>
            <a:r>
              <a:rPr lang="en" sz="1300" dirty="0">
                <a:solidFill>
                  <a:srgbClr val="000000"/>
                </a:solidFill>
                <a:latin typeface="Source Code Pro"/>
                <a:ea typeface="Source Code Pro"/>
                <a:cs typeface="Source Code Pro"/>
                <a:sym typeface="Source Code Pro"/>
              </a:rPr>
              <a:t>() {</a:t>
            </a:r>
          </a:p>
          <a:p>
            <a:pPr lvl="0" rtl="0">
              <a:lnSpc>
                <a:spcPct val="115000"/>
              </a:lnSpc>
              <a:spcBef>
                <a:spcPts val="0"/>
              </a:spcBef>
              <a:spcAft>
                <a:spcPts val="0"/>
              </a:spcAft>
              <a:buNone/>
            </a:pPr>
            <a:r>
              <a:rPr lang="en" sz="1300" dirty="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 </a:t>
            </a:r>
            <a:endParaRPr lang="en" sz="1300" dirty="0">
              <a:solidFill>
                <a:srgbClr val="000000"/>
              </a:solidFill>
              <a:latin typeface="Source Code Pro"/>
              <a:ea typeface="Source Code Pro"/>
              <a:cs typeface="Source Code Pro"/>
              <a:sym typeface="Source Code Pro"/>
            </a:endParaRP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a:t>
            </a:r>
            <a:endParaRPr lang="en" sz="1300" dirty="0">
              <a:solidFill>
                <a:srgbClr val="000000"/>
              </a:solidFill>
              <a:latin typeface="Source Code Pro"/>
              <a:ea typeface="Source Code Pro"/>
              <a:cs typeface="Source Code Pro"/>
              <a:sym typeface="Source Code Pro"/>
            </a:endParaRPr>
          </a:p>
          <a:p>
            <a:pPr lvl="0">
              <a:lnSpc>
                <a:spcPct val="115000"/>
              </a:lnSpc>
              <a:spcBef>
                <a:spcPts val="0"/>
              </a:spcBef>
              <a:spcAft>
                <a:spcPts val="0"/>
              </a:spcAft>
              <a:buNone/>
            </a:pPr>
            <a:endParaRPr dirty="0">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basic example</a:t>
            </a:r>
          </a:p>
        </p:txBody>
      </p:sp>
      <p:sp>
        <p:nvSpPr>
          <p:cNvPr id="149" name="Shape 149"/>
          <p:cNvSpPr txBox="1">
            <a:spLocks noGrp="1"/>
          </p:cNvSpPr>
          <p:nvPr>
            <p:ph type="body" idx="1"/>
          </p:nvPr>
        </p:nvSpPr>
        <p:spPr>
          <a:xfrm>
            <a:off x="311700" y="2041200"/>
            <a:ext cx="3686100" cy="1061100"/>
          </a:xfrm>
          <a:prstGeom prst="rect">
            <a:avLst/>
          </a:prstGeom>
        </p:spPr>
        <p:txBody>
          <a:bodyPr lIns="91425" tIns="91425" rIns="91425" bIns="91425" anchor="t" anchorCtr="0">
            <a:noAutofit/>
          </a:bodyPr>
          <a:lstStyle/>
          <a:p>
            <a:pPr lvl="0">
              <a:spcBef>
                <a:spcPts val="0"/>
              </a:spcBef>
              <a:buNone/>
            </a:pPr>
            <a:r>
              <a:rPr lang="en" sz="1800" dirty="0"/>
              <a:t>We want a </a:t>
            </a:r>
            <a:r>
              <a:rPr lang="en" sz="1800" dirty="0">
                <a:latin typeface="Consolas"/>
                <a:cs typeface="Consolas"/>
              </a:rPr>
              <a:t>&lt;div&gt; </a:t>
            </a:r>
            <a:r>
              <a:rPr lang="en" sz="1800" dirty="0"/>
              <a:t>that initially says “Unclicked” and changes to “Clicked!” when a user clicks on it.</a:t>
            </a:r>
          </a:p>
        </p:txBody>
      </p:sp>
      <p:sp>
        <p:nvSpPr>
          <p:cNvPr id="150" name="Shape 150"/>
          <p:cNvSpPr txBox="1">
            <a:spLocks noGrp="1"/>
          </p:cNvSpPr>
          <p:nvPr>
            <p:ph type="body" idx="2"/>
          </p:nvPr>
        </p:nvSpPr>
        <p:spPr>
          <a:xfrm>
            <a:off x="4048500" y="1152475"/>
            <a:ext cx="4783800" cy="3416400"/>
          </a:xfrm>
          <a:prstGeom prst="rect">
            <a:avLst/>
          </a:prstGeom>
        </p:spPr>
        <p:txBody>
          <a:bodyPr lIns="91425" tIns="91425" rIns="91425" bIns="91425" anchor="t" anchorCtr="0">
            <a:noAutofit/>
          </a:bodyPr>
          <a:lstStyle/>
          <a:p>
            <a:pPr lvl="0" rtl="0">
              <a:spcBef>
                <a:spcPts val="0"/>
              </a:spcBef>
              <a:spcAft>
                <a:spcPts val="0"/>
              </a:spcAft>
              <a:buNone/>
            </a:pPr>
            <a:r>
              <a:rPr lang="en" b="1" u="sng" dirty="0">
                <a:latin typeface="Consolas"/>
                <a:ea typeface="Consolas"/>
                <a:cs typeface="Consolas"/>
                <a:sym typeface="Consolas"/>
              </a:rPr>
              <a:t>index.html</a:t>
            </a:r>
          </a:p>
          <a:p>
            <a:pPr lvl="0" rtl="0">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&lt;script type=“text/javascript” src=“click.js”&gt;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&lt;/script&gt;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&lt;div id=“the-div”&gt;Unclicked&lt;/div&gt;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None/>
            </a:pPr>
            <a:endParaRPr b="1" u="sng" dirty="0">
              <a:latin typeface="Consolas"/>
              <a:ea typeface="Consolas"/>
              <a:cs typeface="Consolas"/>
              <a:sym typeface="Consolas"/>
            </a:endParaRPr>
          </a:p>
          <a:p>
            <a:pPr lvl="0" rtl="0">
              <a:spcBef>
                <a:spcPts val="0"/>
              </a:spcBef>
              <a:spcAft>
                <a:spcPts val="0"/>
              </a:spcAft>
              <a:buNone/>
            </a:pPr>
            <a:r>
              <a:rPr lang="en" b="1" dirty="0">
                <a:latin typeface="Consolas"/>
                <a:ea typeface="Consolas"/>
                <a:cs typeface="Consolas"/>
                <a:sym typeface="Consolas"/>
              </a:rPr>
              <a:t>In </a:t>
            </a:r>
            <a:r>
              <a:rPr lang="en" b="1" u="sng" dirty="0">
                <a:latin typeface="Consolas"/>
                <a:ea typeface="Consolas"/>
                <a:cs typeface="Consolas"/>
                <a:sym typeface="Consolas"/>
              </a:rPr>
              <a:t>click.js</a:t>
            </a:r>
          </a:p>
          <a:p>
            <a:pPr lvl="0" rtl="0">
              <a:spcBef>
                <a:spcPts val="0"/>
              </a:spcBef>
              <a:spcAft>
                <a:spcPts val="0"/>
              </a:spcAft>
              <a:buNone/>
            </a:pPr>
            <a:r>
              <a:rPr lang="en" sz="1200" dirty="0">
                <a:solidFill>
                  <a:srgbClr val="0000FF"/>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theDiv = document.getElementById(“the-div”);</a:t>
            </a:r>
          </a:p>
          <a:p>
            <a:pPr lvl="0" rtl="0">
              <a:spcBef>
                <a:spcPts val="0"/>
              </a:spcBef>
              <a:spcAft>
                <a:spcPts val="0"/>
              </a:spcAft>
              <a:buNone/>
            </a:pPr>
            <a:r>
              <a:rPr lang="en" sz="1200" dirty="0">
                <a:solidFill>
                  <a:srgbClr val="000000"/>
                </a:solidFill>
                <a:latin typeface="Consolas"/>
                <a:ea typeface="Source Code Pro"/>
                <a:cs typeface="Consolas"/>
                <a:sym typeface="Source Code Pro"/>
              </a:rPr>
              <a:t>theDiv.addEventListener(“click”, function() {</a:t>
            </a:r>
          </a:p>
          <a:p>
            <a:pPr lvl="0" rtl="0">
              <a:spcBef>
                <a:spcPts val="0"/>
              </a:spcBef>
              <a:spcAft>
                <a:spcPts val="0"/>
              </a:spcAft>
              <a:buNone/>
            </a:pPr>
            <a:r>
              <a:rPr lang="en" sz="1200" dirty="0">
                <a:solidFill>
                  <a:srgbClr val="000000"/>
                </a:solidFill>
                <a:latin typeface="Consolas"/>
                <a:ea typeface="Source Code Pro"/>
                <a:cs typeface="Consolas"/>
                <a:sym typeface="Source Code Pro"/>
              </a:rPr>
              <a:t>  theDiv.innerHTML = “Clicked!”;</a:t>
            </a:r>
          </a:p>
          <a:p>
            <a:pPr lvl="0" rtl="0">
              <a:spcBef>
                <a:spcPts val="0"/>
              </a:spcBef>
              <a:spcAft>
                <a:spcPts val="0"/>
              </a:spcAft>
              <a:buNone/>
            </a:pPr>
            <a:r>
              <a:rPr lang="en" sz="1200" dirty="0">
                <a:solidFill>
                  <a:srgbClr val="000000"/>
                </a:solidFill>
                <a:latin typeface="Consolas"/>
                <a:ea typeface="Source Code Pro"/>
                <a:cs typeface="Consolas"/>
                <a:sym typeface="Source Code Pro"/>
              </a:rPr>
              <a:t>});</a:t>
            </a:r>
          </a:p>
          <a:p>
            <a:pPr lvl="0" rtl="0">
              <a:spcBef>
                <a:spcPts val="0"/>
              </a:spcBef>
              <a:spcAft>
                <a:spcPts val="0"/>
              </a:spcAft>
              <a:buNone/>
            </a:pPr>
            <a:r>
              <a:rPr lang="en" dirty="0">
                <a:latin typeface="Consolas"/>
                <a:ea typeface="Consolas"/>
                <a:cs typeface="Consolas"/>
                <a:sym typeface="Consolas"/>
              </a:rPr>
              <a:t>			</a:t>
            </a:r>
          </a:p>
          <a:p>
            <a:pPr lvl="0" rtl="0">
              <a:spcBef>
                <a:spcPts val="0"/>
              </a:spcBef>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more complex example</a:t>
            </a:r>
          </a:p>
        </p:txBody>
      </p:sp>
      <p:sp>
        <p:nvSpPr>
          <p:cNvPr id="156" name="Shape 156"/>
          <p:cNvSpPr txBox="1">
            <a:spLocks noGrp="1"/>
          </p:cNvSpPr>
          <p:nvPr>
            <p:ph type="body" idx="1"/>
          </p:nvPr>
        </p:nvSpPr>
        <p:spPr>
          <a:xfrm>
            <a:off x="311700" y="2220600"/>
            <a:ext cx="3736800" cy="1041000"/>
          </a:xfrm>
          <a:prstGeom prst="rect">
            <a:avLst/>
          </a:prstGeom>
        </p:spPr>
        <p:txBody>
          <a:bodyPr lIns="91425" tIns="91425" rIns="91425" bIns="91425" anchor="t" anchorCtr="0">
            <a:noAutofit/>
          </a:bodyPr>
          <a:lstStyle/>
          <a:p>
            <a:pPr lvl="0">
              <a:spcBef>
                <a:spcPts val="0"/>
              </a:spcBef>
              <a:buNone/>
            </a:pPr>
            <a:r>
              <a:rPr lang="en" sz="1800" dirty="0"/>
              <a:t>Now, we want the div to show the number of times that it has been clicked.</a:t>
            </a:r>
          </a:p>
        </p:txBody>
      </p:sp>
      <p:sp>
        <p:nvSpPr>
          <p:cNvPr id="157" name="Shape 157"/>
          <p:cNvSpPr txBox="1">
            <a:spLocks noGrp="1"/>
          </p:cNvSpPr>
          <p:nvPr>
            <p:ph type="body" idx="2"/>
          </p:nvPr>
        </p:nvSpPr>
        <p:spPr>
          <a:xfrm>
            <a:off x="4048500" y="1152475"/>
            <a:ext cx="4783800" cy="3416400"/>
          </a:xfrm>
          <a:prstGeom prst="rect">
            <a:avLst/>
          </a:prstGeom>
        </p:spPr>
        <p:txBody>
          <a:bodyPr lIns="91425" tIns="91425" rIns="91425" bIns="91425" anchor="t" anchorCtr="0">
            <a:noAutofit/>
          </a:bodyPr>
          <a:lstStyle/>
          <a:p>
            <a:pPr lvl="0" rtl="0">
              <a:spcBef>
                <a:spcPts val="0"/>
              </a:spcBef>
              <a:spcAft>
                <a:spcPts val="0"/>
              </a:spcAft>
              <a:buClr>
                <a:schemeClr val="dk1"/>
              </a:buClr>
              <a:buSzPct val="78571"/>
              <a:buFont typeface="Arial"/>
              <a:buNone/>
            </a:pPr>
            <a:r>
              <a:rPr lang="en" b="1" u="sng" dirty="0">
                <a:latin typeface="Consolas"/>
                <a:ea typeface="Consolas"/>
                <a:cs typeface="Consolas"/>
                <a:sym typeface="Consolas"/>
              </a:rPr>
              <a:t>index.html</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&lt;script type=“text/javascript” src=“click.js”&gt;</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&lt;/script&gt;</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&lt;div id=“the-div”&gt;Unclicked&lt;/div&gt;</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Clr>
                <a:schemeClr val="dk1"/>
              </a:buClr>
              <a:buSzPct val="78571"/>
              <a:buFont typeface="Arial"/>
              <a:buNone/>
            </a:pPr>
            <a:endParaRPr b="1" u="sng" dirty="0">
              <a:latin typeface="Consolas"/>
              <a:ea typeface="Consolas"/>
              <a:cs typeface="Consolas"/>
              <a:sym typeface="Consolas"/>
            </a:endParaRPr>
          </a:p>
          <a:p>
            <a:pPr lvl="0" rtl="0">
              <a:spcBef>
                <a:spcPts val="0"/>
              </a:spcBef>
              <a:spcAft>
                <a:spcPts val="0"/>
              </a:spcAft>
              <a:buNone/>
            </a:pPr>
            <a:r>
              <a:rPr lang="en" b="1" dirty="0">
                <a:latin typeface="Consolas"/>
                <a:ea typeface="Consolas"/>
                <a:cs typeface="Consolas"/>
                <a:sym typeface="Consolas"/>
              </a:rPr>
              <a:t>In </a:t>
            </a:r>
            <a:r>
              <a:rPr lang="en" b="1" u="sng" dirty="0">
                <a:latin typeface="Consolas"/>
                <a:ea typeface="Consolas"/>
                <a:cs typeface="Consolas"/>
                <a:sym typeface="Consolas"/>
              </a:rPr>
              <a:t>click.js</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clicks = 0;</a:t>
            </a:r>
          </a:p>
          <a:p>
            <a:pPr lvl="0" rtl="0">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theDiv = document.getElementById(“the-div”);</a:t>
            </a:r>
          </a:p>
          <a:p>
            <a:pPr lvl="0" rtl="0">
              <a:spcBef>
                <a:spcPts val="0"/>
              </a:spcBef>
              <a:spcAft>
                <a:spcPts val="0"/>
              </a:spcAft>
              <a:buNone/>
            </a:pPr>
            <a:r>
              <a:rPr lang="en" sz="1200" dirty="0">
                <a:solidFill>
                  <a:srgbClr val="000000"/>
                </a:solidFill>
                <a:latin typeface="Consolas"/>
                <a:ea typeface="Source Code Pro"/>
                <a:cs typeface="Consolas"/>
                <a:sym typeface="Source Code Pro"/>
              </a:rPr>
              <a:t>theDiv.addEventListener(“click”, function() {</a:t>
            </a:r>
          </a:p>
          <a:p>
            <a:pPr lvl="0" rtl="0">
              <a:spcBef>
                <a:spcPts val="0"/>
              </a:spcBef>
              <a:spcAft>
                <a:spcPts val="0"/>
              </a:spcAft>
              <a:buClr>
                <a:schemeClr val="dk1"/>
              </a:buClr>
              <a:buSzPct val="91666"/>
              <a:buFont typeface="Arial"/>
              <a:buNone/>
            </a:pPr>
            <a:r>
              <a:rPr lang="en" sz="1200" dirty="0">
                <a:solidFill>
                  <a:srgbClr val="000000"/>
                </a:solidFill>
                <a:latin typeface="Consolas"/>
                <a:ea typeface="Source Code Pro"/>
                <a:cs typeface="Consolas"/>
                <a:sym typeface="Source Code Pro"/>
              </a:rPr>
              <a:t>  clicks++;</a:t>
            </a:r>
          </a:p>
          <a:p>
            <a:pPr lvl="0" rtl="0">
              <a:spcBef>
                <a:spcPts val="0"/>
              </a:spcBef>
              <a:spcAft>
                <a:spcPts val="0"/>
              </a:spcAft>
              <a:buClr>
                <a:schemeClr val="dk1"/>
              </a:buClr>
              <a:buSzPct val="91666"/>
              <a:buFont typeface="Arial"/>
              <a:buNone/>
            </a:pPr>
            <a:r>
              <a:rPr lang="en" sz="1200" dirty="0">
                <a:solidFill>
                  <a:srgbClr val="000000"/>
                </a:solidFill>
                <a:latin typeface="Consolas"/>
                <a:ea typeface="Source Code Pro"/>
                <a:cs typeface="Consolas"/>
                <a:sym typeface="Source Code Pro"/>
              </a:rPr>
              <a:t>  theDiv.innerHTML = “Clicked ”+clicks+“ times!”;</a:t>
            </a:r>
          </a:p>
          <a:p>
            <a:pPr lvl="0" rtl="0">
              <a:spcBef>
                <a:spcPts val="0"/>
              </a:spcBef>
              <a:spcAft>
                <a:spcPts val="0"/>
              </a:spcAft>
              <a:buClr>
                <a:schemeClr val="dk1"/>
              </a:buClr>
              <a:buSzPct val="91666"/>
              <a:buFont typeface="Arial"/>
              <a:buNone/>
            </a:pPr>
            <a:r>
              <a:rPr lang="en" sz="1200" dirty="0">
                <a:solidFill>
                  <a:srgbClr val="000000"/>
                </a:solidFill>
                <a:latin typeface="Consolas"/>
                <a:ea typeface="Source Code Pro"/>
                <a:cs typeface="Consolas"/>
                <a:sym typeface="Source Code Pro"/>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inline</a:t>
            </a:r>
          </a:p>
        </p:txBody>
      </p:sp>
      <p:sp>
        <p:nvSpPr>
          <p:cNvPr id="163" name="Shape 163"/>
          <p:cNvSpPr txBox="1">
            <a:spLocks noGrp="1"/>
          </p:cNvSpPr>
          <p:nvPr>
            <p:ph type="body" idx="1"/>
          </p:nvPr>
        </p:nvSpPr>
        <p:spPr>
          <a:xfrm>
            <a:off x="311700" y="2150850"/>
            <a:ext cx="3517500" cy="841800"/>
          </a:xfrm>
          <a:prstGeom prst="rect">
            <a:avLst/>
          </a:prstGeom>
        </p:spPr>
        <p:txBody>
          <a:bodyPr lIns="91425" tIns="91425" rIns="91425" bIns="91425" anchor="t" anchorCtr="0">
            <a:noAutofit/>
          </a:bodyPr>
          <a:lstStyle/>
          <a:p>
            <a:pPr lvl="0">
              <a:spcBef>
                <a:spcPts val="0"/>
              </a:spcBef>
              <a:buNone/>
            </a:pPr>
            <a:r>
              <a:rPr lang="en" sz="1800"/>
              <a:t>HTML objects can also have listeners as attributes, so we can build them right into the HTML file!</a:t>
            </a:r>
          </a:p>
          <a:p>
            <a:pPr lvl="0">
              <a:spcBef>
                <a:spcPts val="0"/>
              </a:spcBef>
              <a:buNone/>
            </a:pPr>
            <a:r>
              <a:rPr lang="en" sz="1800"/>
              <a:t>But this is a terrible idea...</a:t>
            </a:r>
          </a:p>
        </p:txBody>
      </p:sp>
      <p:sp>
        <p:nvSpPr>
          <p:cNvPr id="164" name="Shape 164"/>
          <p:cNvSpPr txBox="1">
            <a:spLocks noGrp="1"/>
          </p:cNvSpPr>
          <p:nvPr>
            <p:ph type="body" idx="2"/>
          </p:nvPr>
        </p:nvSpPr>
        <p:spPr>
          <a:xfrm>
            <a:off x="4034525" y="1152425"/>
            <a:ext cx="5109300" cy="3416400"/>
          </a:xfrm>
          <a:prstGeom prst="rect">
            <a:avLst/>
          </a:prstGeom>
        </p:spPr>
        <p:txBody>
          <a:bodyPr lIns="91425" tIns="91425" rIns="91425" bIns="91425" anchor="t" anchorCtr="0">
            <a:noAutofit/>
          </a:bodyPr>
          <a:lstStyle/>
          <a:p>
            <a:pPr lvl="0" rtl="0">
              <a:spcBef>
                <a:spcPts val="0"/>
              </a:spcBef>
              <a:spcAft>
                <a:spcPts val="0"/>
              </a:spcAft>
              <a:buNone/>
            </a:pPr>
            <a:r>
              <a:rPr lang="en" b="1" u="sng" dirty="0">
                <a:latin typeface="Consolas"/>
                <a:ea typeface="Consolas"/>
                <a:cs typeface="Consolas"/>
                <a:sym typeface="Consolas"/>
              </a:rPr>
              <a:t>index.html</a:t>
            </a:r>
          </a:p>
          <a:p>
            <a:pPr lvl="0" rtl="0">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&lt;div id=“the-div” onclick=“</a:t>
            </a:r>
          </a:p>
          <a:p>
            <a:pPr marL="0" lvl="0" indent="0" rtl="0">
              <a:spcBef>
                <a:spcPts val="0"/>
              </a:spcBef>
              <a:spcAft>
                <a:spcPts val="0"/>
              </a:spcAft>
              <a:buNone/>
            </a:pPr>
            <a:r>
              <a:rPr lang="en" sz="1200" dirty="0">
                <a:solidFill>
                  <a:srgbClr val="0000FF"/>
                </a:solidFill>
                <a:latin typeface="Consolas"/>
                <a:ea typeface="Source Code Pro"/>
                <a:cs typeface="Consolas"/>
                <a:sym typeface="Source Code Pro"/>
              </a:rPr>
              <a:t>        function() { this.innerHTML = ‘Clicked!’; }”&gt;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Unclicked</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&lt;/div&gt;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None/>
            </a:pPr>
            <a:endParaRPr b="1" u="sng" dirty="0">
              <a:latin typeface="Consolas"/>
              <a:ea typeface="Consolas"/>
              <a:cs typeface="Consolas"/>
              <a:sym typeface="Consolas"/>
            </a:endParaRPr>
          </a:p>
          <a:p>
            <a:pPr lvl="0" rtl="0">
              <a:spcBef>
                <a:spcPts val="0"/>
              </a:spcBef>
              <a:buNone/>
            </a:pPr>
            <a:endParaRPr dirty="0">
              <a:latin typeface="Consolas"/>
              <a:cs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event listeners</a:t>
            </a:r>
          </a:p>
        </p:txBody>
      </p:sp>
      <p:sp>
        <p:nvSpPr>
          <p:cNvPr id="170" name="Shape 17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tools</a:t>
            </a:r>
          </a:p>
        </p:txBody>
      </p:sp>
      <p:sp>
        <p:nvSpPr>
          <p:cNvPr id="176" name="Shape 17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a:t>Many browsers come with a JavaScript console under Developer Tools</a:t>
            </a:r>
          </a:p>
          <a:p>
            <a:pPr lvl="0" rtl="0">
              <a:lnSpc>
                <a:spcPct val="100000"/>
              </a:lnSpc>
              <a:spcBef>
                <a:spcPts val="0"/>
              </a:spcBef>
              <a:buNone/>
            </a:pPr>
            <a:r>
              <a:rPr lang="en"/>
              <a:t>Allows you to see logged output from JavaScript</a:t>
            </a:r>
          </a:p>
          <a:p>
            <a:pPr lvl="0" rtl="0">
              <a:lnSpc>
                <a:spcPct val="100000"/>
              </a:lnSpc>
              <a:spcBef>
                <a:spcPts val="0"/>
              </a:spcBef>
              <a:buNone/>
            </a:pPr>
            <a:r>
              <a:rPr lang="en"/>
              <a:t>Allows you to execute JavaScript commands to interact with the web page</a:t>
            </a:r>
          </a:p>
          <a:p>
            <a:pPr lvl="0" rtl="0">
              <a:lnSpc>
                <a:spcPct val="100000"/>
              </a:lnSpc>
              <a:spcBef>
                <a:spcPts val="0"/>
              </a:spcBef>
              <a:buNone/>
            </a:pPr>
            <a:endParaRPr/>
          </a:p>
          <a:p>
            <a:pPr lvl="0" rtl="0">
              <a:lnSpc>
                <a:spcPct val="100000"/>
              </a:lnSpc>
              <a:spcBef>
                <a:spcPts val="0"/>
              </a:spcBef>
              <a:buNone/>
            </a:pPr>
            <a:endParaRPr/>
          </a:p>
        </p:txBody>
      </p:sp>
      <p:pic>
        <p:nvPicPr>
          <p:cNvPr id="177" name="Shape 177"/>
          <p:cNvPicPr preferRelativeResize="0"/>
          <p:nvPr/>
        </p:nvPicPr>
        <p:blipFill>
          <a:blip r:embed="rId3">
            <a:alphaModFix/>
          </a:blip>
          <a:stretch>
            <a:fillRect/>
          </a:stretch>
        </p:blipFill>
        <p:spPr>
          <a:xfrm>
            <a:off x="311700" y="2815201"/>
            <a:ext cx="7894700" cy="160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files vs. the console</a:t>
            </a:r>
          </a:p>
        </p:txBody>
      </p:sp>
      <p:sp>
        <p:nvSpPr>
          <p:cNvPr id="183" name="Shape 18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rtl="0">
              <a:lnSpc>
                <a:spcPct val="100000"/>
              </a:lnSpc>
              <a:spcBef>
                <a:spcPts val="0"/>
              </a:spcBef>
              <a:buFont typeface="Arial"/>
              <a:buChar char="•"/>
            </a:pPr>
            <a:r>
              <a:rPr lang="en" dirty="0" smtClean="0"/>
              <a:t>Remember </a:t>
            </a:r>
            <a:r>
              <a:rPr lang="en" b="1" dirty="0"/>
              <a:t>scope</a:t>
            </a:r>
            <a:r>
              <a:rPr lang="en" dirty="0"/>
              <a:t>?</a:t>
            </a:r>
          </a:p>
          <a:p>
            <a:pPr lvl="0" rtl="0">
              <a:lnSpc>
                <a:spcPct val="100000"/>
              </a:lnSpc>
              <a:spcBef>
                <a:spcPts val="0"/>
              </a:spcBef>
              <a:buNone/>
            </a:pPr>
            <a:r>
              <a:rPr lang="en" dirty="0"/>
              <a:t>Only </a:t>
            </a:r>
            <a:r>
              <a:rPr lang="en" b="1" dirty="0"/>
              <a:t>global</a:t>
            </a:r>
            <a:r>
              <a:rPr lang="en" dirty="0"/>
              <a:t> functions and variables from your web page’s JavaScript files are accessible via the console. Instead of making everything global (bad practice), you can use console logging to help debug your code.</a:t>
            </a:r>
          </a:p>
          <a:p>
            <a:pPr lvl="0" rtl="0">
              <a:lnSpc>
                <a:spcPct val="100000"/>
              </a:lnSpc>
              <a:spcBef>
                <a:spcPts val="0"/>
              </a:spcBef>
              <a:buNone/>
            </a:pPr>
            <a:r>
              <a:rPr lang="en" dirty="0"/>
              <a:t>When JavaScript files included for your web page are executed, only the output from </a:t>
            </a:r>
            <a:r>
              <a:rPr lang="en" dirty="0">
                <a:latin typeface="Consolas"/>
                <a:ea typeface="Consolas"/>
                <a:cs typeface="Consolas"/>
                <a:sym typeface="Consolas"/>
              </a:rPr>
              <a:t>console.log(</a:t>
            </a:r>
            <a:r>
              <a:rPr lang="en" i="1" dirty="0">
                <a:latin typeface="Consolas"/>
                <a:ea typeface="Consolas"/>
                <a:cs typeface="Consolas"/>
                <a:sym typeface="Consolas"/>
              </a:rPr>
              <a:t>output</a:t>
            </a:r>
            <a:r>
              <a:rPr lang="en" dirty="0">
                <a:latin typeface="Consolas"/>
                <a:ea typeface="Consolas"/>
                <a:cs typeface="Consolas"/>
                <a:sym typeface="Consolas"/>
              </a:rPr>
              <a:t>)</a:t>
            </a:r>
            <a:r>
              <a:rPr lang="en" dirty="0"/>
              <a:t> calls will be seen in the console.</a:t>
            </a:r>
          </a:p>
          <a:p>
            <a:pPr lvl="0" rtl="0">
              <a:lnSpc>
                <a:spcPct val="100000"/>
              </a:lnSpc>
              <a:spcBef>
                <a:spcPts val="0"/>
              </a:spcBef>
              <a:buNone/>
            </a:pPr>
            <a:r>
              <a:rPr lang="en" dirty="0"/>
              <a:t>When executing JavaScript directly in the console, results from the </a:t>
            </a:r>
            <a:r>
              <a:rPr lang="en" dirty="0">
                <a:latin typeface="Consolas"/>
                <a:ea typeface="Consolas"/>
                <a:cs typeface="Consolas"/>
                <a:sym typeface="Consolas"/>
              </a:rPr>
              <a:t>return</a:t>
            </a:r>
            <a:r>
              <a:rPr lang="en" dirty="0"/>
              <a:t> statement will also be printed.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JavaScript can be used to</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modify HTML elements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modify HTML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modify CSS styles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remove existing HTML elements and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create new HTML elements and attribute</a:t>
            </a:r>
            <a:r>
              <a:rPr lang="en"/>
              <a: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react to existing HTML events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create new HTML events</a:t>
            </a:r>
          </a:p>
          <a:p>
            <a:pPr marR="0" lvl="0" algn="l" rtl="0">
              <a:lnSpc>
                <a:spcPct val="115000"/>
              </a:lnSpc>
              <a:spcBef>
                <a:spcPts val="0"/>
              </a:spcBef>
              <a:spcAft>
                <a:spcPts val="0"/>
              </a:spcAft>
              <a:buNone/>
            </a:pPr>
            <a:endParaRPr/>
          </a:p>
          <a:p>
            <a:pPr marR="0" lvl="0" algn="l" rtl="0">
              <a:lnSpc>
                <a:spcPct val="115000"/>
              </a:lnSpc>
              <a:spcBef>
                <a:spcPts val="0"/>
              </a:spcBef>
              <a:spcAft>
                <a:spcPts val="0"/>
              </a:spcAft>
              <a:buNone/>
            </a:pPr>
            <a:r>
              <a:rPr lang="en"/>
              <a:t>...and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debugging</a:t>
            </a:r>
          </a:p>
        </p:txBody>
      </p:sp>
      <p:sp>
        <p:nvSpPr>
          <p:cNvPr id="189" name="Shape 18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l" rtl="0">
              <a:lnSpc>
                <a:spcPct val="100000"/>
              </a:lnSpc>
              <a:spcBef>
                <a:spcPts val="0"/>
              </a:spcBef>
              <a:buNone/>
            </a:pPr>
            <a:r>
              <a:rPr lang="en"/>
              <a:t>Printing to debug is only efficient for simple problems.</a:t>
            </a:r>
          </a:p>
          <a:p>
            <a:pPr lvl="0" algn="l" rtl="0">
              <a:lnSpc>
                <a:spcPct val="100000"/>
              </a:lnSpc>
              <a:spcBef>
                <a:spcPts val="0"/>
              </a:spcBef>
              <a:buNone/>
            </a:pPr>
            <a:r>
              <a:rPr lang="en"/>
              <a:t>For more complex issues, you can use </a:t>
            </a:r>
            <a:r>
              <a:rPr lang="en">
                <a:latin typeface="Consolas"/>
                <a:ea typeface="Consolas"/>
                <a:cs typeface="Consolas"/>
                <a:sym typeface="Consolas"/>
              </a:rPr>
              <a:t>debugger;</a:t>
            </a:r>
            <a:r>
              <a:rPr lang="en"/>
              <a:t> as a breakpoint in your code. You can also set breakpoints from the browser via the developer console.</a:t>
            </a:r>
          </a:p>
          <a:p>
            <a:pPr lvl="0" algn="l" rtl="0">
              <a:lnSpc>
                <a:spcPct val="100000"/>
              </a:lnSpc>
              <a:spcBef>
                <a:spcPts val="0"/>
              </a:spcBef>
              <a:buNone/>
            </a:pPr>
            <a:r>
              <a:rPr lang="en" b="1"/>
              <a:t>Breakpoint</a:t>
            </a:r>
            <a:r>
              <a:rPr lang="en"/>
              <a:t>: pauses execution of code at the specified point</a:t>
            </a:r>
          </a:p>
          <a:p>
            <a:pPr lvl="0" algn="l" rtl="0">
              <a:lnSpc>
                <a:spcPct val="100000"/>
              </a:lnSpc>
              <a:spcBef>
                <a:spcPts val="0"/>
              </a:spcBef>
              <a:buNone/>
            </a:pPr>
            <a:r>
              <a:rPr lang="en"/>
              <a:t>Once paused at a breakpoint, you can use debugging tools provided in the console to step through your code statement by statement. You can also inspect the value of variables at each point to track what is going on in your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endParaRPr/>
          </a:p>
        </p:txBody>
      </p:sp>
      <p:sp>
        <p:nvSpPr>
          <p:cNvPr id="195" name="Shape 19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l" rtl="0">
              <a:lnSpc>
                <a:spcPct val="100000"/>
              </a:lnSpc>
              <a:spcBef>
                <a:spcPts val="0"/>
              </a:spcBef>
              <a:buNone/>
            </a:pPr>
            <a:endParaRPr/>
          </a:p>
        </p:txBody>
      </p:sp>
      <p:pic>
        <p:nvPicPr>
          <p:cNvPr id="196" name="Shape 19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Try it yourself!</a:t>
            </a:r>
          </a:p>
        </p:txBody>
      </p:sp>
      <p:sp>
        <p:nvSpPr>
          <p:cNvPr id="202" name="Shape 2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Open up a browser</a:t>
            </a:r>
            <a:br>
              <a:rPr lang="en"/>
            </a:br>
            <a:r>
              <a:rPr lang="en"/>
              <a:t>and find its console.</a:t>
            </a:r>
          </a:p>
          <a:p>
            <a:pPr lvl="0">
              <a:spcBef>
                <a:spcPts val="0"/>
              </a:spcBef>
              <a:buNone/>
            </a:pPr>
            <a:endParaRPr/>
          </a:p>
          <a:p>
            <a:pPr lvl="0">
              <a:spcBef>
                <a:spcPts val="0"/>
              </a:spcBef>
              <a:buNone/>
            </a:pPr>
            <a:endParaRPr/>
          </a:p>
          <a:p>
            <a:pPr lvl="0">
              <a:spcBef>
                <a:spcPts val="0"/>
              </a:spcBef>
              <a:buNone/>
            </a:pPr>
            <a:r>
              <a:rPr lang="en"/>
              <a:t>Test out some JavaScript you just learned to see output in the console.</a:t>
            </a:r>
            <a:br>
              <a:rPr lang="en"/>
            </a:br>
            <a:r>
              <a:rPr lang="en"/>
              <a:t>Practice setting breakpoints, stepping through code, and inspecting variables.</a:t>
            </a:r>
          </a:p>
          <a:p>
            <a:pPr lvl="0" rtl="0">
              <a:spcBef>
                <a:spcPts val="0"/>
              </a:spcBef>
              <a:buNone/>
            </a:pPr>
            <a:r>
              <a:rPr lang="en" b="1"/>
              <a:t>Bonus: use the console to execute JavaScript to manipulate the webpage!</a:t>
            </a:r>
          </a:p>
        </p:txBody>
      </p:sp>
      <p:pic>
        <p:nvPicPr>
          <p:cNvPr id="203" name="Shape 203"/>
          <p:cNvPicPr preferRelativeResize="0"/>
          <p:nvPr/>
        </p:nvPicPr>
        <p:blipFill>
          <a:blip r:embed="rId3">
            <a:alphaModFix/>
          </a:blip>
          <a:stretch>
            <a:fillRect/>
          </a:stretch>
        </p:blipFill>
        <p:spPr>
          <a:xfrm>
            <a:off x="3083750" y="1152425"/>
            <a:ext cx="4626900" cy="1929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the console</a:t>
            </a:r>
          </a:p>
        </p:txBody>
      </p:sp>
      <p:sp>
        <p:nvSpPr>
          <p:cNvPr id="209" name="Shape 209"/>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215" name="Shape 2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https://www.w3schools.com/js/js_debugging.asp</a:t>
            </a:r>
          </a:p>
          <a:p>
            <a:pPr lvl="0">
              <a:spcBef>
                <a:spcPts val="0"/>
              </a:spcBef>
              <a:buNone/>
            </a:pPr>
            <a:r>
              <a:rPr lang="en" u="sng">
                <a:solidFill>
                  <a:schemeClr val="hlink"/>
                </a:solidFill>
                <a:hlinkClick r:id="rId4"/>
              </a:rPr>
              <a:t>http://blog.teamtreehouse.com/mastering-developer-tools-console</a:t>
            </a:r>
          </a:p>
          <a:p>
            <a:pPr lvl="0">
              <a:spcBef>
                <a:spcPts val="0"/>
              </a:spcBef>
              <a:buNone/>
            </a:pPr>
            <a:r>
              <a:rPr lang="en" u="sng">
                <a:solidFill>
                  <a:schemeClr val="hlink"/>
                </a:solidFill>
                <a:hlinkClick r:id="rId5"/>
              </a:rPr>
              <a:t>http://idratherbewriting.com/events-and-listeners-javascript/</a:t>
            </a:r>
          </a:p>
          <a:p>
            <a:pPr lvl="0">
              <a:spcBef>
                <a:spcPts val="0"/>
              </a:spcBef>
              <a:buNone/>
            </a:pPr>
            <a:r>
              <a:rPr lang="en" u="sng">
                <a:solidFill>
                  <a:schemeClr val="hlink"/>
                </a:solidFill>
                <a:hlinkClick r:id="rId6"/>
              </a:rPr>
              <a:t>https://www.w3schools.com/js/js_htmldom_eventlistener.asp</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a:t>Just like with CSS, your JavaScript code can either live directly in the HTML</a:t>
            </a:r>
          </a:p>
          <a:p>
            <a:pPr marR="0" lvl="0" indent="457200" algn="l" rtl="0">
              <a:lnSpc>
                <a:spcPct val="115000"/>
              </a:lnSpc>
              <a:spcBef>
                <a:spcPts val="0"/>
              </a:spcBef>
              <a:spcAft>
                <a:spcPts val="0"/>
              </a:spcAft>
              <a:buNone/>
            </a:pPr>
            <a:r>
              <a:rPr lang="en">
                <a:solidFill>
                  <a:srgbClr val="0000CD"/>
                </a:solidFill>
                <a:latin typeface="Consolas"/>
                <a:ea typeface="Consolas"/>
                <a:cs typeface="Consolas"/>
                <a:sym typeface="Consolas"/>
              </a:rPr>
              <a:t>&lt;script&gt;</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  function foo() {</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    ...</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  }</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&lt;/script&gt;</a:t>
            </a:r>
          </a:p>
          <a:p>
            <a:pPr lvl="0" rtl="0">
              <a:spcBef>
                <a:spcPts val="0"/>
              </a:spcBef>
              <a:spcAft>
                <a:spcPts val="0"/>
              </a:spcAft>
              <a:buNone/>
            </a:pPr>
            <a:endParaRPr/>
          </a:p>
          <a:p>
            <a:pPr lvl="0" rtl="0">
              <a:spcBef>
                <a:spcPts val="0"/>
              </a:spcBef>
              <a:spcAft>
                <a:spcPts val="0"/>
              </a:spcAft>
              <a:buNone/>
            </a:pPr>
            <a:r>
              <a:rPr lang="en"/>
              <a:t>Or in a separate file included by the HTML</a:t>
            </a:r>
          </a:p>
          <a:p>
            <a:pPr lvl="0" indent="457200" rtl="0">
              <a:spcBef>
                <a:spcPts val="0"/>
              </a:spcBef>
              <a:spcAft>
                <a:spcPts val="0"/>
              </a:spcAft>
              <a:buNone/>
            </a:pPr>
            <a:r>
              <a:rPr lang="en">
                <a:solidFill>
                  <a:srgbClr val="0000CD"/>
                </a:solidFill>
                <a:latin typeface="Consolas"/>
                <a:ea typeface="Consolas"/>
                <a:cs typeface="Consolas"/>
                <a:sym typeface="Consolas"/>
              </a:rPr>
              <a:t>&lt;script type="text/javascript" src="click.js"&gt;&lt;/script&gt;</a:t>
            </a:r>
          </a:p>
          <a:p>
            <a:pPr lvl="0" rtl="0">
              <a:spcBef>
                <a:spcPts val="0"/>
              </a:spcBef>
              <a:spcAft>
                <a:spcPts val="0"/>
              </a:spcAft>
              <a:buNone/>
            </a:pPr>
            <a:endParaRPr/>
          </a:p>
          <a:p>
            <a:pPr lvl="0" rtl="0">
              <a:spcBef>
                <a:spcPts val="0"/>
              </a:spcBef>
              <a:spcAft>
                <a:spcPts val="0"/>
              </a:spcAft>
              <a:buNone/>
            </a:pPr>
            <a:r>
              <a:rPr lang="en"/>
              <a:t>Keeping your JavaScript separate is the preferred practice!</a:t>
            </a:r>
          </a:p>
        </p:txBody>
      </p:sp>
      <p:sp>
        <p:nvSpPr>
          <p:cNvPr id="79" name="Shape 7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Including JavaScript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a:t>Key terms</a:t>
            </a:r>
          </a:p>
        </p:txBody>
      </p:sp>
      <p:sp>
        <p:nvSpPr>
          <p:cNvPr id="85" name="Shape 85"/>
          <p:cNvSpPr txBox="1">
            <a:spLocks noGrp="1"/>
          </p:cNvSpPr>
          <p:nvPr>
            <p:ph type="body" idx="1"/>
          </p:nvPr>
        </p:nvSpPr>
        <p:spPr>
          <a:xfrm>
            <a:off x="3971700" y="1266325"/>
            <a:ext cx="5355000"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Source Code Pro"/>
              <a:buNone/>
            </a:pPr>
            <a:r>
              <a:rPr lang="en" sz="1400" b="0" i="0" u="none" strike="noStrike" cap="none">
                <a:solidFill>
                  <a:srgbClr val="0000CD"/>
                </a:solidFill>
                <a:highlight>
                  <a:srgbClr val="FFFFFF"/>
                </a:highlight>
                <a:latin typeface="Consolas"/>
                <a:ea typeface="Consolas"/>
                <a:cs typeface="Consolas"/>
                <a:sym typeface="Consolas"/>
              </a:rPr>
              <a:t>&lt;html&gt;</a:t>
            </a:r>
            <a:br>
              <a:rPr lang="en" sz="1400" b="0" i="0" u="none" strike="noStrike" cap="none">
                <a:solidFill>
                  <a:srgbClr val="0000CD"/>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   </a:t>
            </a:r>
            <a:r>
              <a:rPr lang="en" sz="1400" b="0" i="0" u="none" strike="noStrike" cap="none">
                <a:solidFill>
                  <a:srgbClr val="0000CD"/>
                </a:solidFill>
                <a:highlight>
                  <a:srgbClr val="FFFFFF"/>
                </a:highlight>
                <a:latin typeface="Consolas"/>
                <a:ea typeface="Consolas"/>
                <a:cs typeface="Consolas"/>
                <a:sym typeface="Consolas"/>
              </a:rPr>
              <a:t>&lt;body&gt;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	&lt;p id="demo"&gt;&lt;/p&gt;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	&lt;script&gt;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document.</a:t>
            </a:r>
            <a:r>
              <a:rPr lang="en" sz="1400" b="1" i="0" u="none" strike="noStrike" cap="none">
                <a:solidFill>
                  <a:srgbClr val="0000CD"/>
                </a:solidFill>
                <a:highlight>
                  <a:srgbClr val="FFFFFF"/>
                </a:highlight>
                <a:latin typeface="Consolas"/>
                <a:ea typeface="Consolas"/>
                <a:cs typeface="Consolas"/>
                <a:sym typeface="Consolas"/>
              </a:rPr>
              <a:t>getElementById</a:t>
            </a:r>
            <a:r>
              <a:rPr lang="en" sz="1400" b="0" i="0" u="none" strike="noStrike" cap="none">
                <a:solidFill>
                  <a:srgbClr val="0000CD"/>
                </a:solidFill>
                <a:highlight>
                  <a:srgbClr val="FFFFFF"/>
                </a:highlight>
                <a:latin typeface="Consolas"/>
                <a:ea typeface="Consolas"/>
                <a:cs typeface="Consolas"/>
                <a:sym typeface="Consolas"/>
              </a:rPr>
              <a:t>("demo").</a:t>
            </a:r>
            <a:r>
              <a:rPr lang="en" sz="1400" b="1" i="0" u="none" strike="noStrike" cap="none">
                <a:solidFill>
                  <a:srgbClr val="0000CD"/>
                </a:solidFill>
                <a:highlight>
                  <a:srgbClr val="FFFFFF"/>
                </a:highlight>
                <a:latin typeface="Consolas"/>
                <a:ea typeface="Consolas"/>
                <a:cs typeface="Consolas"/>
                <a:sym typeface="Consolas"/>
              </a:rPr>
              <a:t>innerHTML</a:t>
            </a:r>
            <a:r>
              <a:rPr lang="en" sz="1400" b="0" i="0" u="none" strike="noStrike" cap="none">
                <a:solidFill>
                  <a:srgbClr val="0000CD"/>
                </a:solidFill>
                <a:highlight>
                  <a:srgbClr val="FFFFFF"/>
                </a:highlight>
                <a:latin typeface="Consolas"/>
                <a:ea typeface="Consolas"/>
                <a:cs typeface="Consolas"/>
                <a:sym typeface="Consolas"/>
              </a:rPr>
              <a:t> = "</a:t>
            </a:r>
            <a:r>
              <a:rPr lang="en" sz="1400">
                <a:solidFill>
                  <a:srgbClr val="0000CD"/>
                </a:solidFill>
                <a:highlight>
                  <a:srgbClr val="FFFFFF"/>
                </a:highlight>
                <a:latin typeface="Consolas"/>
                <a:ea typeface="Consolas"/>
                <a:cs typeface="Consolas"/>
                <a:sym typeface="Consolas"/>
              </a:rPr>
              <a:t>Hi!</a:t>
            </a:r>
            <a:r>
              <a:rPr lang="en" sz="1400" b="0" i="0" u="none" strike="noStrike" cap="none">
                <a:solidFill>
                  <a:srgbClr val="0000CD"/>
                </a:solidFill>
                <a:highlight>
                  <a:srgbClr val="FFFFFF"/>
                </a:highlight>
                <a:latin typeface="Consolas"/>
                <a:ea typeface="Consolas"/>
                <a:cs typeface="Consolas"/>
                <a:sym typeface="Consolas"/>
              </a:rPr>
              <a:t>";</a:t>
            </a:r>
          </a:p>
          <a:p>
            <a:pPr marL="0" marR="0" lvl="0" indent="0" algn="l" rtl="0">
              <a:lnSpc>
                <a:spcPct val="100000"/>
              </a:lnSpc>
              <a:spcBef>
                <a:spcPts val="0"/>
              </a:spcBef>
              <a:spcAft>
                <a:spcPts val="0"/>
              </a:spcAft>
              <a:buClr>
                <a:schemeClr val="dk2"/>
              </a:buClr>
              <a:buSzPct val="25000"/>
              <a:buFont typeface="Source Code Pro"/>
              <a:buNone/>
            </a:pPr>
            <a:r>
              <a:rPr lang="en" sz="1400">
                <a:solidFill>
                  <a:srgbClr val="0000CD"/>
                </a:solidFill>
                <a:highlight>
                  <a:srgbClr val="FFFFFF"/>
                </a:highlight>
                <a:latin typeface="Consolas"/>
                <a:ea typeface="Consolas"/>
                <a:cs typeface="Consolas"/>
                <a:sym typeface="Consolas"/>
              </a:rPr>
              <a:t>     </a:t>
            </a:r>
            <a:r>
              <a:rPr lang="en" sz="1400" b="0" i="0" u="none" strike="noStrike" cap="none">
                <a:solidFill>
                  <a:srgbClr val="0000CD"/>
                </a:solidFill>
                <a:highlight>
                  <a:srgbClr val="FFFFFF"/>
                </a:highlight>
                <a:latin typeface="Consolas"/>
                <a:ea typeface="Consolas"/>
                <a:cs typeface="Consolas"/>
                <a:sym typeface="Consolas"/>
              </a:rPr>
              <a:t>&lt;/script&gt;</a:t>
            </a:r>
            <a:br>
              <a:rPr lang="en" sz="1400" b="0" i="0" u="none" strike="noStrike" cap="none">
                <a:solidFill>
                  <a:srgbClr val="0000CD"/>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   </a:t>
            </a:r>
            <a:r>
              <a:rPr lang="en" sz="1400" b="0" i="0" u="none" strike="noStrike" cap="none">
                <a:solidFill>
                  <a:srgbClr val="0000CD"/>
                </a:solidFill>
                <a:highlight>
                  <a:srgbClr val="FFFFFF"/>
                </a:highlight>
                <a:latin typeface="Consolas"/>
                <a:ea typeface="Consolas"/>
                <a:cs typeface="Consolas"/>
                <a:sym typeface="Consolas"/>
              </a:rPr>
              <a:t>&lt;/body&gt;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&lt;/html&gt;</a:t>
            </a:r>
          </a:p>
        </p:txBody>
      </p:sp>
      <p:sp>
        <p:nvSpPr>
          <p:cNvPr id="86" name="Shape 86"/>
          <p:cNvSpPr txBox="1">
            <a:spLocks noGrp="1"/>
          </p:cNvSpPr>
          <p:nvPr>
            <p:ph type="body" idx="1"/>
          </p:nvPr>
        </p:nvSpPr>
        <p:spPr>
          <a:xfrm>
            <a:off x="311700" y="1228675"/>
            <a:ext cx="3660000" cy="3340500"/>
          </a:xfrm>
          <a:prstGeom prst="rect">
            <a:avLst/>
          </a:prstGeom>
          <a:noFill/>
          <a:ln>
            <a:noFill/>
          </a:ln>
        </p:spPr>
        <p:txBody>
          <a:bodyPr lIns="91425" tIns="91425" rIns="91425" bIns="91425" anchor="t" anchorCtr="0">
            <a:noAutofit/>
          </a:bodyPr>
          <a:lstStyle/>
          <a:p>
            <a:pPr marL="457200" marR="0" lvl="0" indent="-3048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A </a:t>
            </a:r>
            <a:r>
              <a:rPr lang="en" b="1" i="0" u="none" strike="noStrike" cap="none" dirty="0">
                <a:solidFill>
                  <a:schemeClr val="dk2"/>
                </a:solidFill>
              </a:rPr>
              <a:t>property</a:t>
            </a:r>
            <a:r>
              <a:rPr lang="en" b="0" i="0" u="none" strike="noStrike" cap="none" dirty="0">
                <a:solidFill>
                  <a:schemeClr val="dk2"/>
                </a:solidFill>
              </a:rPr>
              <a:t> is a value that you can get or set (like changing the content of an HTML element)</a:t>
            </a:r>
          </a:p>
          <a:p>
            <a:pPr marL="457200" lvl="0" indent="-304800" rtl="0">
              <a:lnSpc>
                <a:spcPct val="100000"/>
              </a:lnSpc>
              <a:spcBef>
                <a:spcPts val="1600"/>
              </a:spcBef>
              <a:spcAft>
                <a:spcPts val="0"/>
              </a:spcAft>
              <a:buClr>
                <a:schemeClr val="dk2"/>
              </a:buClr>
              <a:buSzPct val="25000"/>
              <a:buFont typeface="Source Code Pro"/>
              <a:buNone/>
            </a:pPr>
            <a:r>
              <a:rPr lang="en" dirty="0">
                <a:latin typeface="Consolas"/>
                <a:ea typeface="Consolas"/>
                <a:cs typeface="Consolas"/>
                <a:sym typeface="Consolas"/>
              </a:rPr>
              <a:t>innerHTML</a:t>
            </a:r>
            <a:r>
              <a:rPr lang="en" dirty="0"/>
              <a:t> is a property</a:t>
            </a:r>
          </a:p>
          <a:p>
            <a:pPr marL="457200" marR="0" lvl="0" indent="-3048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rPr>
              <a:t>A </a:t>
            </a:r>
            <a:r>
              <a:rPr lang="en" b="1" i="0" u="none" strike="noStrike" cap="none" dirty="0">
                <a:solidFill>
                  <a:schemeClr val="dk2"/>
                </a:solidFill>
              </a:rPr>
              <a:t>method</a:t>
            </a:r>
            <a:r>
              <a:rPr lang="en" b="0" i="0" u="none" strike="noStrike" cap="none" dirty="0">
                <a:solidFill>
                  <a:schemeClr val="dk2"/>
                </a:solidFill>
              </a:rPr>
              <a:t> is a</a:t>
            </a:r>
            <a:r>
              <a:rPr lang="en" dirty="0"/>
              <a:t> function </a:t>
            </a:r>
            <a:r>
              <a:rPr lang="en" b="0" i="0" u="none" strike="noStrike" cap="none" dirty="0">
                <a:solidFill>
                  <a:schemeClr val="dk2"/>
                </a:solidFill>
              </a:rPr>
              <a:t>you can do on an object (like add or deleting an HTML element)</a:t>
            </a:r>
          </a:p>
          <a:p>
            <a:pPr marL="457200" marR="0" lvl="0" indent="-304800" algn="l" rtl="0">
              <a:lnSpc>
                <a:spcPct val="100000"/>
              </a:lnSpc>
              <a:spcBef>
                <a:spcPts val="1600"/>
              </a:spcBef>
              <a:spcAft>
                <a:spcPts val="0"/>
              </a:spcAft>
              <a:buClr>
                <a:schemeClr val="dk2"/>
              </a:buClr>
              <a:buSzPct val="25000"/>
              <a:buFont typeface="Source Code Pro"/>
              <a:buNone/>
            </a:pPr>
            <a:r>
              <a:rPr lang="en" u="none" strike="noStrike" cap="none" dirty="0">
                <a:solidFill>
                  <a:schemeClr val="dk2"/>
                </a:solidFill>
                <a:latin typeface="Consolas"/>
                <a:ea typeface="Consolas"/>
                <a:cs typeface="Consolas"/>
                <a:sym typeface="Consolas"/>
              </a:rPr>
              <a:t>getElementById()</a:t>
            </a:r>
            <a:r>
              <a:rPr lang="en" b="0" i="0" u="none" strike="noStrike" cap="none" dirty="0">
                <a:solidFill>
                  <a:schemeClr val="dk2"/>
                </a:solidFill>
              </a:rPr>
              <a:t> is a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92" name="Shape 92"/>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You can </a:t>
            </a:r>
            <a:r>
              <a:rPr lang="en" dirty="0"/>
              <a:t>select</a:t>
            </a:r>
            <a:r>
              <a:rPr lang="en" b="0" i="0" u="none" strike="noStrike" cap="none" dirty="0">
                <a:solidFill>
                  <a:schemeClr val="dk2"/>
                </a:solidFill>
              </a:rPr>
              <a:t> HTML elements from the DOM using selectors</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id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myElement = 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"intro"</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tag name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document.getElementsByTagName(</a:t>
            </a:r>
            <a:r>
              <a:rPr lang="en" sz="1200" b="0" i="0" u="none" strike="noStrike" cap="none" dirty="0">
                <a:solidFill>
                  <a:srgbClr val="A52A2A"/>
                </a:solidFill>
                <a:highlight>
                  <a:srgbClr val="FFFFFF"/>
                </a:highlight>
                <a:latin typeface="Consolas"/>
                <a:ea typeface="Source Code Pro"/>
                <a:cs typeface="Consolas"/>
                <a:sym typeface="Source Code Pro"/>
              </a:rPr>
              <a:t>"p"</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class name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document.getElementsByClassName(</a:t>
            </a:r>
            <a:r>
              <a:rPr lang="en" sz="1200" b="0" i="0" u="none" strike="noStrike" cap="none" dirty="0">
                <a:solidFill>
                  <a:srgbClr val="A52A2A"/>
                </a:solidFill>
                <a:highlight>
                  <a:srgbClr val="FFFFFF"/>
                </a:highlight>
                <a:latin typeface="Consolas"/>
                <a:ea typeface="Source Code Pro"/>
                <a:cs typeface="Consolas"/>
                <a:sym typeface="Source Code Pro"/>
              </a:rPr>
              <a:t>"intro"</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CSS selectors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document.querySelectorAll(</a:t>
            </a:r>
            <a:r>
              <a:rPr lang="en" sz="1200" b="0" i="0" u="none" strike="noStrike" cap="none" dirty="0">
                <a:solidFill>
                  <a:srgbClr val="A52A2A"/>
                </a:solidFill>
                <a:highlight>
                  <a:srgbClr val="FFFFFF"/>
                </a:highlight>
                <a:latin typeface="Consolas"/>
                <a:ea typeface="Source Code Pro"/>
                <a:cs typeface="Consolas"/>
                <a:sym typeface="Source Code Pro"/>
              </a:rPr>
              <a:t>"p.intro"</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Object collection</a:t>
            </a:r>
            <a:r>
              <a:rPr lang="en" sz="1200" dirty="0"/>
              <a:t>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document.forms[</a:t>
            </a:r>
            <a:r>
              <a:rPr lang="en" sz="1200" b="0" i="0" u="none" strike="noStrike" cap="none" dirty="0">
                <a:solidFill>
                  <a:srgbClr val="A52A2A"/>
                </a:solidFill>
                <a:highlight>
                  <a:srgbClr val="FFFFFF"/>
                </a:highlight>
                <a:latin typeface="Consolas"/>
                <a:ea typeface="Source Code Pro"/>
                <a:cs typeface="Consolas"/>
                <a:sym typeface="Source Code Pro"/>
              </a:rPr>
              <a:t>"frm1"</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Consolas"/>
                <a:ea typeface="Source Code Pro"/>
                <a:cs typeface="Consolas"/>
                <a:sym typeface="Source Code Pro"/>
              </a:rPr>
              <a:t>var</a:t>
            </a:r>
            <a:r>
              <a:rPr lang="en" sz="1200" b="0" i="0" u="none" strike="noStrike" cap="none" dirty="0">
                <a:solidFill>
                  <a:srgbClr val="000000"/>
                </a:solidFill>
                <a:highlight>
                  <a:srgbClr val="FFFFFF"/>
                </a:highlight>
                <a:latin typeface="Consolas"/>
                <a:ea typeface="Source Code Pro"/>
                <a:cs typeface="Consolas"/>
                <a:sym typeface="Source Code Pro"/>
              </a:rPr>
              <a:t> text = </a:t>
            </a:r>
            <a:r>
              <a:rPr lang="en" sz="1200" b="0" i="0" u="none" strike="noStrike" cap="none" dirty="0">
                <a:solidFill>
                  <a:srgbClr val="A52A2A"/>
                </a:solidFill>
                <a:highlight>
                  <a:srgbClr val="FFFFFF"/>
                </a:highlight>
                <a:latin typeface="Consolas"/>
                <a:ea typeface="Source Code Pro"/>
                <a:cs typeface="Consolas"/>
                <a:sym typeface="Source Code Pro"/>
              </a:rPr>
              <a:t>""</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Consolas"/>
                <a:ea typeface="Source Code Pro"/>
                <a:cs typeface="Consolas"/>
                <a:sym typeface="Source Code Pro"/>
              </a:rPr>
              <a:t>var</a:t>
            </a:r>
            <a:r>
              <a:rPr lang="en" sz="1200" b="0" i="0" u="none" strike="noStrike" cap="none" dirty="0">
                <a:solidFill>
                  <a:srgbClr val="000000"/>
                </a:solidFill>
                <a:highlight>
                  <a:srgbClr val="FFFFFF"/>
                </a:highlight>
                <a:latin typeface="Consolas"/>
                <a:ea typeface="Source Code Pro"/>
                <a:cs typeface="Consolas"/>
                <a:sym typeface="Source Code Pro"/>
              </a:rPr>
              <a:t> i;</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Consolas"/>
                <a:ea typeface="Source Code Pro"/>
                <a:cs typeface="Consolas"/>
                <a:sym typeface="Source Code Pro"/>
              </a:rPr>
              <a:t>for</a:t>
            </a:r>
            <a:r>
              <a:rPr lang="en" sz="1200" b="0" i="0" u="none" strike="noStrike" cap="none" dirty="0">
                <a:solidFill>
                  <a:srgbClr val="000000"/>
                </a:solidFill>
                <a:highlight>
                  <a:srgbClr val="FFFFFF"/>
                </a:highlight>
                <a:latin typeface="Consolas"/>
                <a:ea typeface="Source Code Pro"/>
                <a:cs typeface="Consolas"/>
                <a:sym typeface="Source Code Pro"/>
              </a:rPr>
              <a:t> (i = </a:t>
            </a:r>
            <a:r>
              <a:rPr lang="en" sz="1200" b="0" i="0" u="none" strike="noStrike" cap="none" dirty="0">
                <a:solidFill>
                  <a:srgbClr val="FF0000"/>
                </a:solidFill>
                <a:highlight>
                  <a:srgbClr val="FFFFFF"/>
                </a:highlight>
                <a:latin typeface="Consolas"/>
                <a:ea typeface="Source Code Pro"/>
                <a:cs typeface="Consolas"/>
                <a:sym typeface="Source Code Pro"/>
              </a:rPr>
              <a:t>0</a:t>
            </a:r>
            <a:r>
              <a:rPr lang="en" sz="1200" b="0" i="0" u="none" strike="noStrike" cap="none" dirty="0">
                <a:solidFill>
                  <a:srgbClr val="000000"/>
                </a:solidFill>
                <a:highlight>
                  <a:srgbClr val="FFFFFF"/>
                </a:highlight>
                <a:latin typeface="Consolas"/>
                <a:ea typeface="Source Code Pro"/>
                <a:cs typeface="Consolas"/>
                <a:sym typeface="Source Code Pro"/>
              </a:rPr>
              <a:t>; i &lt; x.length; i++) {</a:t>
            </a:r>
          </a:p>
          <a:p>
            <a:pPr marL="2743200" marR="0" lvl="0" indent="0" algn="l" rtl="0">
              <a:lnSpc>
                <a:spcPct val="100000"/>
              </a:lnSpc>
              <a:spcBef>
                <a:spcPts val="0"/>
              </a:spcBef>
              <a:spcAft>
                <a:spcPts val="0"/>
              </a:spcAft>
              <a:buClr>
                <a:schemeClr val="dk2"/>
              </a:buClr>
              <a:buSzPct val="25000"/>
              <a:buFont typeface="Source Code Pro"/>
              <a:buNone/>
            </a:pPr>
            <a:r>
              <a:rPr lang="en-US" sz="1200" dirty="0">
                <a:solidFill>
                  <a:srgbClr val="000000"/>
                </a:solidFill>
                <a:highlight>
                  <a:srgbClr val="FFFFFF"/>
                </a:highlight>
                <a:latin typeface="Consolas"/>
                <a:ea typeface="Source Code Pro"/>
                <a:cs typeface="Consolas"/>
                <a:sym typeface="Source Code Pro"/>
              </a:rPr>
              <a:t> </a:t>
            </a:r>
            <a:r>
              <a:rPr lang="en-US" sz="1200"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smtClean="0">
                <a:solidFill>
                  <a:srgbClr val="000000"/>
                </a:solidFill>
                <a:highlight>
                  <a:srgbClr val="FFFFFF"/>
                </a:highlight>
                <a:latin typeface="Consolas"/>
                <a:ea typeface="Source Code Pro"/>
                <a:cs typeface="Consolas"/>
                <a:sym typeface="Source Code Pro"/>
              </a:rPr>
              <a:t>text </a:t>
            </a:r>
            <a:r>
              <a:rPr lang="en" sz="1200" b="0" i="0" u="none" strike="noStrike" cap="none" dirty="0">
                <a:solidFill>
                  <a:srgbClr val="000000"/>
                </a:solidFill>
                <a:highlight>
                  <a:srgbClr val="FFFFFF"/>
                </a:highlight>
                <a:latin typeface="Consolas"/>
                <a:ea typeface="Source Code Pro"/>
                <a:cs typeface="Consolas"/>
                <a:sym typeface="Source Code Pro"/>
              </a:rPr>
              <a:t>+= x.elements[i].value + </a:t>
            </a:r>
            <a:r>
              <a:rPr lang="en" sz="1200" b="0" i="0" u="none" strike="noStrike" cap="none" dirty="0">
                <a:solidFill>
                  <a:srgbClr val="A52A2A"/>
                </a:solidFill>
                <a:highlight>
                  <a:srgbClr val="FFFFFF"/>
                </a:highlight>
                <a:latin typeface="Consolas"/>
                <a:ea typeface="Source Code Pro"/>
                <a:cs typeface="Consolas"/>
                <a:sym typeface="Source Code Pro"/>
              </a:rPr>
              <a:t>"&lt;br&gt;"</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Consolas"/>
                <a:ea typeface="Source Code Pro"/>
                <a:cs typeface="Consolas"/>
                <a:sym typeface="Source Code Pro"/>
              </a:rPr>
              <a:t>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"demo"</a:t>
            </a:r>
            <a:r>
              <a:rPr lang="en" sz="1200" b="0" i="0" u="none" strike="noStrike" cap="none" dirty="0">
                <a:solidFill>
                  <a:srgbClr val="000000"/>
                </a:solidFill>
                <a:highlight>
                  <a:srgbClr val="FFFFFF"/>
                </a:highlight>
                <a:latin typeface="Consolas"/>
                <a:ea typeface="Source Code Pro"/>
                <a:cs typeface="Consolas"/>
                <a:sym typeface="Source Code Pro"/>
              </a:rPr>
              <a:t>).innerHTML =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98" name="Shape 9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Write directly to the HTML output stream</a:t>
            </a:r>
          </a:p>
          <a:p>
            <a:pPr marL="914400" marR="0" lvl="1" indent="-304800" algn="l" rtl="0">
              <a:lnSpc>
                <a:spcPct val="100000"/>
              </a:lnSpc>
              <a:spcBef>
                <a:spcPts val="1600"/>
              </a:spcBef>
              <a:spcAft>
                <a:spcPts val="0"/>
              </a:spcAft>
              <a:buClr>
                <a:srgbClr val="000000"/>
              </a:buClr>
              <a:buSzPct val="25000"/>
              <a:buFont typeface="Consolas"/>
              <a:buNone/>
            </a:pPr>
            <a:r>
              <a:rPr lang="en" sz="1200" b="0" i="0" u="none" strike="noStrike" cap="none" dirty="0">
                <a:solidFill>
                  <a:srgbClr val="000000"/>
                </a:solidFill>
                <a:highlight>
                  <a:srgbClr val="FFFFFF"/>
                </a:highlight>
                <a:latin typeface="Consolas"/>
                <a:ea typeface="Source Code Pro"/>
                <a:cs typeface="Consolas"/>
                <a:sym typeface="Source Code Pro"/>
              </a:rPr>
              <a:t>document.write(Date());</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rPr>
              <a:t>Change the content of an HTML element</a:t>
            </a:r>
          </a:p>
          <a:p>
            <a:pPr marL="914400" marR="0" lvl="1" indent="-304800" algn="l" rtl="0">
              <a:lnSpc>
                <a:spcPct val="100000"/>
              </a:lnSpc>
              <a:spcBef>
                <a:spcPts val="0"/>
              </a:spcBef>
              <a:spcAft>
                <a:spcPts val="0"/>
              </a:spcAft>
              <a:buClr>
                <a:schemeClr val="dk2"/>
              </a:buClr>
              <a:buSzPct val="25000"/>
              <a:buFont typeface="Consolas"/>
              <a:buNone/>
            </a:pPr>
            <a:endParaRPr sz="1200" dirty="0">
              <a:solidFill>
                <a:srgbClr val="000000"/>
              </a:solidFill>
              <a:highlight>
                <a:srgbClr val="FFFFFF"/>
              </a:highlight>
              <a:latin typeface="Consolas"/>
              <a:ea typeface="Consolas"/>
              <a:cs typeface="Consolas"/>
              <a:sym typeface="Consolas"/>
            </a:endParaRPr>
          </a:p>
          <a:p>
            <a:pPr marL="914400" marR="0" lvl="1" indent="-304800" algn="l" rtl="0">
              <a:lnSpc>
                <a:spcPct val="100000"/>
              </a:lnSpc>
              <a:spcBef>
                <a:spcPts val="0"/>
              </a:spcBef>
              <a:spcAft>
                <a:spcPts val="0"/>
              </a:spcAft>
              <a:buClr>
                <a:schemeClr val="dk2"/>
              </a:buClr>
              <a:buSzPct val="25000"/>
              <a:buFont typeface="Consolas"/>
              <a:buNone/>
            </a:pPr>
            <a:r>
              <a:rPr lang="en" sz="1200" b="0" i="0" u="none" strike="noStrike" cap="none" dirty="0">
                <a:solidFill>
                  <a:srgbClr val="000000"/>
                </a:solidFill>
                <a:highlight>
                  <a:srgbClr val="FFFFFF"/>
                </a:highlight>
                <a:latin typeface="Consolas"/>
                <a:ea typeface="Source Code Pro"/>
                <a:cs typeface="Consolas"/>
                <a:sym typeface="Source Code Pro"/>
              </a:rPr>
              <a:t>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"p1"</a:t>
            </a:r>
            <a:r>
              <a:rPr lang="en" sz="1200" b="0" i="0" u="none" strike="noStrike" cap="none" dirty="0">
                <a:solidFill>
                  <a:srgbClr val="000000"/>
                </a:solidFill>
                <a:highlight>
                  <a:srgbClr val="FFFFFF"/>
                </a:highlight>
                <a:latin typeface="Consolas"/>
                <a:ea typeface="Source Code Pro"/>
                <a:cs typeface="Consolas"/>
                <a:sym typeface="Source Code Pro"/>
              </a:rPr>
              <a:t>).innerHTML = </a:t>
            </a:r>
            <a:r>
              <a:rPr lang="en" sz="1200" b="0" i="0" u="none" strike="noStrike" cap="none" dirty="0">
                <a:solidFill>
                  <a:srgbClr val="A52A2A"/>
                </a:solidFill>
                <a:highlight>
                  <a:srgbClr val="FFFFFF"/>
                </a:highlight>
                <a:latin typeface="Consolas"/>
                <a:ea typeface="Source Code Pro"/>
                <a:cs typeface="Consolas"/>
                <a:sym typeface="Source Code Pro"/>
              </a:rPr>
              <a:t>"New text!"</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914400" marR="0" lvl="1" indent="-304800" algn="l" rtl="0">
              <a:lnSpc>
                <a:spcPct val="100000"/>
              </a:lnSpc>
              <a:spcBef>
                <a:spcPts val="0"/>
              </a:spcBef>
              <a:spcAft>
                <a:spcPts val="0"/>
              </a:spcAft>
              <a:buClr>
                <a:schemeClr val="dk2"/>
              </a:buClr>
              <a:buSzPct val="25000"/>
              <a:buFont typeface="Consolas"/>
              <a:buNone/>
            </a:pPr>
            <a:endParaRPr sz="1200" dirty="0">
              <a:solidFill>
                <a:srgbClr val="000000"/>
              </a:solidFill>
              <a:highlight>
                <a:srgbClr val="FFFFFF"/>
              </a:highlight>
              <a:latin typeface="Consolas"/>
              <a:ea typeface="Source Code Pro"/>
              <a:cs typeface="Consolas"/>
              <a:sym typeface="Source Code Pro"/>
            </a:endParaRPr>
          </a:p>
          <a:p>
            <a:pPr marL="914400" marR="0" lvl="1" indent="-304800" algn="l" rtl="0">
              <a:lnSpc>
                <a:spcPct val="100000"/>
              </a:lnSpc>
              <a:spcBef>
                <a:spcPts val="0"/>
              </a:spcBef>
              <a:spcAft>
                <a:spcPts val="0"/>
              </a:spcAft>
              <a:buClr>
                <a:schemeClr val="dk2"/>
              </a:buClr>
              <a:buSzPct val="25000"/>
              <a:buFont typeface="Consolas"/>
              <a:buNone/>
            </a:pPr>
            <a:r>
              <a:rPr lang="en" sz="1200" b="0" i="0" u="none" strike="noStrike" cap="none" dirty="0">
                <a:solidFill>
                  <a:srgbClr val="0000CD"/>
                </a:solidFill>
                <a:highlight>
                  <a:srgbClr val="FFFFFF"/>
                </a:highlight>
                <a:latin typeface="Consolas"/>
                <a:ea typeface="Source Code Pro"/>
                <a:cs typeface="Consolas"/>
                <a:sym typeface="Source Code Pro"/>
              </a:rPr>
              <a:t>var</a:t>
            </a:r>
            <a:r>
              <a:rPr lang="en" sz="1200" b="0" i="0" u="none" strike="noStrike" cap="none" dirty="0">
                <a:solidFill>
                  <a:srgbClr val="000000"/>
                </a:solidFill>
                <a:highlight>
                  <a:srgbClr val="FFFFFF"/>
                </a:highlight>
                <a:latin typeface="Consolas"/>
                <a:ea typeface="Source Code Pro"/>
                <a:cs typeface="Consolas"/>
                <a:sym typeface="Source Code Pro"/>
              </a:rPr>
              <a:t> element = 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"my</a:t>
            </a:r>
            <a:r>
              <a:rPr lang="en" sz="1200" dirty="0">
                <a:solidFill>
                  <a:srgbClr val="A52A2A"/>
                </a:solidFill>
                <a:highlight>
                  <a:srgbClr val="FFFFFF"/>
                </a:highlight>
                <a:latin typeface="Consolas"/>
                <a:ea typeface="Source Code Pro"/>
                <a:cs typeface="Consolas"/>
                <a:sym typeface="Source Code Pro"/>
              </a:rPr>
              <a:t>-h</a:t>
            </a:r>
            <a:r>
              <a:rPr lang="en" sz="1200" b="0" i="0" u="none" strike="noStrike" cap="none" dirty="0">
                <a:solidFill>
                  <a:srgbClr val="A52A2A"/>
                </a:solidFill>
                <a:highlight>
                  <a:srgbClr val="FFFFFF"/>
                </a:highlight>
                <a:latin typeface="Consolas"/>
                <a:ea typeface="Source Code Pro"/>
                <a:cs typeface="Consolas"/>
                <a:sym typeface="Source Code Pro"/>
              </a:rPr>
              <a:t>eader"</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914400" marR="0" lvl="1" indent="-304800" algn="l" rtl="0">
              <a:lnSpc>
                <a:spcPct val="100000"/>
              </a:lnSpc>
              <a:spcBef>
                <a:spcPts val="0"/>
              </a:spcBef>
              <a:spcAft>
                <a:spcPts val="0"/>
              </a:spcAft>
              <a:buClr>
                <a:schemeClr val="dk2"/>
              </a:buClr>
              <a:buSzPct val="25000"/>
              <a:buFont typeface="Consolas"/>
              <a:buNone/>
            </a:pPr>
            <a:r>
              <a:rPr lang="en" sz="1200" b="0" i="0" u="none" strike="noStrike" cap="none" dirty="0">
                <a:solidFill>
                  <a:srgbClr val="000000"/>
                </a:solidFill>
                <a:highlight>
                  <a:srgbClr val="FFFFFF"/>
                </a:highlight>
                <a:latin typeface="Consolas"/>
                <a:ea typeface="Source Code Pro"/>
                <a:cs typeface="Consolas"/>
                <a:sym typeface="Source Code Pro"/>
              </a:rPr>
              <a:t>element.innerHTML = </a:t>
            </a:r>
            <a:r>
              <a:rPr lang="en" sz="1200" b="0" i="0" u="none" strike="noStrike" cap="none" dirty="0">
                <a:solidFill>
                  <a:srgbClr val="A52A2A"/>
                </a:solidFill>
                <a:highlight>
                  <a:srgbClr val="FFFFFF"/>
                </a:highlight>
                <a:latin typeface="Consolas"/>
                <a:ea typeface="Source Code Pro"/>
                <a:cs typeface="Consolas"/>
                <a:sym typeface="Source Code Pro"/>
              </a:rPr>
              <a:t>"New Header"</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highlight>
                  <a:srgbClr val="FFFFFF"/>
                </a:highlight>
              </a:rPr>
              <a:t>Change the value of an attribute</a:t>
            </a:r>
          </a:p>
          <a:p>
            <a:pPr marL="914400" marR="0" lvl="1" indent="-304800" algn="l" rtl="0">
              <a:lnSpc>
                <a:spcPct val="100000"/>
              </a:lnSpc>
              <a:spcBef>
                <a:spcPts val="1600"/>
              </a:spcBef>
              <a:spcAft>
                <a:spcPts val="0"/>
              </a:spcAft>
              <a:buClr>
                <a:schemeClr val="dk2"/>
              </a:buClr>
              <a:buSzPct val="25000"/>
              <a:buFont typeface="Consolas"/>
              <a:buNone/>
            </a:pPr>
            <a:r>
              <a:rPr lang="en" sz="1200" b="0" i="0" u="none" strike="noStrike" cap="none" dirty="0">
                <a:solidFill>
                  <a:srgbClr val="000000"/>
                </a:solidFill>
                <a:highlight>
                  <a:srgbClr val="FFFFFF"/>
                </a:highlight>
                <a:latin typeface="Consolas"/>
                <a:ea typeface="Source Code Pro"/>
                <a:cs typeface="Consolas"/>
                <a:sym typeface="Source Code Pro"/>
              </a:rPr>
              <a:t>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"my</a:t>
            </a:r>
            <a:r>
              <a:rPr lang="en" sz="1200" dirty="0">
                <a:solidFill>
                  <a:srgbClr val="A52A2A"/>
                </a:solidFill>
                <a:highlight>
                  <a:srgbClr val="FFFFFF"/>
                </a:highlight>
                <a:latin typeface="Consolas"/>
                <a:ea typeface="Source Code Pro"/>
                <a:cs typeface="Consolas"/>
                <a:sym typeface="Source Code Pro"/>
              </a:rPr>
              <a:t>-i</a:t>
            </a:r>
            <a:r>
              <a:rPr lang="en" sz="1200" b="0" i="0" u="none" strike="noStrike" cap="none" dirty="0">
                <a:solidFill>
                  <a:srgbClr val="A52A2A"/>
                </a:solidFill>
                <a:highlight>
                  <a:srgbClr val="FFFFFF"/>
                </a:highlight>
                <a:latin typeface="Consolas"/>
                <a:ea typeface="Source Code Pro"/>
                <a:cs typeface="Consolas"/>
                <a:sym typeface="Source Code Pro"/>
              </a:rPr>
              <a:t>mage"</a:t>
            </a:r>
            <a:r>
              <a:rPr lang="en" sz="1200" b="0" i="0" u="none" strike="noStrike" cap="none" dirty="0">
                <a:solidFill>
                  <a:srgbClr val="000000"/>
                </a:solidFill>
                <a:highlight>
                  <a:srgbClr val="FFFFFF"/>
                </a:highlight>
                <a:latin typeface="Consolas"/>
                <a:ea typeface="Source Code Pro"/>
                <a:cs typeface="Consolas"/>
                <a:sym typeface="Source Code Pro"/>
              </a:rPr>
              <a:t>).src = </a:t>
            </a:r>
            <a:r>
              <a:rPr lang="en" sz="1200" b="0" i="0" u="none" strike="noStrike" cap="none" dirty="0">
                <a:solidFill>
                  <a:srgbClr val="A52A2A"/>
                </a:solidFill>
                <a:highlight>
                  <a:srgbClr val="FFFFFF"/>
                </a:highlight>
                <a:latin typeface="Consolas"/>
                <a:ea typeface="Source Code Pro"/>
                <a:cs typeface="Consolas"/>
                <a:sym typeface="Source Code Pro"/>
              </a:rPr>
              <a:t>"landscape.jpg"</a:t>
            </a:r>
            <a:r>
              <a:rPr lang="en" sz="1200" b="0" i="0" u="none" strike="noStrike" cap="none" dirty="0">
                <a:solidFill>
                  <a:srgbClr val="000000"/>
                </a:solidFill>
                <a:highlight>
                  <a:srgbClr val="FFFFFF"/>
                </a:highlight>
                <a:latin typeface="Consolas"/>
                <a:ea typeface="Source Code Pro"/>
                <a:cs typeface="Consolas"/>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104" name="Shape 104"/>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Change the style of an HTML </a:t>
            </a:r>
            <a:r>
              <a:rPr lang="en" b="0" i="0" u="none" strike="noStrike" cap="none" dirty="0" smtClean="0">
                <a:solidFill>
                  <a:schemeClr val="dk2"/>
                </a:solidFill>
              </a:rPr>
              <a:t>element</a:t>
            </a:r>
            <a:endParaRPr lang="en-US" b="0" i="0" u="none" strike="noStrike" cap="none" dirty="0" smtClean="0">
              <a:solidFill>
                <a:schemeClr val="dk2"/>
              </a:solidFill>
            </a:endParaRPr>
          </a:p>
          <a:p>
            <a:pPr marL="457200" marR="0" lvl="0" indent="-317500" algn="l" rtl="0">
              <a:lnSpc>
                <a:spcPct val="100000"/>
              </a:lnSpc>
              <a:spcBef>
                <a:spcPts val="0"/>
              </a:spcBef>
              <a:spcAft>
                <a:spcPts val="0"/>
              </a:spcAft>
              <a:buClr>
                <a:schemeClr val="dk2"/>
              </a:buClr>
              <a:buSzPct val="25000"/>
              <a:buFont typeface="Source Code Pro"/>
              <a:buNone/>
            </a:pPr>
            <a:endParaRPr lang="en-US" sz="1200" dirty="0" smtClean="0">
              <a:highlight>
                <a:srgbClr val="FFFFFF"/>
              </a:highlight>
              <a:latin typeface="Source Code Pro"/>
              <a:ea typeface="Source Code Pro"/>
              <a:cs typeface="Source Code Pro"/>
              <a:sym typeface="Source Code Pro"/>
            </a:endParaRPr>
          </a:p>
          <a:p>
            <a:pPr marL="457200" marR="0" lvl="0" indent="-317500" algn="l" rtl="0">
              <a:lnSpc>
                <a:spcPct val="100000"/>
              </a:lnSpc>
              <a:spcBef>
                <a:spcPts val="0"/>
              </a:spcBef>
              <a:spcAft>
                <a:spcPts val="0"/>
              </a:spcAft>
              <a:buClr>
                <a:schemeClr val="dk2"/>
              </a:buClr>
              <a:buSzPct val="25000"/>
              <a:buFont typeface="Source Code Pro"/>
              <a:buNone/>
            </a:pPr>
            <a:r>
              <a:rPr lang="en" sz="1200" b="0" i="0" u="none" strike="noStrike" cap="none" dirty="0" smtClean="0">
                <a:solidFill>
                  <a:srgbClr val="000000"/>
                </a:solidFill>
                <a:highlight>
                  <a:srgbClr val="FFFFFF"/>
                </a:highlight>
                <a:latin typeface="Source Code Pro"/>
                <a:ea typeface="Source Code Pro"/>
                <a:cs typeface="Source Code Pro"/>
                <a:sym typeface="Source Code Pro"/>
              </a:rPr>
              <a:t>document.getElementById</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r>
              <a:rPr lang="en" sz="1200" b="0" i="0" u="none" strike="noStrike" cap="none" dirty="0">
                <a:solidFill>
                  <a:srgbClr val="A52A2A"/>
                </a:solidFill>
                <a:highlight>
                  <a:srgbClr val="FFFFFF"/>
                </a:highlight>
                <a:latin typeface="Source Code Pro"/>
                <a:ea typeface="Source Code Pro"/>
                <a:cs typeface="Source Code Pro"/>
                <a:sym typeface="Source Code Pro"/>
              </a:rPr>
              <a:t>"p2"</a:t>
            </a:r>
            <a:r>
              <a:rPr lang="en" sz="1200" b="0" i="0" u="none" strike="noStrike" cap="none" dirty="0">
                <a:solidFill>
                  <a:srgbClr val="000000"/>
                </a:solidFill>
                <a:highlight>
                  <a:srgbClr val="FFFFFF"/>
                </a:highlight>
                <a:latin typeface="Source Code Pro"/>
                <a:ea typeface="Source Code Pro"/>
                <a:cs typeface="Source Code Pro"/>
                <a:sym typeface="Source Code Pro"/>
              </a:rPr>
              <a:t>).style.color = </a:t>
            </a:r>
            <a:r>
              <a:rPr lang="en" sz="1200" b="0" i="0" u="none" strike="noStrike" cap="none" dirty="0">
                <a:solidFill>
                  <a:srgbClr val="A52A2A"/>
                </a:solidFill>
                <a:highlight>
                  <a:srgbClr val="FFFFFF"/>
                </a:highlight>
                <a:latin typeface="Source Code Pro"/>
                <a:ea typeface="Source Code Pro"/>
                <a:cs typeface="Source Code Pro"/>
                <a:sym typeface="Source Code Pro"/>
              </a:rPr>
              <a:t>"blue"</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0" marR="0" lvl="0" indent="0" algn="l" rtl="0">
              <a:lnSpc>
                <a:spcPct val="100000"/>
              </a:lnSpc>
              <a:spcBef>
                <a:spcPts val="0"/>
              </a:spcBef>
              <a:spcAft>
                <a:spcPts val="0"/>
              </a:spcAft>
              <a:buClr>
                <a:schemeClr val="dk2"/>
              </a:buClr>
              <a:buSzPct val="25000"/>
              <a:buFont typeface="Source Code Pro"/>
              <a:buNone/>
            </a:pPr>
            <a:endParaRPr sz="1200" dirty="0">
              <a:latin typeface="Source Code Pro"/>
              <a:ea typeface="Source Code Pro"/>
              <a:cs typeface="Source Code Pro"/>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dirty="0"/>
              <a:t>Create a new HTML </a:t>
            </a:r>
            <a:r>
              <a:rPr lang="en" dirty="0" smtClean="0"/>
              <a:t>element</a:t>
            </a:r>
            <a:endParaRPr lang="en-US" dirty="0" smtClean="0"/>
          </a:p>
          <a:p>
            <a:pPr marL="457200" lvl="0" indent="-317500" rtl="0">
              <a:lnSpc>
                <a:spcPct val="100000"/>
              </a:lnSpc>
              <a:spcBef>
                <a:spcPts val="1600"/>
              </a:spcBef>
              <a:spcAft>
                <a:spcPts val="0"/>
              </a:spcAft>
              <a:buClr>
                <a:schemeClr val="dk2"/>
              </a:buClr>
              <a:buSzPct val="25000"/>
              <a:buFont typeface="Source Code Pro"/>
              <a:buNone/>
            </a:pPr>
            <a:r>
              <a:rPr lang="en" sz="1200" dirty="0" smtClean="0">
                <a:solidFill>
                  <a:srgbClr val="0000CD"/>
                </a:solidFill>
                <a:highlight>
                  <a:srgbClr val="FFFFFF"/>
                </a:highlight>
                <a:latin typeface="Source Code Pro"/>
                <a:ea typeface="Source Code Pro"/>
                <a:cs typeface="Source Code Pro"/>
                <a:sym typeface="Source Code Pro"/>
              </a:rPr>
              <a:t>var</a:t>
            </a:r>
            <a:r>
              <a:rPr lang="en" sz="1200" dirty="0" smtClean="0">
                <a:solidFill>
                  <a:srgbClr val="000000"/>
                </a:solidFill>
                <a:highlight>
                  <a:srgbClr val="FFFFFF"/>
                </a:highlight>
                <a:latin typeface="Source Code Pro"/>
                <a:ea typeface="Source Code Pro"/>
                <a:cs typeface="Source Code Pro"/>
                <a:sym typeface="Source Code Pro"/>
              </a:rPr>
              <a:t> </a:t>
            </a:r>
            <a:r>
              <a:rPr lang="en" sz="1200" dirty="0">
                <a:solidFill>
                  <a:srgbClr val="000000"/>
                </a:solidFill>
                <a:highlight>
                  <a:srgbClr val="FFFFFF"/>
                </a:highlight>
                <a:latin typeface="Source Code Pro"/>
                <a:ea typeface="Source Code Pro"/>
                <a:cs typeface="Source Code Pro"/>
                <a:sym typeface="Source Code Pro"/>
              </a:rPr>
              <a:t>para = document.createElement(</a:t>
            </a:r>
            <a:r>
              <a:rPr lang="en" sz="1200" dirty="0">
                <a:solidFill>
                  <a:srgbClr val="A52A2A"/>
                </a:solidFill>
                <a:highlight>
                  <a:srgbClr val="FFFFFF"/>
                </a:highlight>
                <a:latin typeface="Source Code Pro"/>
                <a:ea typeface="Source Code Pro"/>
                <a:cs typeface="Source Code Pro"/>
                <a:sym typeface="Source Code Pro"/>
              </a:rPr>
              <a:t>"p"</a:t>
            </a:r>
            <a:r>
              <a:rPr lang="en" sz="1200" dirty="0">
                <a:solidFill>
                  <a:srgbClr val="000000"/>
                </a:solidFill>
                <a:highlight>
                  <a:srgbClr val="FFFFFF"/>
                </a:highlight>
                <a:latin typeface="Source Code Pro"/>
                <a:ea typeface="Source Code Pro"/>
                <a:cs typeface="Source Code Pro"/>
                <a:sym typeface="Source Code Pro"/>
              </a:rPr>
              <a:t>);                       </a:t>
            </a:r>
            <a:r>
              <a:rPr lang="en-US" sz="1200" dirty="0">
                <a:solidFill>
                  <a:srgbClr val="000000"/>
                </a:solidFill>
                <a:highlight>
                  <a:srgbClr val="FFFFFF"/>
                </a:highlight>
                <a:latin typeface="Source Code Pro"/>
                <a:ea typeface="Source Code Pro"/>
                <a:cs typeface="Source Code Pro"/>
                <a:sym typeface="Source Code Pro"/>
              </a:rPr>
              <a: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999999"/>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Create a &lt;p&gt; </a:t>
            </a:r>
            <a:r>
              <a:rPr lang="en" sz="1200" dirty="0" smtClean="0">
                <a:solidFill>
                  <a:srgbClr val="999999"/>
                </a:solidFill>
                <a:highlight>
                  <a:srgbClr val="FFFFFF"/>
                </a:highlight>
                <a:latin typeface="Source Code Pro"/>
                <a:ea typeface="Source Code Pro"/>
                <a:cs typeface="Source Code Pro"/>
                <a:sym typeface="Source Code Pro"/>
              </a:rPr>
              <a:t>element</a:t>
            </a:r>
            <a:endParaRPr lang="en-US" sz="1200" dirty="0" smtClean="0">
              <a:solidFill>
                <a:srgbClr val="999999"/>
              </a:solidFill>
              <a:highlight>
                <a:srgbClr val="FFFFFF"/>
              </a:highlight>
              <a:latin typeface="Source Code Pro"/>
              <a:ea typeface="Source Code Pro"/>
              <a:cs typeface="Source Code Pro"/>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sz="1200" dirty="0" smtClean="0">
                <a:solidFill>
                  <a:srgbClr val="0000CD"/>
                </a:solidFill>
                <a:highlight>
                  <a:srgbClr val="FFFFFF"/>
                </a:highlight>
                <a:latin typeface="Source Code Pro"/>
                <a:ea typeface="Source Code Pro"/>
                <a:cs typeface="Source Code Pro"/>
                <a:sym typeface="Source Code Pro"/>
              </a:rPr>
              <a:t>var</a:t>
            </a:r>
            <a:r>
              <a:rPr lang="en" sz="1200" dirty="0" smtClean="0">
                <a:solidFill>
                  <a:srgbClr val="000000"/>
                </a:solidFill>
                <a:highlight>
                  <a:srgbClr val="FFFFFF"/>
                </a:highlight>
                <a:latin typeface="Source Code Pro"/>
                <a:ea typeface="Source Code Pro"/>
                <a:cs typeface="Source Code Pro"/>
                <a:sym typeface="Source Code Pro"/>
              </a:rPr>
              <a:t> t = document.createTextNode(</a:t>
            </a:r>
            <a:r>
              <a:rPr lang="en" sz="1200" dirty="0" smtClean="0">
                <a:solidFill>
                  <a:srgbClr val="A52A2A"/>
                </a:solidFill>
                <a:highlight>
                  <a:srgbClr val="FFFFFF"/>
                </a:highlight>
                <a:latin typeface="Source Code Pro"/>
                <a:ea typeface="Source Code Pro"/>
                <a:cs typeface="Source Code Pro"/>
                <a:sym typeface="Source Code Pro"/>
              </a:rPr>
              <a:t>"This is a paragraph."</a:t>
            </a:r>
            <a:r>
              <a:rPr lang="en"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999999"/>
                </a:solidFill>
                <a:highlight>
                  <a:srgbClr val="FFFFFF"/>
                </a:highlight>
                <a:latin typeface="Source Code Pro"/>
                <a:ea typeface="Source Code Pro"/>
                <a:cs typeface="Source Code Pro"/>
                <a:sym typeface="Source Code Pro"/>
              </a:rPr>
              <a:t>// Create a text node</a:t>
            </a:r>
            <a:endParaRPr lang="en-US" sz="1200" dirty="0" smtClean="0">
              <a:solidFill>
                <a:srgbClr val="999999"/>
              </a:solidFill>
              <a:highlight>
                <a:srgbClr val="FFFFFF"/>
              </a:highlight>
              <a:latin typeface="Source Code Pro"/>
              <a:ea typeface="Source Code Pro"/>
              <a:cs typeface="Source Code Pro"/>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sz="1200" dirty="0" smtClean="0">
                <a:solidFill>
                  <a:srgbClr val="000000"/>
                </a:solidFill>
                <a:highlight>
                  <a:srgbClr val="FFFFFF"/>
                </a:highlight>
                <a:latin typeface="Source Code Pro"/>
                <a:ea typeface="Source Code Pro"/>
                <a:cs typeface="Source Code Pro"/>
                <a:sym typeface="Source Code Pro"/>
              </a:rPr>
              <a:t>para.appendChild(t</a:t>
            </a:r>
            <a:r>
              <a:rPr lang="en" sz="1200" dirty="0">
                <a:solidFill>
                  <a:srgbClr val="000000"/>
                </a:solidFill>
                <a:highlight>
                  <a:srgbClr val="FFFFFF"/>
                </a:highlight>
                <a:latin typeface="Source Code Pro"/>
                <a:ea typeface="Source Code Pro"/>
                <a:cs typeface="Source Code Pro"/>
                <a:sym typeface="Source Code Pro"/>
              </a:rPr>
              <a: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999999"/>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Append the text to &lt;p&gt;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But wait!</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dirty="0"/>
              <a:t>An HTML document loads in order from top to bottom*. File includes are usually in the document </a:t>
            </a:r>
            <a:r>
              <a:rPr lang="en" dirty="0">
                <a:latin typeface="Source Code Pro"/>
                <a:ea typeface="Source Code Pro"/>
                <a:cs typeface="Source Code Pro"/>
                <a:sym typeface="Source Code Pro"/>
              </a:rPr>
              <a:t>head</a:t>
            </a:r>
            <a:r>
              <a:rPr lang="en" dirty="0"/>
              <a:t>, so the JavaScript will run before the HTML is ready, causing selectors in the JavaScript to try to grab elements that don’t exist yet. To prevent this, you can pass all your code as a function to an event listener listening for the DOM to be loaded:</a:t>
            </a:r>
            <a:br>
              <a:rPr lang="en" dirty="0"/>
            </a:br>
            <a:r>
              <a:rPr lang="en" dirty="0"/>
              <a:t/>
            </a:r>
            <a:br>
              <a:rPr lang="en" dirty="0"/>
            </a:br>
            <a:r>
              <a:rPr lang="en" dirty="0">
                <a:solidFill>
                  <a:srgbClr val="303336"/>
                </a:solidFill>
                <a:latin typeface="Consolas"/>
                <a:ea typeface="Consolas"/>
                <a:cs typeface="Consolas"/>
                <a:sym typeface="Consolas"/>
              </a:rPr>
              <a:t>document.addEventListener(</a:t>
            </a:r>
            <a:r>
              <a:rPr lang="en" dirty="0">
                <a:solidFill>
                  <a:srgbClr val="7D2727"/>
                </a:solidFill>
                <a:latin typeface="Consolas"/>
                <a:ea typeface="Consolas"/>
                <a:cs typeface="Consolas"/>
                <a:sym typeface="Consolas"/>
              </a:rPr>
              <a:t>"DOMContentLoaded"</a:t>
            </a:r>
            <a:r>
              <a:rPr lang="en" dirty="0">
                <a:solidFill>
                  <a:srgbClr val="303336"/>
                </a:solidFill>
                <a:latin typeface="Consolas"/>
                <a:ea typeface="Consolas"/>
                <a:cs typeface="Consolas"/>
                <a:sym typeface="Consolas"/>
              </a:rPr>
              <a:t>, </a:t>
            </a:r>
            <a:r>
              <a:rPr lang="en" dirty="0">
                <a:solidFill>
                  <a:srgbClr val="101094"/>
                </a:solidFill>
                <a:latin typeface="Consolas"/>
                <a:ea typeface="Consolas"/>
                <a:cs typeface="Consolas"/>
                <a:sym typeface="Consolas"/>
              </a:rPr>
              <a:t>function</a:t>
            </a:r>
            <a:r>
              <a:rPr lang="en" dirty="0">
                <a:solidFill>
                  <a:srgbClr val="303336"/>
                </a:solidFill>
                <a:latin typeface="Consolas"/>
                <a:ea typeface="Consolas"/>
                <a:cs typeface="Consolas"/>
                <a:sym typeface="Consolas"/>
              </a:rPr>
              <a:t>(</a:t>
            </a:r>
            <a:r>
              <a:rPr lang="en" dirty="0">
                <a:solidFill>
                  <a:srgbClr val="101094"/>
                </a:solidFill>
                <a:latin typeface="Consolas"/>
                <a:ea typeface="Consolas"/>
                <a:cs typeface="Consolas"/>
                <a:sym typeface="Consolas"/>
              </a:rPr>
              <a:t>event</a:t>
            </a:r>
            <a:r>
              <a:rPr lang="en" dirty="0">
                <a:solidFill>
                  <a:srgbClr val="303336"/>
                </a:solidFill>
                <a:latin typeface="Consolas"/>
                <a:ea typeface="Consolas"/>
                <a:cs typeface="Consolas"/>
                <a:sym typeface="Consolas"/>
              </a:rPr>
              <a:t>) {</a:t>
            </a:r>
          </a:p>
          <a:p>
            <a:pPr lvl="0" rtl="0">
              <a:lnSpc>
                <a:spcPct val="100000"/>
              </a:lnSpc>
              <a:spcBef>
                <a:spcPts val="0"/>
              </a:spcBef>
              <a:spcAft>
                <a:spcPts val="1100"/>
              </a:spcAft>
              <a:buNone/>
            </a:pPr>
            <a:r>
              <a:rPr lang="en" dirty="0">
                <a:solidFill>
                  <a:srgbClr val="303336"/>
                </a:solidFill>
                <a:latin typeface="Consolas"/>
                <a:ea typeface="Consolas"/>
                <a:cs typeface="Consolas"/>
                <a:sym typeface="Consolas"/>
              </a:rPr>
              <a:t>  </a:t>
            </a:r>
            <a:r>
              <a:rPr lang="en" dirty="0">
                <a:solidFill>
                  <a:srgbClr val="858C93"/>
                </a:solidFill>
                <a:latin typeface="Consolas"/>
                <a:ea typeface="Consolas"/>
                <a:cs typeface="Consolas"/>
                <a:sym typeface="Consolas"/>
              </a:rPr>
              <a:t>// Your JavaScript code</a:t>
            </a:r>
          </a:p>
          <a:p>
            <a:pPr lvl="0" rtl="0">
              <a:lnSpc>
                <a:spcPct val="100000"/>
              </a:lnSpc>
              <a:spcBef>
                <a:spcPts val="0"/>
              </a:spcBef>
              <a:spcAft>
                <a:spcPts val="1100"/>
              </a:spcAft>
              <a:buNone/>
            </a:pPr>
            <a:r>
              <a:rPr lang="en" dirty="0">
                <a:solidFill>
                  <a:srgbClr val="303336"/>
                </a:solidFill>
                <a:latin typeface="Consolas"/>
                <a:ea typeface="Consolas"/>
                <a:cs typeface="Consolas"/>
                <a:sym typeface="Consolas"/>
              </a:rPr>
              <a:t>});</a:t>
            </a:r>
          </a:p>
          <a:p>
            <a:pPr lvl="0">
              <a:spcBef>
                <a:spcPts val="0"/>
              </a:spcBef>
              <a:buNone/>
            </a:pPr>
            <a:r>
              <a:rPr lang="en" dirty="0"/>
              <a:t>There are better practices to address this issue that we’ll be covering later on.</a:t>
            </a:r>
          </a:p>
          <a:p>
            <a:pPr lvl="0" rtl="0">
              <a:spcBef>
                <a:spcPts val="0"/>
              </a:spcBef>
              <a:buNone/>
            </a:pPr>
            <a:r>
              <a:rPr lang="en" sz="1100" i="1" dirty="0"/>
              <a:t>*unless specified as asynchronous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Javascript with HTML</a:t>
            </a:r>
          </a:p>
        </p:txBody>
      </p:sp>
      <p:sp>
        <p:nvSpPr>
          <p:cNvPr id="116" name="Shape 116"/>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1136</Words>
  <Application>Microsoft Macintosh PowerPoint</Application>
  <PresentationFormat>On-screen Show (16:9)</PresentationFormat>
  <Paragraphs>191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PT Sans Narrow</vt:lpstr>
      <vt:lpstr>Source Code Pro</vt:lpstr>
      <vt:lpstr>Open Sans</vt:lpstr>
      <vt:lpstr>tropic</vt:lpstr>
      <vt:lpstr>JavaScript</vt:lpstr>
      <vt:lpstr>JavaScript can be used to</vt:lpstr>
      <vt:lpstr>Including JavaScript</vt:lpstr>
      <vt:lpstr>Key terms</vt:lpstr>
      <vt:lpstr>Working with HTML elements</vt:lpstr>
      <vt:lpstr>Working with HTML elements</vt:lpstr>
      <vt:lpstr>Working with HTML elements</vt:lpstr>
      <vt:lpstr>But wait!</vt:lpstr>
      <vt:lpstr>That’s it for Javascript with HTML</vt:lpstr>
      <vt:lpstr>PowerPoint Presentation</vt:lpstr>
      <vt:lpstr>Events</vt:lpstr>
      <vt:lpstr>Event listeners</vt:lpstr>
      <vt:lpstr>Event listeners – basics</vt:lpstr>
      <vt:lpstr>Event listeners – basic example</vt:lpstr>
      <vt:lpstr>Event listeners – more complex example</vt:lpstr>
      <vt:lpstr>Event listeners – inline</vt:lpstr>
      <vt:lpstr>That’s it for event listeners</vt:lpstr>
      <vt:lpstr>JavaScript tools</vt:lpstr>
      <vt:lpstr>JavaScript files vs. the console</vt:lpstr>
      <vt:lpstr>JavaScript debugging</vt:lpstr>
      <vt:lpstr>PowerPoint Presentation</vt:lpstr>
      <vt:lpstr>Try it yourself!</vt:lpstr>
      <vt:lpstr>That’s it for the console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14</cp:revision>
  <dcterms:modified xsi:type="dcterms:W3CDTF">2017-04-27T04:16:26Z</dcterms:modified>
</cp:coreProperties>
</file>