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3C08469-DA1B-40A9-B50A-EC4765996078}">
  <a:tblStyle styleId="{43C08469-DA1B-40A9-B50A-EC4765996078}"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762000" y="1447800"/>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mbria"/>
              <a:buNone/>
            </a:pPr>
            <a:r>
              <a:rPr lang="en-US">
                <a:latin typeface="Times New Roman"/>
                <a:ea typeface="Times New Roman"/>
                <a:cs typeface="Times New Roman"/>
                <a:sym typeface="Times New Roman"/>
              </a:rPr>
              <a:t>Land Registry using Blockchain</a:t>
            </a:r>
            <a:endParaRPr>
              <a:latin typeface="Times New Roman"/>
              <a:ea typeface="Times New Roman"/>
              <a:cs typeface="Times New Roman"/>
              <a:sym typeface="Times New Roman"/>
            </a:endParaRPr>
          </a:p>
        </p:txBody>
      </p:sp>
      <p:sp>
        <p:nvSpPr>
          <p:cNvPr id="85" name="Google Shape;85;p13"/>
          <p:cNvSpPr txBox="1"/>
          <p:nvPr>
            <p:ph idx="1" type="subTitle"/>
          </p:nvPr>
        </p:nvSpPr>
        <p:spPr>
          <a:xfrm>
            <a:off x="1371600" y="2917825"/>
            <a:ext cx="6400800" cy="37116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ctr">
              <a:spcBef>
                <a:spcPts val="0"/>
              </a:spcBef>
              <a:spcAft>
                <a:spcPts val="0"/>
              </a:spcAft>
              <a:buClr>
                <a:schemeClr val="dk1"/>
              </a:buClr>
              <a:buSzPct val="100000"/>
              <a:buNone/>
            </a:pPr>
            <a:r>
              <a:rPr lang="en-US">
                <a:solidFill>
                  <a:schemeClr val="dk1"/>
                </a:solidFill>
                <a:latin typeface="Times New Roman"/>
                <a:ea typeface="Times New Roman"/>
                <a:cs typeface="Times New Roman"/>
                <a:sym typeface="Times New Roman"/>
              </a:rPr>
              <a:t>Group No:  06</a:t>
            </a:r>
            <a:endParaRPr>
              <a:latin typeface="Times New Roman"/>
              <a:ea typeface="Times New Roman"/>
              <a:cs typeface="Times New Roman"/>
              <a:sym typeface="Times New Roman"/>
            </a:endParaRPr>
          </a:p>
          <a:p>
            <a:pPr indent="0" lvl="0" marL="0" rtl="0" algn="ctr">
              <a:spcBef>
                <a:spcPts val="518"/>
              </a:spcBef>
              <a:spcAft>
                <a:spcPts val="0"/>
              </a:spcAft>
              <a:buClr>
                <a:schemeClr val="dk1"/>
              </a:buClr>
              <a:buSzPct val="100000"/>
              <a:buNone/>
            </a:pPr>
            <a:r>
              <a:rPr lang="en-US" sz="2800">
                <a:solidFill>
                  <a:schemeClr val="dk1"/>
                </a:solidFill>
                <a:latin typeface="Times New Roman"/>
                <a:ea typeface="Times New Roman"/>
                <a:cs typeface="Times New Roman"/>
                <a:sym typeface="Times New Roman"/>
              </a:rPr>
              <a:t>Prathamesh Thakare</a:t>
            </a:r>
            <a:r>
              <a:rPr lang="en-US" sz="2800">
                <a:solidFill>
                  <a:schemeClr val="dk1"/>
                </a:solidFill>
                <a:latin typeface="Times New Roman"/>
                <a:ea typeface="Times New Roman"/>
                <a:cs typeface="Times New Roman"/>
                <a:sym typeface="Times New Roman"/>
              </a:rPr>
              <a:t>    61</a:t>
            </a:r>
            <a:endParaRPr>
              <a:latin typeface="Times New Roman"/>
              <a:ea typeface="Times New Roman"/>
              <a:cs typeface="Times New Roman"/>
              <a:sym typeface="Times New Roman"/>
            </a:endParaRPr>
          </a:p>
          <a:p>
            <a:pPr indent="0" lvl="0" marL="0" rtl="0" algn="ctr">
              <a:spcBef>
                <a:spcPts val="518"/>
              </a:spcBef>
              <a:spcAft>
                <a:spcPts val="0"/>
              </a:spcAft>
              <a:buClr>
                <a:schemeClr val="dk1"/>
              </a:buClr>
              <a:buSzPct val="100000"/>
              <a:buNone/>
            </a:pPr>
            <a:r>
              <a:rPr lang="en-US" sz="2800">
                <a:solidFill>
                  <a:schemeClr val="dk1"/>
                </a:solidFill>
                <a:latin typeface="Times New Roman"/>
                <a:ea typeface="Times New Roman"/>
                <a:cs typeface="Times New Roman"/>
                <a:sym typeface="Times New Roman"/>
              </a:rPr>
              <a:t>               Tejas Wani</a:t>
            </a:r>
            <a:r>
              <a:rPr lang="en-US" sz="2800">
                <a:solidFill>
                  <a:schemeClr val="dk1"/>
                </a:solidFill>
                <a:latin typeface="Times New Roman"/>
                <a:ea typeface="Times New Roman"/>
                <a:cs typeface="Times New Roman"/>
                <a:sym typeface="Times New Roman"/>
              </a:rPr>
              <a:t>        65</a:t>
            </a:r>
            <a:endParaRPr>
              <a:latin typeface="Times New Roman"/>
              <a:ea typeface="Times New Roman"/>
              <a:cs typeface="Times New Roman"/>
              <a:sym typeface="Times New Roman"/>
            </a:endParaRPr>
          </a:p>
          <a:p>
            <a:pPr indent="0" lvl="0" marL="0" rtl="0" algn="ctr">
              <a:spcBef>
                <a:spcPts val="518"/>
              </a:spcBef>
              <a:spcAft>
                <a:spcPts val="0"/>
              </a:spcAft>
              <a:buClr>
                <a:schemeClr val="dk1"/>
              </a:buClr>
              <a:buSzPct val="100000"/>
              <a:buNone/>
            </a:pPr>
            <a:r>
              <a:rPr lang="en-US" sz="2800">
                <a:solidFill>
                  <a:schemeClr val="dk1"/>
                </a:solidFill>
                <a:latin typeface="Times New Roman"/>
                <a:ea typeface="Times New Roman"/>
                <a:cs typeface="Times New Roman"/>
                <a:sym typeface="Times New Roman"/>
              </a:rPr>
              <a:t>           Pritish Dhumal</a:t>
            </a:r>
            <a:r>
              <a:rPr lang="en-US" sz="2800">
                <a:solidFill>
                  <a:schemeClr val="dk1"/>
                </a:solidFill>
                <a:latin typeface="Times New Roman"/>
                <a:ea typeface="Times New Roman"/>
                <a:cs typeface="Times New Roman"/>
                <a:sym typeface="Times New Roman"/>
              </a:rPr>
              <a:t>    11</a:t>
            </a:r>
            <a:endParaRPr>
              <a:latin typeface="Times New Roman"/>
              <a:ea typeface="Times New Roman"/>
              <a:cs typeface="Times New Roman"/>
              <a:sym typeface="Times New Roman"/>
            </a:endParaRPr>
          </a:p>
          <a:p>
            <a:pPr indent="0" lvl="0" marL="0" rtl="0" algn="ctr">
              <a:spcBef>
                <a:spcPts val="518"/>
              </a:spcBef>
              <a:spcAft>
                <a:spcPts val="0"/>
              </a:spcAft>
              <a:buClr>
                <a:srgbClr val="888888"/>
              </a:buClr>
              <a:buSzPct val="100000"/>
              <a:buNone/>
            </a:pPr>
            <a:r>
              <a:t/>
            </a:r>
            <a:endParaRPr sz="2800">
              <a:solidFill>
                <a:schemeClr val="dk1"/>
              </a:solidFill>
              <a:latin typeface="Times New Roman"/>
              <a:ea typeface="Times New Roman"/>
              <a:cs typeface="Times New Roman"/>
              <a:sym typeface="Times New Roman"/>
            </a:endParaRPr>
          </a:p>
          <a:p>
            <a:pPr indent="0" lvl="0" marL="0" rtl="0" algn="ctr">
              <a:spcBef>
                <a:spcPts val="518"/>
              </a:spcBef>
              <a:spcAft>
                <a:spcPts val="0"/>
              </a:spcAft>
              <a:buClr>
                <a:schemeClr val="dk1"/>
              </a:buClr>
              <a:buSzPct val="100000"/>
              <a:buNone/>
            </a:pPr>
            <a:r>
              <a:rPr lang="en-US" sz="2800">
                <a:solidFill>
                  <a:schemeClr val="dk1"/>
                </a:solidFill>
                <a:latin typeface="Times New Roman"/>
                <a:ea typeface="Times New Roman"/>
                <a:cs typeface="Times New Roman"/>
                <a:sym typeface="Times New Roman"/>
              </a:rPr>
              <a:t>Prof. Sumeet Shingi</a:t>
            </a:r>
            <a:endParaRPr>
              <a:latin typeface="Times New Roman"/>
              <a:ea typeface="Times New Roman"/>
              <a:cs typeface="Times New Roman"/>
              <a:sym typeface="Times New Roman"/>
            </a:endParaRPr>
          </a:p>
          <a:p>
            <a:pPr indent="0" lvl="0" marL="0" rtl="0" algn="ctr">
              <a:spcBef>
                <a:spcPts val="518"/>
              </a:spcBef>
              <a:spcAft>
                <a:spcPts val="0"/>
              </a:spcAft>
              <a:buClr>
                <a:srgbClr val="888888"/>
              </a:buClr>
              <a:buSzPct val="100000"/>
              <a:buNone/>
            </a:pPr>
            <a:r>
              <a:t/>
            </a:r>
            <a:endParaRPr sz="2800">
              <a:solidFill>
                <a:schemeClr val="dk1"/>
              </a:solidFill>
              <a:latin typeface="Times New Roman"/>
              <a:ea typeface="Times New Roman"/>
              <a:cs typeface="Times New Roman"/>
              <a:sym typeface="Times New Roman"/>
            </a:endParaRPr>
          </a:p>
          <a:p>
            <a:pPr indent="0" lvl="0" marL="0" rtl="0" algn="ctr">
              <a:spcBef>
                <a:spcPts val="518"/>
              </a:spcBef>
              <a:spcAft>
                <a:spcPts val="0"/>
              </a:spcAft>
              <a:buClr>
                <a:srgbClr val="888888"/>
              </a:buClr>
              <a:buSzPct val="100000"/>
              <a:buNone/>
            </a:pPr>
            <a:r>
              <a:t/>
            </a:r>
            <a:endParaRPr sz="2800">
              <a:solidFill>
                <a:schemeClr val="dk1"/>
              </a:solidFill>
              <a:latin typeface="Times New Roman"/>
              <a:ea typeface="Times New Roman"/>
              <a:cs typeface="Times New Roman"/>
              <a:sym typeface="Times New Roman"/>
            </a:endParaRPr>
          </a:p>
          <a:p>
            <a:pPr indent="0" lvl="0" marL="0" rtl="0" algn="ctr">
              <a:spcBef>
                <a:spcPts val="518"/>
              </a:spcBef>
              <a:spcAft>
                <a:spcPts val="0"/>
              </a:spcAft>
              <a:buClr>
                <a:schemeClr val="dk1"/>
              </a:buClr>
              <a:buSzPct val="100000"/>
              <a:buNone/>
            </a:pPr>
            <a:r>
              <a:rPr lang="en-US" sz="2800">
                <a:solidFill>
                  <a:schemeClr val="dk1"/>
                </a:solidFill>
                <a:latin typeface="Times New Roman"/>
                <a:ea typeface="Times New Roman"/>
                <a:cs typeface="Times New Roman"/>
                <a:sym typeface="Times New Roman"/>
              </a:rPr>
              <a:t>Date: 02/11/2023</a:t>
            </a:r>
            <a:endParaRPr sz="2800">
              <a:solidFill>
                <a:schemeClr val="dk1"/>
              </a:solidFill>
              <a:latin typeface="Times New Roman"/>
              <a:ea typeface="Times New Roman"/>
              <a:cs typeface="Times New Roman"/>
              <a:sym typeface="Times New Roman"/>
            </a:endParaRPr>
          </a:p>
          <a:p>
            <a:pPr indent="0" lvl="0" marL="0" rtl="0" algn="ctr">
              <a:spcBef>
                <a:spcPts val="592"/>
              </a:spcBef>
              <a:spcAft>
                <a:spcPts val="0"/>
              </a:spcAft>
              <a:buClr>
                <a:srgbClr val="888888"/>
              </a:buClr>
              <a:buSzPct val="100000"/>
              <a:buNone/>
            </a:pPr>
            <a:r>
              <a:t/>
            </a:r>
            <a:endParaRPr>
              <a:solidFill>
                <a:schemeClr val="dk1"/>
              </a:solidFill>
              <a:latin typeface="Times New Roman"/>
              <a:ea typeface="Times New Roman"/>
              <a:cs typeface="Times New Roman"/>
              <a:sym typeface="Times New Roman"/>
            </a:endParaRPr>
          </a:p>
        </p:txBody>
      </p:sp>
      <p:sp>
        <p:nvSpPr>
          <p:cNvPr id="86" name="Google Shape;86;p13"/>
          <p:cNvSpPr txBox="1"/>
          <p:nvPr/>
        </p:nvSpPr>
        <p:spPr>
          <a:xfrm>
            <a:off x="457200" y="381000"/>
            <a:ext cx="8077200" cy="1139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600" u="none" cap="none" strike="noStrike">
                <a:solidFill>
                  <a:schemeClr val="dk1"/>
                </a:solidFill>
                <a:latin typeface="Times New Roman"/>
                <a:ea typeface="Times New Roman"/>
                <a:cs typeface="Times New Roman"/>
                <a:sym typeface="Times New Roman"/>
              </a:rPr>
              <a:t>Vidyavardhini’s College of Engineering &amp;  Technology</a:t>
            </a:r>
            <a:endParaRPr>
              <a:latin typeface="Times New Roman"/>
              <a:ea typeface="Times New Roman"/>
              <a:cs typeface="Times New Roman"/>
              <a:sym typeface="Times New Roman"/>
            </a:endParaRPr>
          </a:p>
          <a:p>
            <a:pPr indent="0" lvl="0" marL="0" marR="0" rtl="0" algn="ctr">
              <a:spcBef>
                <a:spcPts val="0"/>
              </a:spcBef>
              <a:spcAft>
                <a:spcPts val="0"/>
              </a:spcAft>
              <a:buNone/>
            </a:pPr>
            <a:r>
              <a:rPr b="1" i="0" lang="en-US" sz="1600" u="none" cap="none" strike="noStrike">
                <a:solidFill>
                  <a:schemeClr val="dk1"/>
                </a:solidFill>
                <a:latin typeface="Times New Roman"/>
                <a:ea typeface="Times New Roman"/>
                <a:cs typeface="Times New Roman"/>
                <a:sym typeface="Times New Roman"/>
              </a:rPr>
              <a:t>K.T. Marg, Vartak College Campus, Vasai Rd, Vasai-Virar, Maharashtra 401202</a:t>
            </a:r>
            <a:endParaRPr>
              <a:latin typeface="Times New Roman"/>
              <a:ea typeface="Times New Roman"/>
              <a:cs typeface="Times New Roman"/>
              <a:sym typeface="Times New Roman"/>
            </a:endParaRPr>
          </a:p>
          <a:p>
            <a:pPr indent="0" lvl="0" marL="0" marR="0" rtl="0" algn="ctr">
              <a:spcBef>
                <a:spcPts val="0"/>
              </a:spcBef>
              <a:spcAft>
                <a:spcPts val="0"/>
              </a:spcAft>
              <a:buNone/>
            </a:pPr>
            <a:r>
              <a:t/>
            </a:r>
            <a:endParaRPr b="1" i="0" sz="16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Department of Computer Science and Engineering [Data Science]</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mbria"/>
              <a:buNone/>
            </a:pPr>
            <a:r>
              <a:rPr lang="en-US" sz="3600">
                <a:latin typeface="Times New Roman"/>
                <a:ea typeface="Times New Roman"/>
                <a:cs typeface="Times New Roman"/>
                <a:sym typeface="Times New Roman"/>
              </a:rPr>
              <a:t>Result Analysis</a:t>
            </a:r>
            <a:endParaRPr>
              <a:latin typeface="Times New Roman"/>
              <a:ea typeface="Times New Roman"/>
              <a:cs typeface="Times New Roman"/>
              <a:sym typeface="Times New Roman"/>
            </a:endParaRPr>
          </a:p>
        </p:txBody>
      </p:sp>
      <p:sp>
        <p:nvSpPr>
          <p:cNvPr id="147" name="Google Shape;147;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457200" rtl="0" algn="l">
              <a:spcBef>
                <a:spcPts val="0"/>
              </a:spcBef>
              <a:spcAft>
                <a:spcPts val="0"/>
              </a:spcAft>
              <a:buSzPts val="1800"/>
              <a:buFont typeface="Cambria"/>
              <a:buChar char="•"/>
            </a:pPr>
            <a:r>
              <a:rPr b="1" lang="en-US" sz="1800">
                <a:latin typeface="Times New Roman"/>
                <a:ea typeface="Times New Roman"/>
                <a:cs typeface="Times New Roman"/>
                <a:sym typeface="Times New Roman"/>
              </a:rPr>
              <a:t>Transparency and Trust: </a:t>
            </a:r>
            <a:r>
              <a:rPr lang="en-US" sz="1800">
                <a:latin typeface="Times New Roman"/>
                <a:ea typeface="Times New Roman"/>
                <a:cs typeface="Times New Roman"/>
                <a:sym typeface="Times New Roman"/>
              </a:rPr>
              <a:t>The system provided a high level of transparency and trust, reducing fraud and disputes.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Cambria"/>
              <a:buChar char="•"/>
            </a:pPr>
            <a:r>
              <a:rPr b="1" lang="en-US" sz="1800">
                <a:latin typeface="Times New Roman"/>
                <a:ea typeface="Times New Roman"/>
                <a:cs typeface="Times New Roman"/>
                <a:sym typeface="Times New Roman"/>
              </a:rPr>
              <a:t>Security: </a:t>
            </a:r>
            <a:r>
              <a:rPr lang="en-US" sz="1800">
                <a:latin typeface="Times New Roman"/>
                <a:ea typeface="Times New Roman"/>
                <a:cs typeface="Times New Roman"/>
                <a:sym typeface="Times New Roman"/>
              </a:rPr>
              <a:t>The project effectively mitigated fraudulent activities and ensured secure land records.</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Cambria"/>
              <a:buChar char="•"/>
            </a:pPr>
            <a:r>
              <a:rPr b="1" lang="en-US" sz="1800">
                <a:latin typeface="Times New Roman"/>
                <a:ea typeface="Times New Roman"/>
                <a:cs typeface="Times New Roman"/>
                <a:sym typeface="Times New Roman"/>
              </a:rPr>
              <a:t>Legal Compliance:</a:t>
            </a:r>
            <a:r>
              <a:rPr lang="en-US" sz="1800">
                <a:latin typeface="Times New Roman"/>
                <a:ea typeface="Times New Roman"/>
                <a:cs typeface="Times New Roman"/>
                <a:sym typeface="Times New Roman"/>
              </a:rPr>
              <a:t> The system fully complied with local and national land registration regulations.</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Cambria"/>
              <a:buChar char="•"/>
            </a:pPr>
            <a:r>
              <a:rPr b="1" lang="en-US" sz="1800">
                <a:latin typeface="Times New Roman"/>
                <a:ea typeface="Times New Roman"/>
                <a:cs typeface="Times New Roman"/>
                <a:sym typeface="Times New Roman"/>
              </a:rPr>
              <a:t>Data Integrity:</a:t>
            </a:r>
            <a:r>
              <a:rPr lang="en-US" sz="1800">
                <a:latin typeface="Times New Roman"/>
                <a:ea typeface="Times New Roman"/>
                <a:cs typeface="Times New Roman"/>
                <a:sym typeface="Times New Roman"/>
              </a:rPr>
              <a:t> Data on the blockchain remained accurate and unchanged, serving legal and financial purposes.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Cambria"/>
              <a:buChar char="•"/>
            </a:pPr>
            <a:r>
              <a:rPr b="1" lang="en-US" sz="1800">
                <a:latin typeface="Times New Roman"/>
                <a:ea typeface="Times New Roman"/>
                <a:cs typeface="Times New Roman"/>
                <a:sym typeface="Times New Roman"/>
              </a:rPr>
              <a:t>Maintenance and Updates:</a:t>
            </a:r>
            <a:r>
              <a:rPr lang="en-US" sz="1800">
                <a:latin typeface="Times New Roman"/>
                <a:ea typeface="Times New Roman"/>
                <a:cs typeface="Times New Roman"/>
                <a:sym typeface="Times New Roman"/>
              </a:rPr>
              <a:t> Ongoing maintenance and updates adapted to changing requirements and emerging technologies.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Cambria"/>
              <a:buChar char="•"/>
            </a:pPr>
            <a:r>
              <a:rPr b="1" lang="en-US" sz="1800">
                <a:latin typeface="Times New Roman"/>
                <a:ea typeface="Times New Roman"/>
                <a:cs typeface="Times New Roman"/>
                <a:sym typeface="Times New Roman"/>
              </a:rPr>
              <a:t>Cost Savings:</a:t>
            </a:r>
            <a:r>
              <a:rPr lang="en-US" sz="1800">
                <a:latin typeface="Times New Roman"/>
                <a:ea typeface="Times New Roman"/>
                <a:cs typeface="Times New Roman"/>
                <a:sym typeface="Times New Roman"/>
              </a:rPr>
              <a:t> Significant cost savings were achieved by minimizing paperwork and disputes.</a:t>
            </a:r>
            <a:endParaRPr sz="18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mbria"/>
              <a:buNone/>
            </a:pPr>
            <a:r>
              <a:rPr lang="en-US" sz="4400">
                <a:latin typeface="Times New Roman"/>
                <a:ea typeface="Times New Roman"/>
                <a:cs typeface="Times New Roman"/>
                <a:sym typeface="Times New Roman"/>
              </a:rPr>
              <a:t>Conclusion</a:t>
            </a:r>
            <a:br>
              <a:rPr lang="en-US" sz="4400">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153" name="Google Shape;153;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rPr lang="en-US" sz="1800">
                <a:latin typeface="Times New Roman"/>
                <a:ea typeface="Times New Roman"/>
                <a:cs typeface="Times New Roman"/>
                <a:sym typeface="Times New Roman"/>
              </a:rPr>
              <a:t>In conclusion, the proposed system represents a groundbreaking approach to address the longstanding challenges associated with land management and ownership documentation. By incorporating blockchain technology, this initiative has the potential to revolutionize how land ownership records are recorded and managed. With a renewed emphasis on security, transparency, and efficiency, the project is poised to streamline land registration and transaction procedures, ultimately benefiting landowners, authorities, and the entire real estate industry. The potential for enhanced security and efficiency in land management and transactions is a beacon for a future where blockchain technology is an integral part of the land registry process.</a:t>
            </a:r>
            <a:endParaRPr sz="18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mbria"/>
              <a:buNone/>
            </a:pPr>
            <a:r>
              <a:rPr lang="en-US" sz="3600">
                <a:latin typeface="Times New Roman"/>
                <a:ea typeface="Times New Roman"/>
                <a:cs typeface="Times New Roman"/>
                <a:sym typeface="Times New Roman"/>
              </a:rPr>
              <a:t>References</a:t>
            </a:r>
            <a:br>
              <a:rPr lang="en-US" sz="3600">
                <a:latin typeface="Times New Roman"/>
                <a:ea typeface="Times New Roman"/>
                <a:cs typeface="Times New Roman"/>
                <a:sym typeface="Times New Roman"/>
              </a:rPr>
            </a:br>
            <a:endParaRPr sz="3600">
              <a:latin typeface="Times New Roman"/>
              <a:ea typeface="Times New Roman"/>
              <a:cs typeface="Times New Roman"/>
              <a:sym typeface="Times New Roman"/>
            </a:endParaRPr>
          </a:p>
        </p:txBody>
      </p:sp>
      <p:sp>
        <p:nvSpPr>
          <p:cNvPr id="159" name="Google Shape;159;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25000" lnSpcReduction="20000"/>
          </a:bodyPr>
          <a:lstStyle/>
          <a:p>
            <a:pPr indent="-139700" lvl="0" marL="342900" rtl="0" algn="l">
              <a:spcBef>
                <a:spcPts val="0"/>
              </a:spcBef>
              <a:spcAft>
                <a:spcPts val="0"/>
              </a:spcAft>
              <a:buClr>
                <a:schemeClr val="dk1"/>
              </a:buClr>
              <a:buSzPts val="275"/>
              <a:buFont typeface="Arial"/>
              <a:buNone/>
            </a:pPr>
            <a:r>
              <a:rPr lang="en-US" sz="4615">
                <a:latin typeface="Times New Roman"/>
                <a:ea typeface="Times New Roman"/>
                <a:cs typeface="Times New Roman"/>
                <a:sym typeface="Times New Roman"/>
              </a:rPr>
              <a:t>[1]  Archana  Sahai,  Rajiv  Pandey,  Smart  Contract  Definition  for Land Registry in Blockchain, 9th IEEE International Conference on Communication Systems and Network Technologies, 2020 </a:t>
            </a:r>
            <a:endParaRPr sz="4615">
              <a:latin typeface="Times New Roman"/>
              <a:ea typeface="Times New Roman"/>
              <a:cs typeface="Times New Roman"/>
              <a:sym typeface="Times New Roman"/>
            </a:endParaRPr>
          </a:p>
          <a:p>
            <a:pPr indent="-139700" lvl="0" marL="342900" rtl="0" algn="l">
              <a:spcBef>
                <a:spcPts val="0"/>
              </a:spcBef>
              <a:spcAft>
                <a:spcPts val="0"/>
              </a:spcAft>
              <a:buClr>
                <a:schemeClr val="dk1"/>
              </a:buClr>
              <a:buSzPts val="275"/>
              <a:buFont typeface="Arial"/>
              <a:buNone/>
            </a:pPr>
            <a:r>
              <a:t/>
            </a:r>
            <a:endParaRPr sz="4615">
              <a:latin typeface="Times New Roman"/>
              <a:ea typeface="Times New Roman"/>
              <a:cs typeface="Times New Roman"/>
              <a:sym typeface="Times New Roman"/>
            </a:endParaRPr>
          </a:p>
          <a:p>
            <a:pPr indent="-139700" lvl="0" marL="342900" rtl="0" algn="l">
              <a:spcBef>
                <a:spcPts val="0"/>
              </a:spcBef>
              <a:spcAft>
                <a:spcPts val="0"/>
              </a:spcAft>
              <a:buClr>
                <a:schemeClr val="dk1"/>
              </a:buClr>
              <a:buSzPts val="275"/>
              <a:buFont typeface="Arial"/>
              <a:buNone/>
            </a:pPr>
            <a:r>
              <a:rPr lang="en-US" sz="4615">
                <a:latin typeface="Times New Roman"/>
                <a:ea typeface="Times New Roman"/>
                <a:cs typeface="Times New Roman"/>
                <a:sym typeface="Times New Roman"/>
              </a:rPr>
              <a:t>[2] Rijwan  Khan,  Shadab Ansari, Sneha  Jain,  Saksham  Sachdeva, Blockchain based land registry system using Ethereum Blockchain, Journal of Xi'an University of Architecture &amp; Technology. </a:t>
            </a:r>
            <a:endParaRPr sz="4615">
              <a:latin typeface="Times New Roman"/>
              <a:ea typeface="Times New Roman"/>
              <a:cs typeface="Times New Roman"/>
              <a:sym typeface="Times New Roman"/>
            </a:endParaRPr>
          </a:p>
          <a:p>
            <a:pPr indent="-139700" lvl="0" marL="342900" rtl="0" algn="l">
              <a:spcBef>
                <a:spcPts val="0"/>
              </a:spcBef>
              <a:spcAft>
                <a:spcPts val="0"/>
              </a:spcAft>
              <a:buClr>
                <a:schemeClr val="dk1"/>
              </a:buClr>
              <a:buSzPts val="275"/>
              <a:buFont typeface="Arial"/>
              <a:buNone/>
            </a:pPr>
            <a:r>
              <a:t/>
            </a:r>
            <a:endParaRPr sz="4615">
              <a:latin typeface="Times New Roman"/>
              <a:ea typeface="Times New Roman"/>
              <a:cs typeface="Times New Roman"/>
              <a:sym typeface="Times New Roman"/>
            </a:endParaRPr>
          </a:p>
          <a:p>
            <a:pPr indent="-139700" lvl="0" marL="342900" rtl="0" algn="l">
              <a:spcBef>
                <a:spcPts val="0"/>
              </a:spcBef>
              <a:spcAft>
                <a:spcPts val="0"/>
              </a:spcAft>
              <a:buClr>
                <a:schemeClr val="dk1"/>
              </a:buClr>
              <a:buSzPts val="275"/>
              <a:buFont typeface="Arial"/>
              <a:buNone/>
            </a:pPr>
            <a:r>
              <a:rPr lang="en-US" sz="4615">
                <a:latin typeface="Times New Roman"/>
                <a:ea typeface="Times New Roman"/>
                <a:cs typeface="Times New Roman"/>
                <a:sym typeface="Times New Roman"/>
              </a:rPr>
              <a:t>[3]  Hartmut  MÜLLER  and  Markus  SEIFERT,  Blockchain,  a Feasible Technology for Land Administration? , FIG Working Week 2019  Geospatial  information for  a  smarter life  environmental </a:t>
            </a:r>
            <a:endParaRPr sz="4615">
              <a:latin typeface="Times New Roman"/>
              <a:ea typeface="Times New Roman"/>
              <a:cs typeface="Times New Roman"/>
              <a:sym typeface="Times New Roman"/>
            </a:endParaRPr>
          </a:p>
          <a:p>
            <a:pPr indent="-139700" lvl="0" marL="342900" rtl="0" algn="l">
              <a:spcBef>
                <a:spcPts val="0"/>
              </a:spcBef>
              <a:spcAft>
                <a:spcPts val="0"/>
              </a:spcAft>
              <a:buClr>
                <a:schemeClr val="dk1"/>
              </a:buClr>
              <a:buSzPts val="275"/>
              <a:buFont typeface="Arial"/>
              <a:buNone/>
            </a:pPr>
            <a:r>
              <a:rPr lang="en-US" sz="4615">
                <a:latin typeface="Times New Roman"/>
                <a:ea typeface="Times New Roman"/>
                <a:cs typeface="Times New Roman"/>
                <a:sym typeface="Times New Roman"/>
              </a:rPr>
              <a:t>resilience Hanoi, Vietnam, April 22–26, 2019 </a:t>
            </a:r>
            <a:endParaRPr sz="4615">
              <a:latin typeface="Times New Roman"/>
              <a:ea typeface="Times New Roman"/>
              <a:cs typeface="Times New Roman"/>
              <a:sym typeface="Times New Roman"/>
            </a:endParaRPr>
          </a:p>
          <a:p>
            <a:pPr indent="-139700" lvl="0" marL="342900" rtl="0" algn="l">
              <a:spcBef>
                <a:spcPts val="0"/>
              </a:spcBef>
              <a:spcAft>
                <a:spcPts val="0"/>
              </a:spcAft>
              <a:buClr>
                <a:schemeClr val="dk1"/>
              </a:buClr>
              <a:buSzPts val="275"/>
              <a:buFont typeface="Arial"/>
              <a:buNone/>
            </a:pPr>
            <a:r>
              <a:t/>
            </a:r>
            <a:endParaRPr sz="4615">
              <a:latin typeface="Times New Roman"/>
              <a:ea typeface="Times New Roman"/>
              <a:cs typeface="Times New Roman"/>
              <a:sym typeface="Times New Roman"/>
            </a:endParaRPr>
          </a:p>
          <a:p>
            <a:pPr indent="-139700" lvl="0" marL="342900" rtl="0" algn="l">
              <a:spcBef>
                <a:spcPts val="0"/>
              </a:spcBef>
              <a:spcAft>
                <a:spcPts val="0"/>
              </a:spcAft>
              <a:buClr>
                <a:schemeClr val="dk1"/>
              </a:buClr>
              <a:buSzPts val="275"/>
              <a:buFont typeface="Arial"/>
              <a:buNone/>
            </a:pPr>
            <a:r>
              <a:rPr lang="en-US" sz="4615">
                <a:latin typeface="Times New Roman"/>
                <a:ea typeface="Times New Roman"/>
                <a:cs typeface="Times New Roman"/>
                <a:sym typeface="Times New Roman"/>
              </a:rPr>
              <a:t>[4] Meghali Nandi, Rajat Kanti Bhattacharjee, Amrit Jha, Ferdous A.  Barbhuiya,  A  secured  land  registration  framework  on Blockchain, 2020 Third ISEA Conference on Security and Privacy </a:t>
            </a:r>
            <a:endParaRPr sz="4615">
              <a:latin typeface="Times New Roman"/>
              <a:ea typeface="Times New Roman"/>
              <a:cs typeface="Times New Roman"/>
              <a:sym typeface="Times New Roman"/>
            </a:endParaRPr>
          </a:p>
          <a:p>
            <a:pPr indent="-139700" lvl="0" marL="342900" rtl="0" algn="l">
              <a:spcBef>
                <a:spcPts val="0"/>
              </a:spcBef>
              <a:spcAft>
                <a:spcPts val="0"/>
              </a:spcAft>
              <a:buClr>
                <a:schemeClr val="dk1"/>
              </a:buClr>
              <a:buSzPts val="275"/>
              <a:buFont typeface="Arial"/>
              <a:buNone/>
            </a:pPr>
            <a:r>
              <a:rPr lang="en-US" sz="4615">
                <a:latin typeface="Times New Roman"/>
                <a:ea typeface="Times New Roman"/>
                <a:cs typeface="Times New Roman"/>
                <a:sym typeface="Times New Roman"/>
              </a:rPr>
              <a:t>2020 </a:t>
            </a:r>
            <a:endParaRPr sz="4615">
              <a:latin typeface="Times New Roman"/>
              <a:ea typeface="Times New Roman"/>
              <a:cs typeface="Times New Roman"/>
              <a:sym typeface="Times New Roman"/>
            </a:endParaRPr>
          </a:p>
          <a:p>
            <a:pPr indent="-139700" lvl="0" marL="342900" rtl="0" algn="l">
              <a:spcBef>
                <a:spcPts val="0"/>
              </a:spcBef>
              <a:spcAft>
                <a:spcPts val="0"/>
              </a:spcAft>
              <a:buClr>
                <a:schemeClr val="dk1"/>
              </a:buClr>
              <a:buSzPts val="275"/>
              <a:buFont typeface="Arial"/>
              <a:buNone/>
            </a:pPr>
            <a:r>
              <a:t/>
            </a:r>
            <a:endParaRPr sz="4615">
              <a:latin typeface="Times New Roman"/>
              <a:ea typeface="Times New Roman"/>
              <a:cs typeface="Times New Roman"/>
              <a:sym typeface="Times New Roman"/>
            </a:endParaRPr>
          </a:p>
          <a:p>
            <a:pPr indent="-139700" lvl="0" marL="342900" rtl="0" algn="l">
              <a:spcBef>
                <a:spcPts val="0"/>
              </a:spcBef>
              <a:spcAft>
                <a:spcPts val="0"/>
              </a:spcAft>
              <a:buClr>
                <a:schemeClr val="dk1"/>
              </a:buClr>
              <a:buSzPts val="275"/>
              <a:buFont typeface="Arial"/>
              <a:buNone/>
            </a:pPr>
            <a:r>
              <a:rPr lang="en-US" sz="4615">
                <a:latin typeface="Times New Roman"/>
                <a:ea typeface="Times New Roman"/>
                <a:cs typeface="Times New Roman"/>
                <a:sym typeface="Times New Roman"/>
              </a:rPr>
              <a:t>[5]  Krishnapriya S,  Greeshma Sarath,  Securing  Land  Registration using  Blockchain,  Third  International  Conference  on  Computing and Network Communication (CoCoNet’19)</a:t>
            </a:r>
            <a:endParaRPr sz="4615">
              <a:latin typeface="Times New Roman"/>
              <a:ea typeface="Times New Roman"/>
              <a:cs typeface="Times New Roman"/>
              <a:sym typeface="Times New Roman"/>
            </a:endParaRPr>
          </a:p>
          <a:p>
            <a:pPr indent="-139700" lvl="0" marL="342900" rtl="0" algn="l">
              <a:spcBef>
                <a:spcPts val="0"/>
              </a:spcBef>
              <a:spcAft>
                <a:spcPts val="0"/>
              </a:spcAft>
              <a:buClr>
                <a:schemeClr val="dk1"/>
              </a:buClr>
              <a:buSzPts val="275"/>
              <a:buFont typeface="Arial"/>
              <a:buNone/>
            </a:pPr>
            <a:r>
              <a:t/>
            </a:r>
            <a:endParaRPr sz="4615">
              <a:latin typeface="Times New Roman"/>
              <a:ea typeface="Times New Roman"/>
              <a:cs typeface="Times New Roman"/>
              <a:sym typeface="Times New Roman"/>
            </a:endParaRPr>
          </a:p>
          <a:p>
            <a:pPr indent="-139700" lvl="0" marL="342900" rtl="0" algn="l">
              <a:spcBef>
                <a:spcPts val="0"/>
              </a:spcBef>
              <a:spcAft>
                <a:spcPts val="0"/>
              </a:spcAft>
              <a:buClr>
                <a:schemeClr val="dk1"/>
              </a:buClr>
              <a:buSzPts val="275"/>
              <a:buFont typeface="Arial"/>
              <a:buNone/>
            </a:pPr>
            <a:r>
              <a:rPr lang="en-US" sz="4615">
                <a:latin typeface="Times New Roman"/>
                <a:ea typeface="Times New Roman"/>
                <a:cs typeface="Times New Roman"/>
                <a:sym typeface="Times New Roman"/>
              </a:rPr>
              <a:t>[6]  Arif  Furkan  Mendi,  Kadir  Kaan  Sakakl,  Alper  Cabuk,  And Blockchain Based  Land Registration  System  Proposal  for Turkey, </a:t>
            </a:r>
            <a:endParaRPr sz="4615">
              <a:latin typeface="Times New Roman"/>
              <a:ea typeface="Times New Roman"/>
              <a:cs typeface="Times New Roman"/>
              <a:sym typeface="Times New Roman"/>
            </a:endParaRPr>
          </a:p>
          <a:p>
            <a:pPr indent="-139700" lvl="0" marL="342900" rtl="0" algn="l">
              <a:spcBef>
                <a:spcPts val="0"/>
              </a:spcBef>
              <a:spcAft>
                <a:spcPts val="0"/>
              </a:spcAft>
              <a:buClr>
                <a:schemeClr val="dk1"/>
              </a:buClr>
              <a:buSzPts val="275"/>
              <a:buFont typeface="Arial"/>
              <a:buNone/>
            </a:pPr>
            <a:r>
              <a:rPr lang="en-US" sz="4615">
                <a:latin typeface="Times New Roman"/>
                <a:ea typeface="Times New Roman"/>
                <a:cs typeface="Times New Roman"/>
                <a:sym typeface="Times New Roman"/>
              </a:rPr>
              <a:t>2020.</a:t>
            </a:r>
            <a:endParaRPr sz="4615">
              <a:latin typeface="Times New Roman"/>
              <a:ea typeface="Times New Roman"/>
              <a:cs typeface="Times New Roman"/>
              <a:sym typeface="Times New Roman"/>
            </a:endParaRPr>
          </a:p>
          <a:p>
            <a:pPr indent="-139700" lvl="0" marL="342900" rtl="0" algn="l">
              <a:spcBef>
                <a:spcPts val="0"/>
              </a:spcBef>
              <a:spcAft>
                <a:spcPts val="0"/>
              </a:spcAft>
              <a:buClr>
                <a:schemeClr val="dk1"/>
              </a:buClr>
              <a:buSzPts val="275"/>
              <a:buFont typeface="Arial"/>
              <a:buNone/>
            </a:pPr>
            <a:r>
              <a:t/>
            </a:r>
            <a:endParaRPr sz="4615">
              <a:latin typeface="Times New Roman"/>
              <a:ea typeface="Times New Roman"/>
              <a:cs typeface="Times New Roman"/>
              <a:sym typeface="Times New Roman"/>
            </a:endParaRPr>
          </a:p>
          <a:p>
            <a:pPr indent="-139700" lvl="0" marL="342900" rtl="0" algn="l">
              <a:spcBef>
                <a:spcPts val="0"/>
              </a:spcBef>
              <a:spcAft>
                <a:spcPts val="0"/>
              </a:spcAft>
              <a:buClr>
                <a:schemeClr val="dk1"/>
              </a:buClr>
              <a:buSzPts val="275"/>
              <a:buFont typeface="Arial"/>
              <a:buNone/>
            </a:pPr>
            <a:r>
              <a:rPr lang="en-US" sz="4615">
                <a:latin typeface="Times New Roman"/>
                <a:ea typeface="Times New Roman"/>
                <a:cs typeface="Times New Roman"/>
                <a:sym typeface="Times New Roman"/>
              </a:rPr>
              <a:t>[7]Ali,  Adnan  Nadeem,  Ali  Alzahrani,  Salman  Jan,  A Transparent  and  Trusted  Property  Registration  System  on Permissioned Blockchain, 2020. </a:t>
            </a:r>
            <a:endParaRPr sz="4615">
              <a:latin typeface="Times New Roman"/>
              <a:ea typeface="Times New Roman"/>
              <a:cs typeface="Times New Roman"/>
              <a:sym typeface="Times New Roman"/>
            </a:endParaRPr>
          </a:p>
          <a:p>
            <a:pPr indent="-139700" lvl="0" marL="342900" rtl="0" algn="l">
              <a:spcBef>
                <a:spcPts val="0"/>
              </a:spcBef>
              <a:spcAft>
                <a:spcPts val="0"/>
              </a:spcAft>
              <a:buClr>
                <a:schemeClr val="dk1"/>
              </a:buClr>
              <a:buSzPts val="275"/>
              <a:buFont typeface="Arial"/>
              <a:buNone/>
            </a:pPr>
            <a:r>
              <a:t/>
            </a:r>
            <a:endParaRPr sz="4615">
              <a:latin typeface="Times New Roman"/>
              <a:ea typeface="Times New Roman"/>
              <a:cs typeface="Times New Roman"/>
              <a:sym typeface="Times New Roman"/>
            </a:endParaRPr>
          </a:p>
          <a:p>
            <a:pPr indent="-139700" lvl="0" marL="342900" rtl="0" algn="l">
              <a:spcBef>
                <a:spcPts val="0"/>
              </a:spcBef>
              <a:spcAft>
                <a:spcPts val="0"/>
              </a:spcAft>
              <a:buClr>
                <a:schemeClr val="dk1"/>
              </a:buClr>
              <a:buSzPts val="275"/>
              <a:buFont typeface="Arial"/>
              <a:buNone/>
            </a:pPr>
            <a:r>
              <a:rPr lang="en-US" sz="4615">
                <a:latin typeface="Times New Roman"/>
                <a:ea typeface="Times New Roman"/>
                <a:cs typeface="Times New Roman"/>
                <a:sym typeface="Times New Roman"/>
              </a:rPr>
              <a:t>[8]  R.C.  Suganthe,  N.  Shanthi,  R.S.  Latha,  K.  Gowtham,  S. Deepakkumar, R. Elango, Blockchain enabled Digitization of Land Registration,  2021  International  Conference  on  Computer Communication and Informatics (ICCI – 2021), Jan. 27-29,2021. </a:t>
            </a:r>
            <a:endParaRPr sz="4615">
              <a:latin typeface="Times New Roman"/>
              <a:ea typeface="Times New Roman"/>
              <a:cs typeface="Times New Roman"/>
              <a:sym typeface="Times New Roman"/>
            </a:endParaRPr>
          </a:p>
          <a:p>
            <a:pPr indent="-139700" lvl="0" marL="342900" rtl="0" algn="l">
              <a:spcBef>
                <a:spcPts val="0"/>
              </a:spcBef>
              <a:spcAft>
                <a:spcPts val="0"/>
              </a:spcAft>
              <a:buClr>
                <a:schemeClr val="dk1"/>
              </a:buClr>
              <a:buSzPts val="275"/>
              <a:buFont typeface="Arial"/>
              <a:buNone/>
            </a:pPr>
            <a:r>
              <a:t/>
            </a:r>
            <a:endParaRPr sz="4615">
              <a:latin typeface="Times New Roman"/>
              <a:ea typeface="Times New Roman"/>
              <a:cs typeface="Times New Roman"/>
              <a:sym typeface="Times New Roman"/>
            </a:endParaRPr>
          </a:p>
          <a:p>
            <a:pPr indent="-139700" lvl="0" marL="342900" rtl="0" algn="l">
              <a:spcBef>
                <a:spcPts val="0"/>
              </a:spcBef>
              <a:spcAft>
                <a:spcPts val="0"/>
              </a:spcAft>
              <a:buClr>
                <a:schemeClr val="dk1"/>
              </a:buClr>
              <a:buSzPts val="275"/>
              <a:buFont typeface="Arial"/>
              <a:buNone/>
            </a:pPr>
            <a:r>
              <a:rPr lang="en-US" sz="4615">
                <a:latin typeface="Times New Roman"/>
                <a:ea typeface="Times New Roman"/>
                <a:cs typeface="Times New Roman"/>
                <a:sym typeface="Times New Roman"/>
              </a:rPr>
              <a:t>[9]  Swapnil  Soner,  Ratnesh  Litoriya,  Prateek  Pandey,  Exploring Blockchain and Smart Contract Technology for Reliable and Secure Land Registration and Record Management, 2021. </a:t>
            </a:r>
            <a:endParaRPr sz="4615">
              <a:latin typeface="Times New Roman"/>
              <a:ea typeface="Times New Roman"/>
              <a:cs typeface="Times New Roman"/>
              <a:sym typeface="Times New Roman"/>
            </a:endParaRPr>
          </a:p>
          <a:p>
            <a:pPr indent="-139700" lvl="0" marL="342900" rtl="0" algn="l">
              <a:spcBef>
                <a:spcPts val="0"/>
              </a:spcBef>
              <a:spcAft>
                <a:spcPts val="0"/>
              </a:spcAft>
              <a:buClr>
                <a:schemeClr val="dk1"/>
              </a:buClr>
              <a:buSzPts val="275"/>
              <a:buFont typeface="Arial"/>
              <a:buNone/>
            </a:pPr>
            <a:r>
              <a:t/>
            </a:r>
            <a:endParaRPr sz="4615">
              <a:latin typeface="Times New Roman"/>
              <a:ea typeface="Times New Roman"/>
              <a:cs typeface="Times New Roman"/>
              <a:sym typeface="Times New Roman"/>
            </a:endParaRPr>
          </a:p>
          <a:p>
            <a:pPr indent="-139700" lvl="0" marL="342900" rtl="0" algn="l">
              <a:spcBef>
                <a:spcPts val="0"/>
              </a:spcBef>
              <a:spcAft>
                <a:spcPts val="0"/>
              </a:spcAft>
              <a:buClr>
                <a:schemeClr val="dk1"/>
              </a:buClr>
              <a:buSzPts val="275"/>
              <a:buFont typeface="Arial"/>
              <a:buNone/>
            </a:pPr>
            <a:r>
              <a:rPr lang="en-US" sz="4615">
                <a:latin typeface="Times New Roman"/>
                <a:ea typeface="Times New Roman"/>
                <a:cs typeface="Times New Roman"/>
                <a:sym typeface="Times New Roman"/>
              </a:rPr>
              <a:t>[10] Ameya Thosar, Mayur Harne, Ashutosh Sarode, Dr. Parminder Kaur, Land Registry Management Using Blockchain, 2021.</a:t>
            </a:r>
            <a:endParaRPr sz="4615">
              <a:latin typeface="Times New Roman"/>
              <a:ea typeface="Times New Roman"/>
              <a:cs typeface="Times New Roman"/>
              <a:sym typeface="Times New Roman"/>
            </a:endParaRPr>
          </a:p>
          <a:p>
            <a:pPr indent="-139700" lvl="0" marL="342900" rtl="0" algn="l">
              <a:spcBef>
                <a:spcPts val="0"/>
              </a:spcBef>
              <a:spcAft>
                <a:spcPts val="0"/>
              </a:spcAft>
              <a:buClr>
                <a:schemeClr val="dk1"/>
              </a:buClr>
              <a:buSzPct val="100000"/>
              <a:buNone/>
            </a:pPr>
            <a:r>
              <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000"/>
              <a:buNone/>
            </a:pPr>
            <a:r>
              <a:t/>
            </a:r>
            <a:endParaRPr sz="4000">
              <a:latin typeface="Times New Roman"/>
              <a:ea typeface="Times New Roman"/>
              <a:cs typeface="Times New Roman"/>
              <a:sym typeface="Times New Roman"/>
            </a:endParaRPr>
          </a:p>
          <a:p>
            <a:pPr indent="0" lvl="0" marL="0" rtl="0" algn="ctr">
              <a:spcBef>
                <a:spcPts val="800"/>
              </a:spcBef>
              <a:spcAft>
                <a:spcPts val="0"/>
              </a:spcAft>
              <a:buClr>
                <a:schemeClr val="dk1"/>
              </a:buClr>
              <a:buSzPts val="4000"/>
              <a:buNone/>
            </a:pPr>
            <a:r>
              <a:t/>
            </a:r>
            <a:endParaRPr sz="4000">
              <a:latin typeface="Times New Roman"/>
              <a:ea typeface="Times New Roman"/>
              <a:cs typeface="Times New Roman"/>
              <a:sym typeface="Times New Roman"/>
            </a:endParaRPr>
          </a:p>
          <a:p>
            <a:pPr indent="0" lvl="0" marL="0" rtl="0" algn="ctr">
              <a:spcBef>
                <a:spcPts val="720"/>
              </a:spcBef>
              <a:spcAft>
                <a:spcPts val="0"/>
              </a:spcAft>
              <a:buClr>
                <a:schemeClr val="dk1"/>
              </a:buClr>
              <a:buSzPts val="3600"/>
              <a:buNone/>
            </a:pPr>
            <a:r>
              <a:rPr lang="en-US" sz="3600">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Cambria"/>
              <a:buNone/>
            </a:pPr>
            <a:r>
              <a:rPr lang="en-US" sz="3600">
                <a:latin typeface="Times New Roman"/>
                <a:ea typeface="Times New Roman"/>
                <a:cs typeface="Times New Roman"/>
                <a:sym typeface="Times New Roman"/>
              </a:rPr>
              <a:t>Contents</a:t>
            </a:r>
            <a:endParaRPr>
              <a:latin typeface="Times New Roman"/>
              <a:ea typeface="Times New Roman"/>
              <a:cs typeface="Times New Roman"/>
              <a:sym typeface="Times New Roman"/>
            </a:endParaRPr>
          </a:p>
        </p:txBody>
      </p:sp>
      <p:sp>
        <p:nvSpPr>
          <p:cNvPr id="92" name="Google Shape;92;p14"/>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rmAutofit fontScale="92500" lnSpcReduction="20000"/>
          </a:bodyPr>
          <a:lstStyle/>
          <a:p>
            <a:pPr indent="-331470" lvl="0" marL="342900" rtl="0" algn="l">
              <a:spcBef>
                <a:spcPts val="0"/>
              </a:spcBef>
              <a:spcAft>
                <a:spcPts val="0"/>
              </a:spcAft>
              <a:buClr>
                <a:schemeClr val="dk1"/>
              </a:buClr>
              <a:buSzPct val="100000"/>
              <a:buFont typeface="Times New Roman"/>
              <a:buChar char="•"/>
            </a:pPr>
            <a:r>
              <a:rPr lang="en-US" sz="2400">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a:p>
            <a:pPr indent="-331470" lvl="0" marL="342900" rtl="0" algn="l">
              <a:spcBef>
                <a:spcPts val="480"/>
              </a:spcBef>
              <a:spcAft>
                <a:spcPts val="0"/>
              </a:spcAft>
              <a:buClr>
                <a:schemeClr val="dk1"/>
              </a:buClr>
              <a:buSzPct val="100000"/>
              <a:buFont typeface="Times New Roman"/>
              <a:buChar char="•"/>
            </a:pPr>
            <a:r>
              <a:rPr lang="en-US" sz="2400">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a:p>
            <a:pPr indent="-331470" lvl="0" marL="342900" rtl="0" algn="l">
              <a:spcBef>
                <a:spcPts val="480"/>
              </a:spcBef>
              <a:spcAft>
                <a:spcPts val="0"/>
              </a:spcAft>
              <a:buClr>
                <a:schemeClr val="dk1"/>
              </a:buClr>
              <a:buSzPct val="100000"/>
              <a:buFont typeface="Times New Roman"/>
              <a:buChar char="•"/>
            </a:pPr>
            <a:r>
              <a:rPr lang="en-US" sz="2400">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a:p>
            <a:pPr indent="-331470" lvl="0" marL="342900" rtl="0" algn="l">
              <a:spcBef>
                <a:spcPts val="480"/>
              </a:spcBef>
              <a:spcAft>
                <a:spcPts val="0"/>
              </a:spcAft>
              <a:buClr>
                <a:schemeClr val="dk1"/>
              </a:buClr>
              <a:buSzPct val="100000"/>
              <a:buFont typeface="Times New Roman"/>
              <a:buChar char="•"/>
            </a:pPr>
            <a:r>
              <a:rPr lang="en-US" sz="2400">
                <a:latin typeface="Times New Roman"/>
                <a:ea typeface="Times New Roman"/>
                <a:cs typeface="Times New Roman"/>
                <a:sym typeface="Times New Roman"/>
              </a:rPr>
              <a:t>Proposed System</a:t>
            </a:r>
            <a:endParaRPr>
              <a:latin typeface="Times New Roman"/>
              <a:ea typeface="Times New Roman"/>
              <a:cs typeface="Times New Roman"/>
              <a:sym typeface="Times New Roman"/>
            </a:endParaRPr>
          </a:p>
          <a:p>
            <a:pPr indent="-331470" lvl="0" marL="342900" rtl="0" algn="l">
              <a:spcBef>
                <a:spcPts val="480"/>
              </a:spcBef>
              <a:spcAft>
                <a:spcPts val="0"/>
              </a:spcAft>
              <a:buClr>
                <a:schemeClr val="dk1"/>
              </a:buClr>
              <a:buSzPct val="100000"/>
              <a:buFont typeface="Times New Roman"/>
              <a:buChar char="•"/>
            </a:pPr>
            <a:r>
              <a:rPr lang="en-US" sz="2400">
                <a:latin typeface="Times New Roman"/>
                <a:ea typeface="Times New Roman"/>
                <a:cs typeface="Times New Roman"/>
                <a:sym typeface="Times New Roman"/>
              </a:rPr>
              <a:t>Architecture/Framework/Block diagram/Algorithm/Process Design</a:t>
            </a:r>
            <a:endParaRPr>
              <a:latin typeface="Times New Roman"/>
              <a:ea typeface="Times New Roman"/>
              <a:cs typeface="Times New Roman"/>
              <a:sym typeface="Times New Roman"/>
            </a:endParaRPr>
          </a:p>
          <a:p>
            <a:pPr indent="-331470" lvl="0" marL="342900" rtl="0" algn="l">
              <a:spcBef>
                <a:spcPts val="480"/>
              </a:spcBef>
              <a:spcAft>
                <a:spcPts val="0"/>
              </a:spcAft>
              <a:buClr>
                <a:schemeClr val="dk1"/>
              </a:buClr>
              <a:buSzPct val="100000"/>
              <a:buFont typeface="Times New Roman"/>
              <a:buChar char="•"/>
            </a:pPr>
            <a:r>
              <a:rPr lang="en-US" sz="2400">
                <a:latin typeface="Times New Roman"/>
                <a:ea typeface="Times New Roman"/>
                <a:cs typeface="Times New Roman"/>
                <a:sym typeface="Times New Roman"/>
              </a:rPr>
              <a:t>Details of Hardware/Software used</a:t>
            </a:r>
            <a:endParaRPr>
              <a:latin typeface="Times New Roman"/>
              <a:ea typeface="Times New Roman"/>
              <a:cs typeface="Times New Roman"/>
              <a:sym typeface="Times New Roman"/>
            </a:endParaRPr>
          </a:p>
          <a:p>
            <a:pPr indent="-331470" lvl="0" marL="342900" rtl="0" algn="l">
              <a:spcBef>
                <a:spcPts val="480"/>
              </a:spcBef>
              <a:spcAft>
                <a:spcPts val="0"/>
              </a:spcAft>
              <a:buClr>
                <a:schemeClr val="dk1"/>
              </a:buClr>
              <a:buSzPct val="100000"/>
              <a:buFont typeface="Times New Roman"/>
              <a:buChar char="•"/>
            </a:pPr>
            <a:r>
              <a:rPr lang="en-US" sz="2400">
                <a:latin typeface="Times New Roman"/>
                <a:ea typeface="Times New Roman"/>
                <a:cs typeface="Times New Roman"/>
                <a:sym typeface="Times New Roman"/>
              </a:rPr>
              <a:t>Output</a:t>
            </a:r>
            <a:endParaRPr>
              <a:latin typeface="Times New Roman"/>
              <a:ea typeface="Times New Roman"/>
              <a:cs typeface="Times New Roman"/>
              <a:sym typeface="Times New Roman"/>
            </a:endParaRPr>
          </a:p>
          <a:p>
            <a:pPr indent="-331470" lvl="0" marL="342900" rtl="0" algn="l">
              <a:spcBef>
                <a:spcPts val="480"/>
              </a:spcBef>
              <a:spcAft>
                <a:spcPts val="0"/>
              </a:spcAft>
              <a:buClr>
                <a:schemeClr val="dk1"/>
              </a:buClr>
              <a:buSzPct val="100000"/>
              <a:buFont typeface="Times New Roman"/>
              <a:buChar char="•"/>
            </a:pPr>
            <a:r>
              <a:rPr lang="en-US" sz="2400">
                <a:latin typeface="Times New Roman"/>
                <a:ea typeface="Times New Roman"/>
                <a:cs typeface="Times New Roman"/>
                <a:sym typeface="Times New Roman"/>
              </a:rPr>
              <a:t>Result Analysis</a:t>
            </a:r>
            <a:endParaRPr>
              <a:latin typeface="Times New Roman"/>
              <a:ea typeface="Times New Roman"/>
              <a:cs typeface="Times New Roman"/>
              <a:sym typeface="Times New Roman"/>
            </a:endParaRPr>
          </a:p>
          <a:p>
            <a:pPr indent="-331470" lvl="0" marL="342900" rtl="0" algn="l">
              <a:spcBef>
                <a:spcPts val="480"/>
              </a:spcBef>
              <a:spcAft>
                <a:spcPts val="0"/>
              </a:spcAft>
              <a:buClr>
                <a:schemeClr val="dk1"/>
              </a:buClr>
              <a:buSzPct val="100000"/>
              <a:buFont typeface="Times New Roman"/>
              <a:buChar char="•"/>
            </a:pPr>
            <a:r>
              <a:rPr lang="en-US" sz="2400">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a:p>
            <a:pPr indent="-331470" lvl="0" marL="342900" rtl="0" algn="l">
              <a:spcBef>
                <a:spcPts val="480"/>
              </a:spcBef>
              <a:spcAft>
                <a:spcPts val="0"/>
              </a:spcAft>
              <a:buClr>
                <a:schemeClr val="dk1"/>
              </a:buClr>
              <a:buSzPct val="100000"/>
              <a:buFont typeface="Times New Roman"/>
              <a:buChar char="•"/>
            </a:pPr>
            <a:r>
              <a:rPr lang="en-US" sz="2400">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a:p>
            <a:pPr indent="-331470" lvl="0" marL="342900" rtl="0" algn="l">
              <a:spcBef>
                <a:spcPts val="480"/>
              </a:spcBef>
              <a:spcAft>
                <a:spcPts val="0"/>
              </a:spcAft>
              <a:buClr>
                <a:schemeClr val="dk1"/>
              </a:buClr>
              <a:buSzPct val="100000"/>
              <a:buFont typeface="Times New Roman"/>
              <a:buChar char="•"/>
            </a:pPr>
            <a:r>
              <a:rPr lang="en-US" sz="2400">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a:p>
            <a:pPr indent="-215900" lvl="0" marL="342900" rtl="0" algn="l">
              <a:spcBef>
                <a:spcPts val="400"/>
              </a:spcBef>
              <a:spcAft>
                <a:spcPts val="0"/>
              </a:spcAft>
              <a:buClr>
                <a:schemeClr val="dk1"/>
              </a:buClr>
              <a:buSzPct val="100000"/>
              <a:buNone/>
            </a:pPr>
            <a:r>
              <a:t/>
            </a:r>
            <a:endParaRPr sz="2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mbria"/>
              <a:buNone/>
            </a:pPr>
            <a:r>
              <a:rPr lang="en-US" sz="3600">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98" name="Google Shape;98;p15"/>
          <p:cNvSpPr txBox="1"/>
          <p:nvPr>
            <p:ph idx="1" type="body"/>
          </p:nvPr>
        </p:nvSpPr>
        <p:spPr>
          <a:xfrm>
            <a:off x="457200" y="2331900"/>
            <a:ext cx="4747500" cy="4526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t/>
            </a:r>
            <a:endParaRPr sz="1800">
              <a:highlight>
                <a:schemeClr val="lt1"/>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highlight>
                  <a:schemeClr val="lt1"/>
                </a:highlight>
                <a:latin typeface="Times New Roman"/>
                <a:ea typeface="Times New Roman"/>
                <a:cs typeface="Times New Roman"/>
                <a:sym typeface="Times New Roman"/>
              </a:rPr>
              <a:t>“</a:t>
            </a:r>
            <a:r>
              <a:rPr lang="en-US" sz="1800">
                <a:solidFill>
                  <a:srgbClr val="3D85C6"/>
                </a:solidFill>
                <a:highlight>
                  <a:schemeClr val="lt1"/>
                </a:highlight>
                <a:latin typeface="Times New Roman"/>
                <a:ea typeface="Times New Roman"/>
                <a:cs typeface="Times New Roman"/>
                <a:sym typeface="Times New Roman"/>
              </a:rPr>
              <a:t>Land Registry Using Blockchain</a:t>
            </a:r>
            <a:r>
              <a:rPr lang="en-US" sz="1800">
                <a:highlight>
                  <a:schemeClr val="lt1"/>
                </a:highlight>
                <a:latin typeface="Times New Roman"/>
                <a:ea typeface="Times New Roman"/>
                <a:cs typeface="Times New Roman"/>
                <a:sym typeface="Times New Roman"/>
              </a:rPr>
              <a:t>" revolutionizes land management with secure, transparent, and efficient processes. This innovative project overcomes traditional land registry challenges, offering a modern solution for recording ownership and transactions.</a:t>
            </a:r>
            <a:endParaRPr sz="1800">
              <a:highlight>
                <a:schemeClr val="lt1"/>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3200"/>
              <a:buNone/>
            </a:pPr>
            <a:r>
              <a:t/>
            </a:r>
            <a:endParaRPr sz="1800">
              <a:highlight>
                <a:schemeClr val="lt1"/>
              </a:highlight>
              <a:latin typeface="Cambria"/>
              <a:ea typeface="Cambria"/>
              <a:cs typeface="Cambria"/>
              <a:sym typeface="Cambria"/>
            </a:endParaRPr>
          </a:p>
        </p:txBody>
      </p:sp>
      <p:pic>
        <p:nvPicPr>
          <p:cNvPr id="99" name="Google Shape;99;p15"/>
          <p:cNvPicPr preferRelativeResize="0"/>
          <p:nvPr/>
        </p:nvPicPr>
        <p:blipFill rotWithShape="1">
          <a:blip r:embed="rId3">
            <a:alphaModFix/>
          </a:blip>
          <a:srcRect b="0" l="51805" r="4044" t="0"/>
          <a:stretch/>
        </p:blipFill>
        <p:spPr>
          <a:xfrm>
            <a:off x="5348625" y="1852613"/>
            <a:ext cx="3482001" cy="3152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mbria"/>
              <a:buNone/>
            </a:pPr>
            <a:r>
              <a:rPr lang="en-US" sz="3600">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105" name="Google Shape;105;p16"/>
          <p:cNvSpPr txBox="1"/>
          <p:nvPr>
            <p:ph idx="1" type="body"/>
          </p:nvPr>
        </p:nvSpPr>
        <p:spPr>
          <a:xfrm>
            <a:off x="4502400" y="2034600"/>
            <a:ext cx="4184400" cy="480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n-US" sz="1800">
                <a:latin typeface="Times New Roman"/>
                <a:ea typeface="Times New Roman"/>
                <a:cs typeface="Times New Roman"/>
                <a:sym typeface="Times New Roman"/>
              </a:rPr>
              <a:t>Traditional land registration systems worldwide face issues like fraud, opaque records, paperwork, and bureaucracy, leading to disputes and inefficiencies. Our project leverages blockchain to combat fraud, improve transparency, and streamline land registration and transactions.</a:t>
            </a:r>
            <a:endParaRPr i="1" sz="1800">
              <a:latin typeface="Times New Roman"/>
              <a:ea typeface="Times New Roman"/>
              <a:cs typeface="Times New Roman"/>
              <a:sym typeface="Times New Roman"/>
            </a:endParaRPr>
          </a:p>
        </p:txBody>
      </p:sp>
      <p:pic>
        <p:nvPicPr>
          <p:cNvPr id="106" name="Google Shape;106;p16"/>
          <p:cNvPicPr preferRelativeResize="0"/>
          <p:nvPr/>
        </p:nvPicPr>
        <p:blipFill>
          <a:blip r:embed="rId3">
            <a:alphaModFix/>
          </a:blip>
          <a:stretch>
            <a:fillRect/>
          </a:stretch>
        </p:blipFill>
        <p:spPr>
          <a:xfrm>
            <a:off x="457200" y="2034588"/>
            <a:ext cx="3646100" cy="2788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lang="en-US" sz="3600">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graphicFrame>
        <p:nvGraphicFramePr>
          <p:cNvPr id="112" name="Google Shape;112;p17"/>
          <p:cNvGraphicFramePr/>
          <p:nvPr/>
        </p:nvGraphicFramePr>
        <p:xfrm>
          <a:off x="457200" y="1600200"/>
          <a:ext cx="3000000" cy="3000000"/>
        </p:xfrm>
        <a:graphic>
          <a:graphicData uri="http://schemas.openxmlformats.org/drawingml/2006/table">
            <a:tbl>
              <a:tblPr bandRow="1" firstRow="1">
                <a:noFill/>
                <a:tableStyleId>{43C08469-DA1B-40A9-B50A-EC4765996078}</a:tableStyleId>
              </a:tblPr>
              <a:tblGrid>
                <a:gridCol w="762000"/>
                <a:gridCol w="1626925"/>
                <a:gridCol w="2837100"/>
                <a:gridCol w="3003575"/>
              </a:tblGrid>
              <a:tr h="370850">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Sr. No</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Paper Title</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Advantages</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Disadvantages</a:t>
                      </a:r>
                      <a:endParaRPr>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1</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Land Registration System Using Blockchain</a:t>
                      </a:r>
                      <a:endParaRPr sz="12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It offers the potential to address several critical challenges in the current paper-based land registration system, including fraud prevention, enhanced security, transparency, and efficiency.</a:t>
                      </a:r>
                      <a:endParaRPr sz="12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The legal and regulatory framework for such a system may need to be developed, which can be a complex and time-consuming process</a:t>
                      </a:r>
                      <a:endParaRPr sz="12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2</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Securing Land Registration using Blockchain</a:t>
                      </a:r>
                      <a:endParaRPr sz="12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It presents a compelling solution to address the vulnerabilities in the current land registration process.</a:t>
                      </a:r>
                      <a:endParaRPr sz="12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Implementing a blockchain-based land registry may face challenges in terms of initial infrastructure and technology adoption costs.</a:t>
                      </a:r>
                      <a:endParaRPr sz="12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3</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Blockchain-Based Land Registration System: A Conceptual Framework </a:t>
                      </a:r>
                      <a:endParaRPr sz="12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It addresses the issues of data fraud, security, and system reliability.</a:t>
                      </a:r>
                      <a:endParaRPr sz="12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Resistance from traditional land management authorities and adaptation to the new technology could be obstacles.</a:t>
                      </a:r>
                      <a:endParaRPr sz="12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4</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Land Registration System Using Block-chain. </a:t>
                      </a:r>
                      <a:endParaRPr sz="12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It replaces the manual documentation with smart contracts.</a:t>
                      </a:r>
                      <a:endParaRPr sz="12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Resistance from existing stakeholders, such as brokers and government agencies, may hinder adoption.</a:t>
                      </a:r>
                      <a:endParaRPr sz="12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5</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Digital Land Registry System Using Blockchain</a:t>
                      </a:r>
                      <a:endParaRPr sz="1200">
                        <a:latin typeface="Times New Roman"/>
                        <a:ea typeface="Times New Roman"/>
                        <a:cs typeface="Times New Roman"/>
                        <a:sym typeface="Times New Roman"/>
                      </a:endParaRPr>
                    </a:p>
                  </a:txBody>
                  <a:tcPr marT="45725" marB="45725" marR="91450" marL="91450"/>
                </a:tc>
                <a:tc>
                  <a:txBody>
                    <a:bodyPr/>
                    <a:lstStyle/>
                    <a:p>
                      <a:pPr indent="0" lvl="0" marL="0" rtl="0" algn="l">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It revolutionize land registration systems by eliminating intermediaries, improving transaction speed, and enhancing security</a:t>
                      </a:r>
                      <a:endParaRPr sz="1200">
                        <a:latin typeface="Times New Roman"/>
                        <a:ea typeface="Times New Roman"/>
                        <a:cs typeface="Times New Roman"/>
                        <a:sym typeface="Times New Roman"/>
                      </a:endParaRPr>
                    </a:p>
                    <a:p>
                      <a:pPr indent="0" lvl="0" marL="0" marR="0" rtl="0" algn="l">
                        <a:spcBef>
                          <a:spcPts val="0"/>
                        </a:spcBef>
                        <a:spcAft>
                          <a:spcPts val="0"/>
                        </a:spcAft>
                        <a:buNone/>
                      </a:pPr>
                      <a:r>
                        <a:t/>
                      </a:r>
                      <a:endParaRPr sz="12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Transitioning from a centralized system to a blockchain-based one requires adaptation, regulatory adjustments, and overcoming resistance from existing stakeholders.</a:t>
                      </a:r>
                      <a:endParaRPr sz="1200">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mbria"/>
              <a:buNone/>
            </a:pPr>
            <a:r>
              <a:rPr lang="en-US" sz="3600">
                <a:latin typeface="Times New Roman"/>
                <a:ea typeface="Times New Roman"/>
                <a:cs typeface="Times New Roman"/>
                <a:sym typeface="Times New Roman"/>
              </a:rPr>
              <a:t>Proposed system</a:t>
            </a:r>
            <a:endParaRPr>
              <a:latin typeface="Times New Roman"/>
              <a:ea typeface="Times New Roman"/>
              <a:cs typeface="Times New Roman"/>
              <a:sym typeface="Times New Roman"/>
            </a:endParaRPr>
          </a:p>
        </p:txBody>
      </p:sp>
      <p:sp>
        <p:nvSpPr>
          <p:cNvPr id="118" name="Google Shape;118;p18"/>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n-US" sz="1800">
                <a:latin typeface="Times New Roman"/>
                <a:ea typeface="Times New Roman"/>
                <a:cs typeface="Times New Roman"/>
                <a:sym typeface="Times New Roman"/>
              </a:rPr>
              <a:t>Our proposed system leverages blockchain technology to revolutionize land registration by introducing a secure, transparent, and efficient process. Key features include decentralized ledger, smart contracts, ownership verification, transparency, efficiency, and cost savings. The system enhances security, reduces fraud, and ensures compliance while promoting adoption and ongoing maintenance.</a:t>
            </a:r>
            <a:endParaRPr sz="1800">
              <a:latin typeface="Times New Roman"/>
              <a:ea typeface="Times New Roman"/>
              <a:cs typeface="Times New Roman"/>
              <a:sym typeface="Times New Roman"/>
            </a:endParaRPr>
          </a:p>
          <a:p>
            <a:pPr indent="0" lvl="0" marL="0" rtl="0" algn="l">
              <a:spcBef>
                <a:spcPts val="0"/>
              </a:spcBef>
              <a:spcAft>
                <a:spcPts val="0"/>
              </a:spcAft>
              <a:buClr>
                <a:schemeClr val="dk1"/>
              </a:buClr>
              <a:buSzPts val="2000"/>
              <a:buNone/>
            </a:pPr>
            <a:r>
              <a:t/>
            </a:r>
            <a:endParaRPr sz="1800">
              <a:latin typeface="Times New Roman"/>
              <a:ea typeface="Times New Roman"/>
              <a:cs typeface="Times New Roman"/>
              <a:sym typeface="Times New Roman"/>
            </a:endParaRPr>
          </a:p>
          <a:p>
            <a:pPr indent="0" lvl="0" marL="0" rtl="0" algn="l">
              <a:spcBef>
                <a:spcPts val="0"/>
              </a:spcBef>
              <a:spcAft>
                <a:spcPts val="0"/>
              </a:spcAft>
              <a:buClr>
                <a:schemeClr val="dk1"/>
              </a:buClr>
              <a:buSzPts val="2000"/>
              <a:buNone/>
            </a:pPr>
            <a:r>
              <a:rPr lang="en-US" sz="1800">
                <a:latin typeface="Times New Roman"/>
                <a:ea typeface="Times New Roman"/>
                <a:cs typeface="Times New Roman"/>
                <a:sym typeface="Times New Roman"/>
              </a:rPr>
              <a:t>Our proposed system is a transformative shift in land management and ownership documentation. It effectively addresses the persistent issues of fraudulent land transfers, opacity in ownership records, excessive paperwork, and bureaucratic red tape. By harnessing the capabilities of blockchain technology, we mitigate fraudulent activities, enhance transparency, and simplify land registration and transaction processes. This results in a modern, efficient, and secure solution for land ownership management.</a:t>
            </a:r>
            <a:endParaRPr sz="1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mbria"/>
              <a:buNone/>
            </a:pPr>
            <a:r>
              <a:rPr lang="en-US" sz="3600">
                <a:latin typeface="Times New Roman"/>
                <a:ea typeface="Times New Roman"/>
                <a:cs typeface="Times New Roman"/>
                <a:sym typeface="Times New Roman"/>
              </a:rPr>
              <a:t>Architecture/Framework/Block diagram/Algorithm/Process Design</a:t>
            </a:r>
            <a:br>
              <a:rPr lang="en-US" sz="3600">
                <a:latin typeface="Cambria"/>
                <a:ea typeface="Cambria"/>
                <a:cs typeface="Cambria"/>
                <a:sym typeface="Cambria"/>
              </a:rPr>
            </a:br>
            <a:endParaRPr sz="3600"/>
          </a:p>
        </p:txBody>
      </p:sp>
      <p:sp>
        <p:nvSpPr>
          <p:cNvPr id="124" name="Google Shape;124;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125" name="Google Shape;125;p19"/>
          <p:cNvPicPr preferRelativeResize="0"/>
          <p:nvPr/>
        </p:nvPicPr>
        <p:blipFill>
          <a:blip r:embed="rId3">
            <a:alphaModFix/>
          </a:blip>
          <a:stretch>
            <a:fillRect/>
          </a:stretch>
        </p:blipFill>
        <p:spPr>
          <a:xfrm>
            <a:off x="507463" y="1706263"/>
            <a:ext cx="7629525" cy="3914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mbria"/>
              <a:buNone/>
            </a:pPr>
            <a:r>
              <a:rPr lang="en-US" sz="3600">
                <a:latin typeface="Times New Roman"/>
                <a:ea typeface="Times New Roman"/>
                <a:cs typeface="Times New Roman"/>
                <a:sym typeface="Times New Roman"/>
              </a:rPr>
              <a:t>Details of Hardware/Software used</a:t>
            </a:r>
            <a:br>
              <a:rPr lang="en-US" sz="3600">
                <a:latin typeface="Cambria"/>
                <a:ea typeface="Cambria"/>
                <a:cs typeface="Cambria"/>
                <a:sym typeface="Cambria"/>
              </a:rPr>
            </a:br>
            <a:endParaRPr sz="3600"/>
          </a:p>
        </p:txBody>
      </p:sp>
      <p:sp>
        <p:nvSpPr>
          <p:cNvPr id="131" name="Google Shape;131;p20"/>
          <p:cNvSpPr txBox="1"/>
          <p:nvPr>
            <p:ph idx="1" type="body"/>
          </p:nvPr>
        </p:nvSpPr>
        <p:spPr>
          <a:xfrm>
            <a:off x="457200" y="1267125"/>
            <a:ext cx="8229600" cy="452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b="1" lang="en-US" sz="1700">
                <a:latin typeface="Times New Roman"/>
                <a:ea typeface="Times New Roman"/>
                <a:cs typeface="Times New Roman"/>
                <a:sym typeface="Times New Roman"/>
              </a:rPr>
              <a:t>Hardware details:</a:t>
            </a:r>
            <a:endParaRPr sz="1700">
              <a:latin typeface="Times New Roman"/>
              <a:ea typeface="Times New Roman"/>
              <a:cs typeface="Times New Roman"/>
              <a:sym typeface="Times New Roman"/>
            </a:endParaRPr>
          </a:p>
          <a:p>
            <a:pPr indent="-279400" lvl="0" marL="285750" rtl="0" algn="l">
              <a:lnSpc>
                <a:spcPct val="150000"/>
              </a:lnSpc>
              <a:spcBef>
                <a:spcPts val="0"/>
              </a:spcBef>
              <a:spcAft>
                <a:spcPts val="0"/>
              </a:spcAft>
              <a:buSzPts val="1700"/>
              <a:buChar char="•"/>
            </a:pPr>
            <a:r>
              <a:rPr b="1" lang="en-US" sz="1700">
                <a:latin typeface="Times New Roman"/>
                <a:ea typeface="Times New Roman"/>
                <a:cs typeface="Times New Roman"/>
                <a:sym typeface="Times New Roman"/>
              </a:rPr>
              <a:t>Processor: </a:t>
            </a:r>
            <a:r>
              <a:rPr lang="en-US" sz="1700">
                <a:latin typeface="Times New Roman"/>
                <a:ea typeface="Times New Roman"/>
                <a:cs typeface="Times New Roman"/>
                <a:sym typeface="Times New Roman"/>
              </a:rPr>
              <a:t>A multi-core processor, such as an Intel Core i7 or AMD Ryzen, is recommended for smoother development and testing.</a:t>
            </a:r>
            <a:endParaRPr sz="1700">
              <a:latin typeface="Times New Roman"/>
              <a:ea typeface="Times New Roman"/>
              <a:cs typeface="Times New Roman"/>
              <a:sym typeface="Times New Roman"/>
            </a:endParaRPr>
          </a:p>
          <a:p>
            <a:pPr indent="-279400" lvl="0" marL="285750" rtl="0" algn="l">
              <a:lnSpc>
                <a:spcPct val="150000"/>
              </a:lnSpc>
              <a:spcBef>
                <a:spcPts val="0"/>
              </a:spcBef>
              <a:spcAft>
                <a:spcPts val="0"/>
              </a:spcAft>
              <a:buSzPts val="1700"/>
              <a:buChar char="•"/>
            </a:pPr>
            <a:r>
              <a:rPr b="1" lang="en-US" sz="1700">
                <a:latin typeface="Times New Roman"/>
                <a:ea typeface="Times New Roman"/>
                <a:cs typeface="Times New Roman"/>
                <a:sym typeface="Times New Roman"/>
              </a:rPr>
              <a:t>Memory (RAM): </a:t>
            </a:r>
            <a:r>
              <a:rPr lang="en-US" sz="1700">
                <a:latin typeface="Times New Roman"/>
                <a:ea typeface="Times New Roman"/>
                <a:cs typeface="Times New Roman"/>
                <a:sym typeface="Times New Roman"/>
              </a:rPr>
              <a:t>At least 8GB of RAM is recommended, especially for larger projects and testing.</a:t>
            </a:r>
            <a:endParaRPr sz="1700">
              <a:latin typeface="Times New Roman"/>
              <a:ea typeface="Times New Roman"/>
              <a:cs typeface="Times New Roman"/>
              <a:sym typeface="Times New Roman"/>
            </a:endParaRPr>
          </a:p>
          <a:p>
            <a:pPr indent="-279400" lvl="0" marL="285750" rtl="0" algn="l">
              <a:lnSpc>
                <a:spcPct val="150000"/>
              </a:lnSpc>
              <a:spcBef>
                <a:spcPts val="0"/>
              </a:spcBef>
              <a:spcAft>
                <a:spcPts val="0"/>
              </a:spcAft>
              <a:buSzPts val="1700"/>
              <a:buChar char="•"/>
            </a:pPr>
            <a:r>
              <a:rPr b="1" lang="en-US" sz="1700">
                <a:latin typeface="Times New Roman"/>
                <a:ea typeface="Times New Roman"/>
                <a:cs typeface="Times New Roman"/>
                <a:sym typeface="Times New Roman"/>
              </a:rPr>
              <a:t>Storage: </a:t>
            </a:r>
            <a:r>
              <a:rPr lang="en-US" sz="1700">
                <a:latin typeface="Times New Roman"/>
                <a:ea typeface="Times New Roman"/>
                <a:cs typeface="Times New Roman"/>
                <a:sym typeface="Times New Roman"/>
              </a:rPr>
              <a:t>You'll need storage for your development environment, IDE, and project files. An SSD (Solid State Drive) is preferred for faster load times.</a:t>
            </a:r>
            <a:endParaRPr sz="17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US" sz="1700">
                <a:latin typeface="Times New Roman"/>
                <a:ea typeface="Times New Roman"/>
                <a:cs typeface="Times New Roman"/>
                <a:sym typeface="Times New Roman"/>
              </a:rPr>
              <a:t>Software details:</a:t>
            </a:r>
            <a:endParaRPr sz="1700">
              <a:latin typeface="Times New Roman"/>
              <a:ea typeface="Times New Roman"/>
              <a:cs typeface="Times New Roman"/>
              <a:sym typeface="Times New Roman"/>
            </a:endParaRPr>
          </a:p>
          <a:p>
            <a:pPr indent="-266700" lvl="0" marL="285750" rtl="0" algn="l">
              <a:lnSpc>
                <a:spcPct val="150000"/>
              </a:lnSpc>
              <a:spcBef>
                <a:spcPts val="0"/>
              </a:spcBef>
              <a:spcAft>
                <a:spcPts val="0"/>
              </a:spcAft>
              <a:buSzPts val="1700"/>
              <a:buChar char="•"/>
            </a:pPr>
            <a:r>
              <a:rPr b="1" lang="en-US" sz="1700">
                <a:latin typeface="Times New Roman"/>
                <a:ea typeface="Times New Roman"/>
                <a:cs typeface="Times New Roman"/>
                <a:sym typeface="Times New Roman"/>
              </a:rPr>
              <a:t>Remix Ethereum IDE: </a:t>
            </a:r>
            <a:r>
              <a:rPr lang="en-US" sz="1700">
                <a:latin typeface="Times New Roman"/>
                <a:ea typeface="Times New Roman"/>
                <a:cs typeface="Times New Roman"/>
                <a:sym typeface="Times New Roman"/>
              </a:rPr>
              <a:t>For initial contract development and testing.</a:t>
            </a:r>
            <a:endParaRPr sz="1700">
              <a:latin typeface="Times New Roman"/>
              <a:ea typeface="Times New Roman"/>
              <a:cs typeface="Times New Roman"/>
              <a:sym typeface="Times New Roman"/>
            </a:endParaRPr>
          </a:p>
          <a:p>
            <a:pPr indent="-266700" lvl="0" marL="285750" rtl="0" algn="l">
              <a:lnSpc>
                <a:spcPct val="150000"/>
              </a:lnSpc>
              <a:spcBef>
                <a:spcPts val="0"/>
              </a:spcBef>
              <a:spcAft>
                <a:spcPts val="0"/>
              </a:spcAft>
              <a:buSzPts val="1700"/>
              <a:buChar char="•"/>
            </a:pPr>
            <a:r>
              <a:rPr b="1" lang="en-US" sz="1700">
                <a:latin typeface="Times New Roman"/>
                <a:ea typeface="Times New Roman"/>
                <a:cs typeface="Times New Roman"/>
                <a:sym typeface="Times New Roman"/>
              </a:rPr>
              <a:t>Truffle: </a:t>
            </a:r>
            <a:r>
              <a:rPr lang="en-US" sz="1700">
                <a:latin typeface="Times New Roman"/>
                <a:ea typeface="Times New Roman"/>
                <a:cs typeface="Times New Roman"/>
                <a:sym typeface="Times New Roman"/>
              </a:rPr>
              <a:t>For advanced development, testing, and deployment.</a:t>
            </a:r>
            <a:endParaRPr sz="1700">
              <a:latin typeface="Times New Roman"/>
              <a:ea typeface="Times New Roman"/>
              <a:cs typeface="Times New Roman"/>
              <a:sym typeface="Times New Roman"/>
            </a:endParaRPr>
          </a:p>
          <a:p>
            <a:pPr indent="-266700" lvl="0" marL="285750" rtl="0" algn="l">
              <a:lnSpc>
                <a:spcPct val="150000"/>
              </a:lnSpc>
              <a:spcBef>
                <a:spcPts val="0"/>
              </a:spcBef>
              <a:spcAft>
                <a:spcPts val="0"/>
              </a:spcAft>
              <a:buSzPts val="1700"/>
              <a:buChar char="•"/>
            </a:pPr>
            <a:r>
              <a:rPr b="1" lang="en-US" sz="1700">
                <a:latin typeface="Times New Roman"/>
                <a:ea typeface="Times New Roman"/>
                <a:cs typeface="Times New Roman"/>
                <a:sym typeface="Times New Roman"/>
              </a:rPr>
              <a:t>Solidity programming language: </a:t>
            </a:r>
            <a:r>
              <a:rPr lang="en-US" sz="1700">
                <a:latin typeface="Times New Roman"/>
                <a:ea typeface="Times New Roman"/>
                <a:cs typeface="Times New Roman"/>
                <a:sym typeface="Times New Roman"/>
              </a:rPr>
              <a:t>For writing the smart contract.</a:t>
            </a:r>
            <a:endParaRPr sz="1700">
              <a:latin typeface="Times New Roman"/>
              <a:ea typeface="Times New Roman"/>
              <a:cs typeface="Times New Roman"/>
              <a:sym typeface="Times New Roman"/>
            </a:endParaRPr>
          </a:p>
          <a:p>
            <a:pPr indent="-266700" lvl="0" marL="285750" rtl="0" algn="l">
              <a:lnSpc>
                <a:spcPct val="150000"/>
              </a:lnSpc>
              <a:spcBef>
                <a:spcPts val="0"/>
              </a:spcBef>
              <a:spcAft>
                <a:spcPts val="0"/>
              </a:spcAft>
              <a:buSzPts val="1700"/>
              <a:buChar char="•"/>
            </a:pPr>
            <a:r>
              <a:rPr b="1" lang="en-US" sz="1700">
                <a:latin typeface="Times New Roman"/>
                <a:ea typeface="Times New Roman"/>
                <a:cs typeface="Times New Roman"/>
                <a:sym typeface="Times New Roman"/>
              </a:rPr>
              <a:t>Ethers.js: </a:t>
            </a:r>
            <a:r>
              <a:rPr lang="en-US" sz="1700">
                <a:latin typeface="Times New Roman"/>
                <a:ea typeface="Times New Roman"/>
                <a:cs typeface="Times New Roman"/>
                <a:sym typeface="Times New Roman"/>
              </a:rPr>
              <a:t>For smart contract interaction.</a:t>
            </a:r>
            <a:endParaRPr sz="1700">
              <a:latin typeface="Times New Roman"/>
              <a:ea typeface="Times New Roman"/>
              <a:cs typeface="Times New Roman"/>
              <a:sym typeface="Times New Roman"/>
            </a:endParaRPr>
          </a:p>
          <a:p>
            <a:pPr indent="-266700" lvl="0" marL="285750" rtl="0" algn="l">
              <a:lnSpc>
                <a:spcPct val="150000"/>
              </a:lnSpc>
              <a:spcBef>
                <a:spcPts val="0"/>
              </a:spcBef>
              <a:spcAft>
                <a:spcPts val="0"/>
              </a:spcAft>
              <a:buSzPts val="1700"/>
              <a:buChar char="•"/>
            </a:pPr>
            <a:r>
              <a:rPr b="1" lang="en-US" sz="1700">
                <a:latin typeface="Times New Roman"/>
                <a:ea typeface="Times New Roman"/>
                <a:cs typeface="Times New Roman"/>
                <a:sym typeface="Times New Roman"/>
              </a:rPr>
              <a:t>Front-end technologies </a:t>
            </a:r>
            <a:r>
              <a:rPr lang="en-US" sz="1700">
                <a:latin typeface="Times New Roman"/>
                <a:ea typeface="Times New Roman"/>
                <a:cs typeface="Times New Roman"/>
                <a:sym typeface="Times New Roman"/>
              </a:rPr>
              <a:t>(HTML, CSS, JavaScript, and frameworks) for the user interface.</a:t>
            </a:r>
            <a:endParaRPr sz="17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mbria"/>
              <a:buNone/>
            </a:pPr>
            <a:r>
              <a:rPr lang="en-US" sz="4000">
                <a:latin typeface="Times New Roman"/>
                <a:ea typeface="Times New Roman"/>
                <a:cs typeface="Times New Roman"/>
                <a:sym typeface="Times New Roman"/>
              </a:rPr>
              <a:t>Output</a:t>
            </a:r>
            <a:endParaRPr>
              <a:latin typeface="Times New Roman"/>
              <a:ea typeface="Times New Roman"/>
              <a:cs typeface="Times New Roman"/>
              <a:sym typeface="Times New Roman"/>
            </a:endParaRPr>
          </a:p>
        </p:txBody>
      </p:sp>
      <p:pic>
        <p:nvPicPr>
          <p:cNvPr id="137" name="Google Shape;137;p21"/>
          <p:cNvPicPr preferRelativeResize="0"/>
          <p:nvPr/>
        </p:nvPicPr>
        <p:blipFill>
          <a:blip r:embed="rId3">
            <a:alphaModFix/>
          </a:blip>
          <a:stretch>
            <a:fillRect/>
          </a:stretch>
        </p:blipFill>
        <p:spPr>
          <a:xfrm>
            <a:off x="4897675" y="4195550"/>
            <a:ext cx="4058275" cy="2282771"/>
          </a:xfrm>
          <a:prstGeom prst="rect">
            <a:avLst/>
          </a:prstGeom>
          <a:noFill/>
          <a:ln>
            <a:noFill/>
          </a:ln>
        </p:spPr>
      </p:pic>
      <p:pic>
        <p:nvPicPr>
          <p:cNvPr id="138" name="Google Shape;138;p21"/>
          <p:cNvPicPr preferRelativeResize="0"/>
          <p:nvPr/>
        </p:nvPicPr>
        <p:blipFill>
          <a:blip r:embed="rId4">
            <a:alphaModFix/>
          </a:blip>
          <a:stretch>
            <a:fillRect/>
          </a:stretch>
        </p:blipFill>
        <p:spPr>
          <a:xfrm>
            <a:off x="177125" y="4195550"/>
            <a:ext cx="4058275" cy="2282774"/>
          </a:xfrm>
          <a:prstGeom prst="rect">
            <a:avLst/>
          </a:prstGeom>
          <a:noFill/>
          <a:ln>
            <a:noFill/>
          </a:ln>
        </p:spPr>
      </p:pic>
      <p:pic>
        <p:nvPicPr>
          <p:cNvPr id="139" name="Google Shape;139;p21"/>
          <p:cNvPicPr preferRelativeResize="0"/>
          <p:nvPr/>
        </p:nvPicPr>
        <p:blipFill>
          <a:blip r:embed="rId5">
            <a:alphaModFix/>
          </a:blip>
          <a:stretch>
            <a:fillRect/>
          </a:stretch>
        </p:blipFill>
        <p:spPr>
          <a:xfrm>
            <a:off x="2666400" y="1417645"/>
            <a:ext cx="4002675" cy="2251505"/>
          </a:xfrm>
          <a:prstGeom prst="rect">
            <a:avLst/>
          </a:prstGeom>
          <a:noFill/>
          <a:ln>
            <a:noFill/>
          </a:ln>
        </p:spPr>
      </p:pic>
      <p:sp>
        <p:nvSpPr>
          <p:cNvPr id="140" name="Google Shape;140;p21"/>
          <p:cNvSpPr/>
          <p:nvPr/>
        </p:nvSpPr>
        <p:spPr>
          <a:xfrm rot="-2700000">
            <a:off x="3011275" y="3776079"/>
            <a:ext cx="446750" cy="348321"/>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41" name="Google Shape;141;p21"/>
          <p:cNvSpPr/>
          <p:nvPr/>
        </p:nvSpPr>
        <p:spPr>
          <a:xfrm>
            <a:off x="4351075" y="5323425"/>
            <a:ext cx="457800" cy="310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