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4" r:id="rId1"/>
  </p:sldMasterIdLst>
  <p:notesMasterIdLst>
    <p:notesMasterId r:id="rId19"/>
  </p:notesMasterIdLst>
  <p:handoutMasterIdLst>
    <p:handoutMasterId r:id="rId20"/>
  </p:handoutMasterIdLst>
  <p:sldIdLst>
    <p:sldId id="409" r:id="rId2"/>
    <p:sldId id="408" r:id="rId3"/>
    <p:sldId id="411" r:id="rId4"/>
    <p:sldId id="412" r:id="rId5"/>
    <p:sldId id="413" r:id="rId6"/>
    <p:sldId id="410" r:id="rId7"/>
    <p:sldId id="379" r:id="rId8"/>
    <p:sldId id="380" r:id="rId9"/>
    <p:sldId id="381" r:id="rId10"/>
    <p:sldId id="383" r:id="rId11"/>
    <p:sldId id="384" r:id="rId12"/>
    <p:sldId id="402" r:id="rId13"/>
    <p:sldId id="403" r:id="rId14"/>
    <p:sldId id="404" r:id="rId15"/>
    <p:sldId id="400" r:id="rId16"/>
    <p:sldId id="385" r:id="rId17"/>
    <p:sldId id="407" r:id="rId18"/>
  </p:sldIdLst>
  <p:sldSz cx="9144000" cy="6858000" type="screen4x3"/>
  <p:notesSz cx="67818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9A6350F6-962A-4630-9F59-038EFF4397C1}">
          <p14:sldIdLst>
            <p14:sldId id="409"/>
            <p14:sldId id="408"/>
            <p14:sldId id="411"/>
            <p14:sldId id="412"/>
            <p14:sldId id="413"/>
            <p14:sldId id="410"/>
            <p14:sldId id="379"/>
            <p14:sldId id="380"/>
            <p14:sldId id="381"/>
            <p14:sldId id="383"/>
            <p14:sldId id="384"/>
            <p14:sldId id="402"/>
            <p14:sldId id="403"/>
            <p14:sldId id="404"/>
            <p14:sldId id="400"/>
            <p14:sldId id="385"/>
            <p14:sldId id="407"/>
          </p14:sldIdLst>
        </p14:section>
        <p14:section name="Abschnitt ohne Titel" id="{601CE8EC-8909-4BFB-95C4-68734C7011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663300"/>
    <a:srgbClr val="AFB6C5"/>
    <a:srgbClr val="1A3D66"/>
    <a:srgbClr val="808080"/>
    <a:srgbClr val="00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88959" autoAdjust="0"/>
  </p:normalViewPr>
  <p:slideViewPr>
    <p:cSldViewPr>
      <p:cViewPr varScale="1">
        <p:scale>
          <a:sx n="65" d="100"/>
          <a:sy n="65" d="100"/>
        </p:scale>
        <p:origin x="-18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0163" y="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9325E63-C999-4672-A4D9-5D99AE5D2B06}" type="datetimeFigureOut">
              <a:rPr lang="de-DE"/>
              <a:pPr>
                <a:defRPr/>
              </a:pPr>
              <a:t>04.07.2017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00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0163" y="9428163"/>
            <a:ext cx="29400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069C2B-0198-4BF6-80E7-F6B232B53E1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6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005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428163"/>
            <a:ext cx="294005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9D6E56-5F52-4F90-AED7-B50A98C60F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8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00"/>
            <a:ext cx="9144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unilogo_gro_w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6408738"/>
            <a:ext cx="2133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 descr="IMG_07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t="30048" r="9259" b="24141"/>
          <a:stretch>
            <a:fillRect/>
          </a:stretch>
        </p:blipFill>
        <p:spPr bwMode="auto">
          <a:xfrm>
            <a:off x="2543175" y="3886200"/>
            <a:ext cx="6600825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SUB-lin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268413"/>
            <a:ext cx="4800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2213" y="2349500"/>
            <a:ext cx="6357937" cy="5032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1100" y="2924175"/>
            <a:ext cx="6400800" cy="865188"/>
          </a:xfrm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348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316298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89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89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95542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5794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59313" y="3967163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355570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5794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59313" y="3967163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113447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1449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40212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14209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208793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28733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33693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16820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  <p:extLst>
      <p:ext uri="{BB962C8B-B14F-4D97-AF65-F5344CB8AC3E}">
        <p14:creationId xmlns:p14="http://schemas.microsoft.com/office/powerpoint/2010/main" val="289135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pic>
        <p:nvPicPr>
          <p:cNvPr id="1028" name="Bild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00"/>
            <a:ext cx="9144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4" descr="SUB-rechts-weis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77000"/>
            <a:ext cx="274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5" descr="unilogo_gro_weiss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9850"/>
            <a:ext cx="2133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405563"/>
            <a:ext cx="3600450" cy="3603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[Anlass der Präsentation]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A3D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80808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80808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80808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80808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80808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80808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80808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so.gbv.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bv.de/wikis/cls/Jabref-GVK-Plu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napi.gbv.de/?id=gvk:ppn:73241511X&amp;format=bibte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ac.sub.uni-goettingen.de/DB=1/XMLPRS=N/PPN?PPN=870458442" TargetMode="External"/><Relationship Id="rId7" Type="http://schemas.openxmlformats.org/officeDocument/2006/relationships/hyperlink" Target="https://de.sharelatex.com/learn/Using_bibliographies_in_ShareLaTeX" TargetMode="External"/><Relationship Id="rId2" Type="http://schemas.openxmlformats.org/officeDocument/2006/relationships/hyperlink" Target="https://opac.sub.uni-goettingen.de/DB=1/SET=2/TTL=1/MAT=/NOMAT=T/CLK?IKT=1016&amp;TRM=Einstei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.gwdg.de/docs/doku.php?id=de:services:email_collaboration:sharelatex" TargetMode="External"/><Relationship Id="rId5" Type="http://schemas.openxmlformats.org/officeDocument/2006/relationships/hyperlink" Target="https://sourceforge.net/projects/biblatex-biber/files/biblatex-biber/" TargetMode="External"/><Relationship Id="rId4" Type="http://schemas.openxmlformats.org/officeDocument/2006/relationships/hyperlink" Target="https://www.ctan.org/pkg/biblatex?lang=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x.stackexchange.com/questions/25701/bibtex-vs-biber-and-biblatex-vs-natbib/25702#257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tan.org/tex-archive/macros/latex/exptl/biblatex-contrib" TargetMode="External"/><Relationship Id="rId2" Type="http://schemas.openxmlformats.org/officeDocument/2006/relationships/hyperlink" Target="https://de.sharelatex.com/learn/Biblatex_bibliography_sty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sharelatex.com/learn/Biblatex_citation_sty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.sharelatex.com/learn/Biblatex_citation_sty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gwdg.de/docs/doku.php?id=de:services:email_collaboration:sharelatex" TargetMode="External"/><Relationship Id="rId2" Type="http://schemas.openxmlformats.org/officeDocument/2006/relationships/hyperlink" Target="https://sharelatex.gwdg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harelatex.gwdg.de/project/59540519823c6c72002e01d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.archive.org/web/20110927042356/http:/www.tex.ac.uk/tex-archive/bibliography/bibtex/base/bibtex.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x.stackexchange.com/questions/25701/bibtex-vs-biber-and-biblatex-vs-natbib/25702#2570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kern="1200" dirty="0" smtClean="0">
                <a:solidFill>
                  <a:srgbClr val="002060"/>
                </a:solidFill>
              </a:rPr>
              <a:t>Topics </a:t>
            </a:r>
            <a:r>
              <a:rPr lang="de-DE" b="1" kern="1200" dirty="0" err="1" smtClean="0">
                <a:solidFill>
                  <a:srgbClr val="002060"/>
                </a:solidFill>
              </a:rPr>
              <a:t>concerning</a:t>
            </a:r>
            <a:r>
              <a:rPr lang="de-DE" b="1" kern="1200" dirty="0" smtClean="0">
                <a:solidFill>
                  <a:srgbClr val="002060"/>
                </a:solidFill>
              </a:rPr>
              <a:t> </a:t>
            </a:r>
            <a:r>
              <a:rPr lang="de-DE" b="1" kern="1200" dirty="0" err="1">
                <a:solidFill>
                  <a:srgbClr val="002060"/>
                </a:solidFill>
              </a:rPr>
              <a:t>BibTeX</a:t>
            </a:r>
            <a:r>
              <a:rPr lang="de-DE" b="1" kern="1200" dirty="0">
                <a:solidFill>
                  <a:srgbClr val="002060"/>
                </a:solidFill>
              </a:rPr>
              <a:t> / </a:t>
            </a:r>
            <a:r>
              <a:rPr lang="de-DE" b="1" kern="1200" dirty="0" err="1" smtClean="0">
                <a:solidFill>
                  <a:srgbClr val="002060"/>
                </a:solidFill>
              </a:rPr>
              <a:t>biblatex</a:t>
            </a:r>
            <a:r>
              <a:rPr lang="de-DE" b="1" kern="1200" dirty="0" smtClean="0">
                <a:solidFill>
                  <a:srgbClr val="002060"/>
                </a:solidFill>
              </a:rPr>
              <a:t> </a:t>
            </a:r>
            <a:r>
              <a:rPr lang="de-DE" b="1" kern="1200" dirty="0">
                <a:solidFill>
                  <a:srgbClr val="002060"/>
                </a:solidFill>
              </a:rPr>
              <a:t>/ </a:t>
            </a:r>
            <a:r>
              <a:rPr lang="de-DE" b="1" kern="1200" dirty="0" err="1">
                <a:solidFill>
                  <a:srgbClr val="002060"/>
                </a:solidFill>
              </a:rPr>
              <a:t>biber</a:t>
            </a:r>
            <a:endParaRPr lang="en-US" b="1" kern="1200" dirty="0">
              <a:solidFill>
                <a:srgbClr val="00206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Terminology</a:t>
            </a:r>
            <a:r>
              <a:rPr lang="de-DE" dirty="0" smtClean="0"/>
              <a:t> </a:t>
            </a:r>
            <a:r>
              <a:rPr lang="de-DE" dirty="0" err="1" smtClean="0"/>
              <a:t>BibTeX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 smtClean="0"/>
              <a:t>bibLaTeX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 smtClean="0"/>
              <a:t>biber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Citation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bibliography</a:t>
            </a:r>
            <a:r>
              <a:rPr lang="de-DE" dirty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Sharelatex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bibLaTeX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biber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/>
              <a:t>BibTeX</a:t>
            </a:r>
            <a:r>
              <a:rPr lang="de-DE" dirty="0"/>
              <a:t> / </a:t>
            </a:r>
            <a:r>
              <a:rPr lang="de-DE" dirty="0" err="1"/>
              <a:t>bibLaTeX</a:t>
            </a:r>
            <a:r>
              <a:rPr lang="de-DE" dirty="0"/>
              <a:t> / </a:t>
            </a:r>
            <a:r>
              <a:rPr lang="de-DE" dirty="0" err="1"/>
              <a:t>biber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.</a:t>
            </a:r>
            <a:r>
              <a:rPr lang="de-DE" dirty="0" err="1" smtClean="0"/>
              <a:t>bib</a:t>
            </a:r>
            <a:r>
              <a:rPr lang="de-DE" dirty="0" smtClean="0"/>
              <a:t> –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hacks</a:t>
            </a:r>
            <a:r>
              <a:rPr lang="de-DE" dirty="0" smtClean="0"/>
              <a:t>“.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Unfortunately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catalogue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SUB Göttingen </a:t>
            </a:r>
            <a:r>
              <a:rPr lang="de-DE" b="1" dirty="0" smtClean="0"/>
              <a:t>GUK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offer</a:t>
            </a:r>
            <a:r>
              <a:rPr lang="de-DE" dirty="0" smtClean="0"/>
              <a:t> a </a:t>
            </a:r>
            <a:r>
              <a:rPr lang="de-DE" dirty="0" err="1" smtClean="0"/>
              <a:t>BibTeX</a:t>
            </a:r>
            <a:r>
              <a:rPr lang="de-DE" dirty="0" smtClean="0"/>
              <a:t> - Export.</a:t>
            </a:r>
          </a:p>
          <a:p>
            <a:pPr marL="0" indent="0">
              <a:buNone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Export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/>
              <a:t>GVK: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gso.gbv.de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en-US" b="1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6" name="Titel 8"/>
          <p:cNvSpPr txBox="1">
            <a:spLocks/>
          </p:cNvSpPr>
          <p:nvPr/>
        </p:nvSpPr>
        <p:spPr bwMode="auto">
          <a:xfrm>
            <a:off x="107504" y="274637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dirty="0"/>
              <a:t>Hack 1: Export </a:t>
            </a:r>
            <a:r>
              <a:rPr lang="de-DE" altLang="de-DE" b="1" dirty="0" err="1"/>
              <a:t>of</a:t>
            </a:r>
            <a:r>
              <a:rPr lang="de-DE" altLang="de-DE" b="1" dirty="0"/>
              <a:t> .</a:t>
            </a:r>
            <a:r>
              <a:rPr lang="de-DE" altLang="de-DE" b="1" dirty="0" err="1"/>
              <a:t>bib</a:t>
            </a:r>
            <a:r>
              <a:rPr lang="de-DE" altLang="de-DE" b="1" dirty="0"/>
              <a:t> </a:t>
            </a:r>
            <a:r>
              <a:rPr lang="de-DE" altLang="de-DE" b="1" dirty="0" err="1"/>
              <a:t>files</a:t>
            </a:r>
            <a:r>
              <a:rPr lang="de-DE" altLang="de-DE" b="1" dirty="0"/>
              <a:t> </a:t>
            </a:r>
            <a:r>
              <a:rPr lang="de-DE" altLang="de-DE" b="1" dirty="0" err="1"/>
              <a:t>from</a:t>
            </a:r>
            <a:r>
              <a:rPr lang="de-DE" altLang="de-DE" b="1" dirty="0"/>
              <a:t> a </a:t>
            </a:r>
            <a:r>
              <a:rPr lang="de-DE" altLang="de-DE" b="1" dirty="0" err="1"/>
              <a:t>library</a:t>
            </a:r>
            <a:r>
              <a:rPr lang="de-DE" altLang="de-DE" b="1" dirty="0"/>
              <a:t> </a:t>
            </a:r>
            <a:r>
              <a:rPr lang="de-DE" altLang="de-DE" b="1" dirty="0" err="1"/>
              <a:t>catalogue</a:t>
            </a:r>
            <a:endParaRPr lang="de-DE" altLang="de-D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9071376" cy="287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7740352" y="2852936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2" y="1639341"/>
            <a:ext cx="79812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3275856" y="2852936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/>
          <p:cNvSpPr txBox="1">
            <a:spLocks/>
          </p:cNvSpPr>
          <p:nvPr/>
        </p:nvSpPr>
        <p:spPr bwMode="auto">
          <a:xfrm>
            <a:off x="179512" y="274638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dirty="0"/>
              <a:t>Hack 2 : Google Scholar </a:t>
            </a:r>
            <a:r>
              <a:rPr lang="de-DE" altLang="de-DE" b="1" dirty="0" err="1" smtClean="0"/>
              <a:t>offers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BibTeX</a:t>
            </a:r>
            <a:r>
              <a:rPr lang="de-DE" altLang="de-DE" b="1" dirty="0"/>
              <a:t> </a:t>
            </a:r>
            <a:r>
              <a:rPr lang="de-DE" altLang="de-DE" b="1" dirty="0" err="1" smtClean="0"/>
              <a:t>export</a:t>
            </a:r>
            <a:endParaRPr lang="de-DE" altLang="de-DE" b="1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3275856" y="2852936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/>
          <p:cNvSpPr txBox="1">
            <a:spLocks/>
          </p:cNvSpPr>
          <p:nvPr/>
        </p:nvSpPr>
        <p:spPr bwMode="auto">
          <a:xfrm>
            <a:off x="1058863" y="274638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kern="0" dirty="0">
                <a:solidFill>
                  <a:srgbClr val="002060"/>
                </a:solidFill>
              </a:rPr>
              <a:t>Hack 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3 </a:t>
            </a:r>
            <a:r>
              <a:rPr lang="de-DE" altLang="de-DE" b="1" kern="0" dirty="0">
                <a:solidFill>
                  <a:srgbClr val="002060"/>
                </a:solidFill>
              </a:rPr>
              <a:t>: 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Export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from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the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publishers</a:t>
            </a:r>
            <a:endParaRPr lang="de-DE" altLang="de-DE" b="1" kern="0" dirty="0" smtClean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553572" cy="532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lipse 9"/>
          <p:cNvSpPr/>
          <p:nvPr/>
        </p:nvSpPr>
        <p:spPr>
          <a:xfrm>
            <a:off x="5796136" y="4941168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3275856" y="2852936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/>
          <p:cNvSpPr txBox="1">
            <a:spLocks/>
          </p:cNvSpPr>
          <p:nvPr/>
        </p:nvSpPr>
        <p:spPr bwMode="auto">
          <a:xfrm>
            <a:off x="1058863" y="274638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kern="0" dirty="0">
                <a:solidFill>
                  <a:srgbClr val="002060"/>
                </a:solidFill>
              </a:rPr>
              <a:t>Hack 4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 </a:t>
            </a:r>
            <a:r>
              <a:rPr lang="de-DE" altLang="de-DE" b="1" kern="0" dirty="0">
                <a:solidFill>
                  <a:srgbClr val="002060"/>
                </a:solidFill>
              </a:rPr>
              <a:t>: 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doi2bib: www.doi2bib.org</a:t>
            </a:r>
          </a:p>
        </p:txBody>
      </p:sp>
      <p:sp>
        <p:nvSpPr>
          <p:cNvPr id="10" name="Ellipse 9"/>
          <p:cNvSpPr/>
          <p:nvPr/>
        </p:nvSpPr>
        <p:spPr>
          <a:xfrm>
            <a:off x="5796136" y="4941168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5888"/>
            <a:ext cx="82486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6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 txBox="1">
            <a:spLocks/>
          </p:cNvSpPr>
          <p:nvPr/>
        </p:nvSpPr>
        <p:spPr bwMode="auto">
          <a:xfrm>
            <a:off x="683569" y="274638"/>
            <a:ext cx="84604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kern="0" dirty="0">
                <a:solidFill>
                  <a:srgbClr val="002060"/>
                </a:solidFill>
              </a:rPr>
              <a:t>Hack 5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 </a:t>
            </a:r>
            <a:r>
              <a:rPr lang="de-DE" altLang="de-DE" b="1" kern="0" dirty="0">
                <a:solidFill>
                  <a:srgbClr val="002060"/>
                </a:solidFill>
              </a:rPr>
              <a:t>: 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Export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from</a:t>
            </a:r>
            <a:r>
              <a:rPr lang="de-DE" altLang="de-DE" b="1" kern="0" dirty="0">
                <a:solidFill>
                  <a:srgbClr val="002060"/>
                </a:solidFill>
              </a:rPr>
              <a:t>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other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 </a:t>
            </a:r>
            <a:r>
              <a:rPr lang="de-DE" altLang="de-DE" b="1" kern="0" dirty="0" err="1">
                <a:solidFill>
                  <a:srgbClr val="002060"/>
                </a:solidFill>
              </a:rPr>
              <a:t>reference</a:t>
            </a:r>
            <a:r>
              <a:rPr lang="de-DE" altLang="de-DE" b="1" kern="0" dirty="0">
                <a:solidFill>
                  <a:srgbClr val="002060"/>
                </a:solidFill>
              </a:rPr>
              <a:t> </a:t>
            </a:r>
            <a:r>
              <a:rPr lang="de-DE" altLang="de-DE" b="1" kern="0" dirty="0" err="1">
                <a:solidFill>
                  <a:srgbClr val="002060"/>
                </a:solidFill>
              </a:rPr>
              <a:t>management</a:t>
            </a:r>
            <a:r>
              <a:rPr lang="de-DE" altLang="de-DE" b="1" kern="0" dirty="0">
                <a:solidFill>
                  <a:srgbClr val="002060"/>
                </a:solidFill>
              </a:rPr>
              <a:t>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tools</a:t>
            </a:r>
            <a:endParaRPr lang="de-DE" altLang="de-DE" b="1" kern="0" dirty="0" smtClean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267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  <p:pic>
        <p:nvPicPr>
          <p:cNvPr id="10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3286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40280"/>
            <a:ext cx="14049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1905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2102570" cy="74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BibTeX</a:t>
            </a:r>
            <a:r>
              <a:rPr lang="de-DE" dirty="0" smtClean="0"/>
              <a:t> / </a:t>
            </a:r>
            <a:r>
              <a:rPr lang="de-DE" dirty="0" err="1" smtClean="0"/>
              <a:t>BibLaTeX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JabRef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JabRef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PC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JAVA </a:t>
            </a:r>
            <a:r>
              <a:rPr lang="de-DE" dirty="0" err="1"/>
              <a:t>Runtime</a:t>
            </a:r>
            <a:r>
              <a:rPr lang="de-DE" dirty="0"/>
              <a:t> Environment. 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Import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Bibtex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/>
              <a:t>DOIs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searched</a:t>
            </a:r>
            <a:r>
              <a:rPr lang="de-DE" dirty="0" smtClean="0"/>
              <a:t> like  </a:t>
            </a:r>
            <a:r>
              <a:rPr lang="en-US" dirty="0" err="1"/>
              <a:t>arXiv</a:t>
            </a:r>
            <a:r>
              <a:rPr lang="en-US" dirty="0"/>
              <a:t>, </a:t>
            </a:r>
            <a:r>
              <a:rPr lang="en-US" dirty="0" err="1"/>
              <a:t>CiteseerX</a:t>
            </a:r>
            <a:r>
              <a:rPr lang="en-US" dirty="0"/>
              <a:t>, Google Scholar, Medline, GVK, </a:t>
            </a:r>
            <a:r>
              <a:rPr lang="en-US" dirty="0" err="1"/>
              <a:t>IEEEXplore</a:t>
            </a:r>
            <a:r>
              <a:rPr lang="en-US" dirty="0"/>
              <a:t>, and </a:t>
            </a:r>
            <a:r>
              <a:rPr lang="en-US" dirty="0" smtClean="0"/>
              <a:t>Springer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older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a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GVK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r>
              <a:rPr lang="de-DE" dirty="0" smtClean="0"/>
              <a:t>.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www.gbv.de/wikis/cls/Jabref-GVK-Plugin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Titel 8"/>
          <p:cNvSpPr txBox="1">
            <a:spLocks/>
          </p:cNvSpPr>
          <p:nvPr/>
        </p:nvSpPr>
        <p:spPr bwMode="auto">
          <a:xfrm>
            <a:off x="678632" y="384212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kern="0" dirty="0">
                <a:solidFill>
                  <a:srgbClr val="002060"/>
                </a:solidFill>
              </a:rPr>
              <a:t>Hack </a:t>
            </a:r>
            <a:r>
              <a:rPr lang="de-DE" altLang="de-DE" b="1" kern="0" dirty="0" smtClean="0">
                <a:solidFill>
                  <a:srgbClr val="002060"/>
                </a:solidFill>
              </a:rPr>
              <a:t>6 </a:t>
            </a:r>
            <a:r>
              <a:rPr lang="de-DE" altLang="de-DE" b="1" kern="0" dirty="0">
                <a:solidFill>
                  <a:srgbClr val="002060"/>
                </a:solidFill>
              </a:rPr>
              <a:t>: </a:t>
            </a:r>
            <a:r>
              <a:rPr lang="de-DE" altLang="de-DE" b="1" kern="0" dirty="0" err="1" smtClean="0">
                <a:solidFill>
                  <a:srgbClr val="002060"/>
                </a:solidFill>
              </a:rPr>
              <a:t>JabRef</a:t>
            </a:r>
            <a:endParaRPr lang="de-DE" altLang="de-DE" b="1" kern="0" dirty="0" smtClean="0">
              <a:solidFill>
                <a:srgbClr val="002060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b="1" dirty="0" err="1" smtClean="0">
                <a:solidFill>
                  <a:srgbClr val="002060"/>
                </a:solidFill>
              </a:rPr>
              <a:t>Librarian</a:t>
            </a:r>
            <a:r>
              <a:rPr lang="de-DE" altLang="en-US" b="1" dirty="0" smtClean="0">
                <a:solidFill>
                  <a:srgbClr val="002060"/>
                </a:solidFill>
              </a:rPr>
              <a:t>‘ s Hack 7 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de-DE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Pica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PPN (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citation</a:t>
            </a:r>
            <a:r>
              <a:rPr lang="de-DE" dirty="0" smtClean="0"/>
              <a:t> link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book</a:t>
            </a:r>
            <a:r>
              <a:rPr lang="de-DE" dirty="0" smtClean="0"/>
              <a:t>),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URL: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de-DE" u="sng" dirty="0" smtClean="0">
                <a:hlinkClick r:id="rId2"/>
              </a:rPr>
              <a:t>http://unapi.gbv.de/?id=gvk:ppn:73241511X&amp;format=bibtex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Helpful</a:t>
            </a:r>
            <a:r>
              <a:rPr lang="de-DE" b="1" dirty="0" smtClean="0"/>
              <a:t> Links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Wissenschaftliche Arbeiten schreiben mit </a:t>
            </a:r>
            <a:r>
              <a:rPr lang="de-DE" dirty="0" err="1"/>
              <a:t>LaTeX</a:t>
            </a:r>
            <a:r>
              <a:rPr lang="de-DE" dirty="0"/>
              <a:t> : Leitfaden für Einsteiger</a:t>
            </a:r>
            <a:r>
              <a:rPr lang="de-DE" dirty="0">
                <a:hlinkClick r:id="rId2"/>
              </a:rPr>
              <a:t>: </a:t>
            </a:r>
            <a:r>
              <a:rPr lang="de-DE" dirty="0">
                <a:hlinkClick r:id="rId3"/>
              </a:rPr>
              <a:t>https://opac.sub.uni-goettingen.de/DB=1/XMLPRS=N/PPN?PPN=870458442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/>
              <a:t>BibLaTeX</a:t>
            </a:r>
            <a:r>
              <a:rPr lang="de-DE" dirty="0"/>
              <a:t> – </a:t>
            </a:r>
            <a:r>
              <a:rPr lang="de-DE" dirty="0" err="1"/>
              <a:t>Sophisticated</a:t>
            </a:r>
            <a:r>
              <a:rPr lang="de-DE" dirty="0"/>
              <a:t> </a:t>
            </a:r>
            <a:r>
              <a:rPr lang="de-DE" dirty="0" err="1"/>
              <a:t>Bibliographies</a:t>
            </a:r>
            <a:r>
              <a:rPr lang="de-DE" dirty="0"/>
              <a:t> in </a:t>
            </a:r>
            <a:r>
              <a:rPr lang="de-DE" dirty="0" err="1" smtClean="0"/>
              <a:t>LaTeX</a:t>
            </a:r>
            <a:r>
              <a:rPr lang="de-DE" dirty="0" smtClean="0"/>
              <a:t>: </a:t>
            </a:r>
            <a:r>
              <a:rPr lang="de-DE" dirty="0">
                <a:hlinkClick r:id="rId4"/>
              </a:rPr>
              <a:t>https://www.ctan.org/pkg/biblatex?lang=de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biber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https://sourceforge.net/projects/biblatex-biber/files/biblatex-biber/</a:t>
            </a:r>
            <a:r>
              <a:rPr lang="de-DE" dirty="0"/>
              <a:t> 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 smtClean="0"/>
              <a:t>ShareLaTeX</a:t>
            </a:r>
            <a:r>
              <a:rPr lang="de-DE" dirty="0" smtClean="0"/>
              <a:t> </a:t>
            </a:r>
            <a:r>
              <a:rPr lang="de-DE" dirty="0"/>
              <a:t>der GWDG: </a:t>
            </a:r>
            <a:r>
              <a:rPr lang="de-DE" dirty="0">
                <a:hlinkClick r:id="rId6"/>
              </a:rPr>
              <a:t>https://info.gwdg.de/docs/doku.php?id=de:services:email_collaboration:sharelatex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/>
              <a:t>bibliographies</a:t>
            </a:r>
            <a:r>
              <a:rPr lang="de-DE" dirty="0"/>
              <a:t> in </a:t>
            </a:r>
            <a:r>
              <a:rPr lang="de-DE" dirty="0" err="1"/>
              <a:t>ShareLaTeX</a:t>
            </a:r>
            <a:r>
              <a:rPr lang="de-DE" dirty="0"/>
              <a:t>: </a:t>
            </a:r>
            <a:r>
              <a:rPr lang="de-DE" dirty="0">
                <a:hlinkClick r:id="rId7"/>
              </a:rPr>
              <a:t>https://de.sharelatex.com/learn/Using_bibliographies_in_ShareLaTeX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en-US" dirty="0"/>
          </a:p>
        </p:txBody>
      </p:sp>
      <p:sp>
        <p:nvSpPr>
          <p:cNvPr id="5" name="Fußzeilenplatzhalter 3"/>
          <p:cNvSpPr txBox="1">
            <a:spLocks/>
          </p:cNvSpPr>
          <p:nvPr/>
        </p:nvSpPr>
        <p:spPr bwMode="auto">
          <a:xfrm>
            <a:off x="2563813" y="6381328"/>
            <a:ext cx="36004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8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0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0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0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000" kern="1200">
                <a:solidFill>
                  <a:srgbClr val="808080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kern="1200" dirty="0" err="1">
                <a:solidFill>
                  <a:srgbClr val="002060"/>
                </a:solidFill>
              </a:rPr>
              <a:t>BibTeX</a:t>
            </a:r>
            <a:r>
              <a:rPr lang="de-DE" b="1" kern="1200" dirty="0">
                <a:solidFill>
                  <a:srgbClr val="002060"/>
                </a:solidFill>
              </a:rPr>
              <a:t> / </a:t>
            </a:r>
            <a:r>
              <a:rPr lang="de-DE" b="1" kern="1200" dirty="0" err="1">
                <a:solidFill>
                  <a:srgbClr val="002060"/>
                </a:solidFill>
              </a:rPr>
              <a:t>b</a:t>
            </a:r>
            <a:r>
              <a:rPr lang="de-DE" b="1" kern="1200" dirty="0" err="1" smtClean="0">
                <a:solidFill>
                  <a:srgbClr val="002060"/>
                </a:solidFill>
              </a:rPr>
              <a:t>ibLateX</a:t>
            </a:r>
            <a:r>
              <a:rPr lang="de-DE" b="1" kern="1200" dirty="0" smtClean="0">
                <a:solidFill>
                  <a:srgbClr val="002060"/>
                </a:solidFill>
              </a:rPr>
              <a:t> </a:t>
            </a:r>
            <a:r>
              <a:rPr lang="de-DE" b="1" kern="1200" dirty="0" err="1">
                <a:solidFill>
                  <a:srgbClr val="002060"/>
                </a:solidFill>
              </a:rPr>
              <a:t>and</a:t>
            </a:r>
            <a:r>
              <a:rPr lang="de-DE" b="1" kern="1200" dirty="0">
                <a:solidFill>
                  <a:srgbClr val="002060"/>
                </a:solidFill>
              </a:rPr>
              <a:t> </a:t>
            </a:r>
            <a:r>
              <a:rPr lang="de-DE" b="1" kern="1200" dirty="0" err="1" smtClean="0">
                <a:solidFill>
                  <a:srgbClr val="002060"/>
                </a:solidFill>
              </a:rPr>
              <a:t>biber</a:t>
            </a:r>
            <a:r>
              <a:rPr lang="de-DE" b="1" kern="1200" dirty="0" smtClean="0">
                <a:solidFill>
                  <a:srgbClr val="002060"/>
                </a:solidFill>
              </a:rPr>
              <a:t> </a:t>
            </a:r>
            <a:r>
              <a:rPr lang="de-DE" b="1" kern="1200" dirty="0">
                <a:solidFill>
                  <a:srgbClr val="002060"/>
                </a:solidFill>
              </a:rPr>
              <a:t>(</a:t>
            </a:r>
            <a:r>
              <a:rPr lang="de-DE" b="1" kern="1200" dirty="0" err="1">
                <a:solidFill>
                  <a:srgbClr val="002060"/>
                </a:solidFill>
              </a:rPr>
              <a:t>terminology</a:t>
            </a:r>
            <a:r>
              <a:rPr lang="de-DE" b="1" kern="1200" dirty="0">
                <a:solidFill>
                  <a:srgbClr val="002060"/>
                </a:solidFill>
              </a:rPr>
              <a:t>)</a:t>
            </a:r>
            <a:endParaRPr lang="en-US" b="1" kern="1200" dirty="0">
              <a:solidFill>
                <a:srgbClr val="00206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BibTeX</a:t>
            </a:r>
            <a:r>
              <a:rPr lang="de-DE" dirty="0"/>
              <a:t> was </a:t>
            </a:r>
            <a:r>
              <a:rPr lang="de-DE" dirty="0" err="1"/>
              <a:t>created</a:t>
            </a:r>
            <a:r>
              <a:rPr lang="de-DE" dirty="0"/>
              <a:t> in 1985 –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enhancements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1988 </a:t>
            </a:r>
            <a:r>
              <a:rPr lang="de-DE" dirty="0" err="1"/>
              <a:t>and</a:t>
            </a:r>
            <a:r>
              <a:rPr lang="de-DE" dirty="0"/>
              <a:t> in 2010.</a:t>
            </a:r>
          </a:p>
          <a:p>
            <a:r>
              <a:rPr lang="de-DE" b="1" dirty="0" err="1"/>
              <a:t>BibLateX</a:t>
            </a:r>
            <a:r>
              <a:rPr lang="de-DE" b="1" dirty="0"/>
              <a:t> </a:t>
            </a:r>
            <a:r>
              <a:rPr lang="de-DE" dirty="0"/>
              <a:t>was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b="1" dirty="0"/>
              <a:t> </a:t>
            </a:r>
            <a:r>
              <a:rPr lang="de-DE" dirty="0"/>
              <a:t>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BibTeX</a:t>
            </a:r>
            <a:endParaRPr lang="de-DE" dirty="0"/>
          </a:p>
          <a:p>
            <a:r>
              <a:rPr lang="de-DE" b="1" dirty="0"/>
              <a:t>Biber</a:t>
            </a:r>
            <a:r>
              <a:rPr lang="de-DE" dirty="0"/>
              <a:t> </a:t>
            </a:r>
            <a:r>
              <a:rPr lang="de-DE" dirty="0" err="1"/>
              <a:t>replaces</a:t>
            </a:r>
            <a:r>
              <a:rPr lang="de-DE" dirty="0"/>
              <a:t> </a:t>
            </a:r>
            <a:r>
              <a:rPr lang="de-DE" dirty="0" err="1"/>
              <a:t>BibTeX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backend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BibLaTeX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Bibtex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b</a:t>
            </a:r>
            <a:r>
              <a:rPr lang="en-US" b="1" dirty="0" err="1" smtClean="0"/>
              <a:t>iber</a:t>
            </a:r>
            <a:r>
              <a:rPr lang="en-US" dirty="0" smtClean="0"/>
              <a:t> </a:t>
            </a:r>
            <a:r>
              <a:rPr lang="en-US" dirty="0"/>
              <a:t>are external programs that </a:t>
            </a:r>
            <a:r>
              <a:rPr lang="en-US" u="sng" dirty="0"/>
              <a:t>process bibliography information</a:t>
            </a:r>
            <a:r>
              <a:rPr lang="en-US" dirty="0"/>
              <a:t> and act (roughly) as the </a:t>
            </a:r>
            <a:r>
              <a:rPr lang="en-US" u="sng" dirty="0"/>
              <a:t>interface</a:t>
            </a:r>
            <a:r>
              <a:rPr lang="en-US" dirty="0"/>
              <a:t> between your .bib file and your </a:t>
            </a:r>
            <a:r>
              <a:rPr lang="en-US" dirty="0" err="1"/>
              <a:t>LaTeX</a:t>
            </a:r>
            <a:r>
              <a:rPr lang="en-US" dirty="0"/>
              <a:t> document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b="1" dirty="0" err="1"/>
              <a:t>N</a:t>
            </a:r>
            <a:r>
              <a:rPr lang="en-US" b="1" dirty="0" err="1" smtClean="0"/>
              <a:t>atbib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biblatex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b="1" dirty="0" err="1"/>
              <a:t>LaTeX</a:t>
            </a:r>
            <a:r>
              <a:rPr lang="en-US" b="1" dirty="0"/>
              <a:t> packages</a:t>
            </a:r>
            <a:r>
              <a:rPr lang="en-US" dirty="0"/>
              <a:t> that </a:t>
            </a:r>
            <a:r>
              <a:rPr lang="en-US" u="sng" dirty="0"/>
              <a:t>format citations </a:t>
            </a:r>
            <a:r>
              <a:rPr lang="en-US" dirty="0"/>
              <a:t>and </a:t>
            </a:r>
            <a:r>
              <a:rPr lang="en-US" u="sng" dirty="0"/>
              <a:t>bibliographies</a:t>
            </a:r>
            <a:r>
              <a:rPr lang="en-US" dirty="0"/>
              <a:t>; </a:t>
            </a:r>
            <a:r>
              <a:rPr lang="en-US" dirty="0" err="1"/>
              <a:t>natbib</a:t>
            </a:r>
            <a:r>
              <a:rPr lang="en-US" dirty="0"/>
              <a:t> works </a:t>
            </a:r>
            <a:r>
              <a:rPr lang="en-US" i="1" dirty="0"/>
              <a:t>only</a:t>
            </a:r>
            <a:r>
              <a:rPr lang="en-US" dirty="0"/>
              <a:t> with </a:t>
            </a:r>
            <a:r>
              <a:rPr lang="en-US" dirty="0" err="1"/>
              <a:t>bibtex</a:t>
            </a:r>
            <a:r>
              <a:rPr lang="en-US" dirty="0"/>
              <a:t>, while </a:t>
            </a:r>
            <a:r>
              <a:rPr lang="en-US" dirty="0" err="1"/>
              <a:t>biblatex</a:t>
            </a:r>
            <a:r>
              <a:rPr lang="en-US" dirty="0"/>
              <a:t> (at the moment) works with both </a:t>
            </a:r>
            <a:r>
              <a:rPr lang="en-US" dirty="0" err="1"/>
              <a:t>bibtex</a:t>
            </a:r>
            <a:r>
              <a:rPr lang="en-US" dirty="0"/>
              <a:t> and </a:t>
            </a:r>
            <a:r>
              <a:rPr lang="en-US" dirty="0" err="1"/>
              <a:t>biber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900" dirty="0"/>
              <a:t>Source: </a:t>
            </a:r>
            <a:r>
              <a:rPr lang="en-US" sz="900" dirty="0" smtClean="0">
                <a:hlinkClick r:id="rId2"/>
              </a:rPr>
              <a:t>https://tex.stackexchange.com/questions/25701/bibtex-vs-biber-and-biblatex-vs-natbib/25702#25702</a:t>
            </a:r>
            <a:r>
              <a:rPr lang="en-US" dirty="0" smtClean="0"/>
              <a:t> 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Styles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Biblatex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biber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Biblatex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bibliographic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citation</a:t>
            </a:r>
            <a:r>
              <a:rPr lang="de-DE" dirty="0" smtClean="0"/>
              <a:t> style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separately</a:t>
            </a:r>
            <a:r>
              <a:rPr lang="de-DE" dirty="0" smtClean="0"/>
              <a:t>: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err="1" smtClean="0"/>
              <a:t>Biblatex</a:t>
            </a:r>
            <a:r>
              <a:rPr lang="en-US" b="1" dirty="0" smtClean="0"/>
              <a:t> </a:t>
            </a:r>
            <a:r>
              <a:rPr lang="en-US" b="1" dirty="0"/>
              <a:t>bibliography </a:t>
            </a:r>
            <a:r>
              <a:rPr lang="en-US" b="1" dirty="0" smtClean="0"/>
              <a:t>styles</a:t>
            </a:r>
            <a:r>
              <a:rPr lang="en-US" b="1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de.sharelatex.com/learn/Biblatex_bibliography_styles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www.ctan.org/tex-archive/macros/latex/exptl/biblatex-contrib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Biblatex</a:t>
            </a:r>
            <a:r>
              <a:rPr lang="en-US" b="1" dirty="0"/>
              <a:t> citation </a:t>
            </a:r>
            <a:r>
              <a:rPr lang="en-US" b="1" dirty="0" smtClean="0"/>
              <a:t>styles:</a:t>
            </a:r>
            <a:r>
              <a:rPr lang="en-US" dirty="0"/>
              <a:t> </a:t>
            </a:r>
            <a:r>
              <a:rPr lang="en-US" dirty="0" err="1" smtClean="0"/>
              <a:t>Biblatex</a:t>
            </a:r>
            <a:r>
              <a:rPr lang="en-US" dirty="0" smtClean="0"/>
              <a:t> </a:t>
            </a:r>
            <a:r>
              <a:rPr lang="en-US" dirty="0"/>
              <a:t>provides several standard citations styles, if no citation style is set </a:t>
            </a:r>
            <a:r>
              <a:rPr lang="en-US" dirty="0" err="1" smtClean="0"/>
              <a:t>L</a:t>
            </a:r>
            <a:r>
              <a:rPr lang="en-US" cap="all" dirty="0" err="1" smtClean="0"/>
              <a:t>aTEX</a:t>
            </a:r>
            <a:r>
              <a:rPr lang="en-US" dirty="0" smtClean="0"/>
              <a:t> </a:t>
            </a:r>
            <a:r>
              <a:rPr lang="en-US" dirty="0"/>
              <a:t>uses the one that matches the bibliography style.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de.sharelatex.com/learn/Biblatex_citation_styles</a:t>
            </a:r>
            <a:r>
              <a:rPr lang="en-US" sz="1100" dirty="0" smtClean="0"/>
              <a:t> (source of information)</a:t>
            </a:r>
            <a:endParaRPr lang="en-US" sz="1100" dirty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en-US" sz="1000" dirty="0" smtClean="0"/>
              <a:t>Source: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de.sharelatex.com/learn/Biblatex_citation_styles</a:t>
            </a: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4961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Sharelatex @ GWDG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ShareLaTeX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 a </a:t>
            </a:r>
            <a:r>
              <a:rPr lang="de-DE" b="1" dirty="0" smtClean="0"/>
              <a:t>Tex Live </a:t>
            </a:r>
            <a:r>
              <a:rPr lang="de-DE" dirty="0" smtClean="0"/>
              <a:t>Installation on a GWDG Server. </a:t>
            </a:r>
            <a:r>
              <a:rPr lang="de-DE" dirty="0" err="1" smtClean="0"/>
              <a:t>Evey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GWDG Account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ShareLaTeX</a:t>
            </a:r>
            <a:r>
              <a:rPr lang="de-DE" dirty="0" smtClean="0"/>
              <a:t> </a:t>
            </a:r>
            <a:r>
              <a:rPr lang="de-DE" dirty="0" err="1" smtClean="0"/>
              <a:t>alone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en-US" dirty="0"/>
              <a:t>The GWDG offers </a:t>
            </a:r>
            <a:r>
              <a:rPr lang="en-US" dirty="0" err="1"/>
              <a:t>ShareLaTeX</a:t>
            </a:r>
            <a:r>
              <a:rPr lang="en-US" dirty="0"/>
              <a:t> as a beta service until the end of 2017 for all users at </a:t>
            </a:r>
            <a:r>
              <a:rPr lang="en-US" dirty="0">
                <a:hlinkClick r:id="rId2" tooltip="https://sharelatex.gwdg.de"/>
              </a:rPr>
              <a:t>https://</a:t>
            </a:r>
            <a:r>
              <a:rPr lang="en-US" dirty="0" smtClean="0">
                <a:hlinkClick r:id="rId2" tooltip="https://sharelatex.gwdg.de"/>
              </a:rPr>
              <a:t>sharelatex.gwdg.de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info.gwdg.de/docs/doku.php?id=de:services:email_collaboration:sharelatex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https://sharelatex.gwdg.de/project/59540519823c6c72002e01dd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4664"/>
            <a:ext cx="2876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Processing </a:t>
            </a:r>
            <a:r>
              <a:rPr lang="de-DE" b="1" dirty="0" err="1" smtClean="0"/>
              <a:t>BibTex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BibTeX</a:t>
            </a:r>
            <a:r>
              <a:rPr lang="en-US" dirty="0" smtClean="0"/>
              <a:t> needs an </a:t>
            </a:r>
            <a:r>
              <a:rPr lang="en-US" b="1" dirty="0" smtClean="0"/>
              <a:t>.aux file </a:t>
            </a:r>
            <a:r>
              <a:rPr lang="en-US" dirty="0" smtClean="0"/>
              <a:t>– so you have to run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dirty="0" err="1" smtClean="0"/>
              <a:t>BibTeX</a:t>
            </a:r>
            <a:r>
              <a:rPr lang="en-US" dirty="0" smtClean="0"/>
              <a:t> is able to do its 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.</a:t>
            </a:r>
            <a:r>
              <a:rPr lang="en-US" b="1" dirty="0" err="1" smtClean="0"/>
              <a:t>bst</a:t>
            </a:r>
            <a:r>
              <a:rPr lang="en-US" b="1" dirty="0" smtClean="0"/>
              <a:t> file </a:t>
            </a:r>
            <a:r>
              <a:rPr lang="en-US" dirty="0" smtClean="0"/>
              <a:t>(the style file) is needed, that specifies the general reference-list style and formats individual entries.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.bib file(s) </a:t>
            </a:r>
            <a:r>
              <a:rPr lang="en-US" dirty="0" smtClean="0"/>
              <a:t>are the database of all reference-list entries of the user.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BibTeX</a:t>
            </a:r>
            <a:r>
              <a:rPr lang="en-US" dirty="0" smtClean="0"/>
              <a:t> uses only cited entries of the </a:t>
            </a:r>
            <a:r>
              <a:rPr lang="en-US" b="1" dirty="0" smtClean="0"/>
              <a:t>.bib </a:t>
            </a:r>
            <a:r>
              <a:rPr lang="en-US" dirty="0" smtClean="0"/>
              <a:t>file which are specified by the .aux file and creates as output a </a:t>
            </a:r>
            <a:r>
              <a:rPr lang="en-US" b="1" dirty="0" smtClean="0"/>
              <a:t>.</a:t>
            </a:r>
            <a:r>
              <a:rPr lang="en-US" b="1" dirty="0" err="1" smtClean="0"/>
              <a:t>bbl</a:t>
            </a:r>
            <a:r>
              <a:rPr lang="en-US" b="1" dirty="0" smtClean="0"/>
              <a:t> file</a:t>
            </a:r>
            <a:r>
              <a:rPr lang="en-US" dirty="0" smtClean="0"/>
              <a:t> containing these entries together with the formatting commands specified by the </a:t>
            </a:r>
            <a:r>
              <a:rPr lang="en-US" b="1" dirty="0" smtClean="0"/>
              <a:t>.</a:t>
            </a:r>
            <a:r>
              <a:rPr lang="en-US" b="1" dirty="0" err="1" smtClean="0"/>
              <a:t>bst</a:t>
            </a:r>
            <a:r>
              <a:rPr lang="en-US" b="1" dirty="0" smtClean="0"/>
              <a:t> file</a:t>
            </a:r>
            <a:r>
              <a:rPr lang="en-US" dirty="0" smtClean="0"/>
              <a:t>. </a:t>
            </a:r>
            <a:r>
              <a:rPr lang="en-US" dirty="0" err="1" smtClean="0"/>
              <a:t>LaTeX</a:t>
            </a:r>
            <a:r>
              <a:rPr lang="en-US" dirty="0" smtClean="0"/>
              <a:t> will use the .</a:t>
            </a:r>
            <a:r>
              <a:rPr lang="en-US" dirty="0" err="1" smtClean="0"/>
              <a:t>bbl</a:t>
            </a:r>
            <a:r>
              <a:rPr lang="en-US" dirty="0" smtClean="0"/>
              <a:t> file, to produce the reference list. </a:t>
            </a:r>
          </a:p>
          <a:p>
            <a:pPr marL="0" indent="0">
              <a:buNone/>
            </a:pPr>
            <a:r>
              <a:rPr lang="de-DE" sz="900" dirty="0" smtClean="0"/>
              <a:t>Source </a:t>
            </a:r>
            <a:r>
              <a:rPr lang="de-DE" sz="900" dirty="0" err="1" smtClean="0"/>
              <a:t>of</a:t>
            </a:r>
            <a:r>
              <a:rPr lang="de-DE" sz="900" dirty="0" smtClean="0"/>
              <a:t> </a:t>
            </a:r>
            <a:r>
              <a:rPr lang="de-DE" sz="900" dirty="0" err="1" smtClean="0"/>
              <a:t>information</a:t>
            </a:r>
            <a:r>
              <a:rPr lang="de-DE" sz="900" dirty="0" smtClean="0"/>
              <a:t>: </a:t>
            </a:r>
            <a:r>
              <a:rPr lang="de-DE" sz="900" dirty="0" smtClean="0">
                <a:hlinkClick r:id="rId2"/>
              </a:rPr>
              <a:t>https://web.archive.org/web/20110927042356/http://www.tex.ac.uk/tex-archive/bibliography/bibtex/base/bibtex.web</a:t>
            </a:r>
            <a:r>
              <a:rPr lang="de-DE" sz="900" dirty="0" smtClean="0"/>
              <a:t> </a:t>
            </a:r>
          </a:p>
          <a:p>
            <a:pPr marL="0" indent="0">
              <a:buNone/>
            </a:pPr>
            <a:endParaRPr lang="de-DE" sz="900" dirty="0"/>
          </a:p>
          <a:p>
            <a:pPr marL="0" indent="0">
              <a:buNone/>
            </a:pPr>
            <a:r>
              <a:rPr lang="de-DE" b="1" dirty="0" err="1" smtClean="0"/>
              <a:t>ShareLaTeX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en-US" dirty="0" smtClean="0"/>
              <a:t>generates </a:t>
            </a:r>
            <a:r>
              <a:rPr lang="en-US" dirty="0"/>
              <a:t>the output files as </a:t>
            </a:r>
            <a:r>
              <a:rPr lang="en-US" dirty="0" smtClean="0"/>
              <a:t>PDFs.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281"/>
            <a:ext cx="5455897" cy="68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563888" y="638132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tex.stackexchange.com/questions/25701/bibtex-vs-biber-and-biblatex-vs-natbib/25702#25702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36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en-US" dirty="0" smtClean="0"/>
              <a:t>A </a:t>
            </a:r>
            <a:r>
              <a:rPr lang="de-DE" altLang="en-US" dirty="0" err="1" smtClean="0"/>
              <a:t>data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set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consists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of</a:t>
            </a:r>
            <a:r>
              <a:rPr lang="de-DE" altLang="en-US" dirty="0" smtClean="0"/>
              <a:t> a </a:t>
            </a:r>
            <a:r>
              <a:rPr lang="de-DE" altLang="en-US" dirty="0" err="1" smtClean="0">
                <a:solidFill>
                  <a:srgbClr val="FF0000"/>
                </a:solidFill>
              </a:rPr>
              <a:t>publication</a:t>
            </a:r>
            <a:r>
              <a:rPr lang="de-DE" altLang="en-US" dirty="0" smtClean="0">
                <a:solidFill>
                  <a:srgbClr val="FF0000"/>
                </a:solidFill>
              </a:rPr>
              <a:t> type</a:t>
            </a:r>
            <a:r>
              <a:rPr lang="de-DE" altLang="en-US" dirty="0" smtClean="0"/>
              <a:t>, a </a:t>
            </a:r>
            <a:r>
              <a:rPr lang="de-DE" altLang="en-US" dirty="0" err="1" smtClean="0">
                <a:solidFill>
                  <a:srgbClr val="00B050"/>
                </a:solidFill>
              </a:rPr>
              <a:t>BibTeX</a:t>
            </a:r>
            <a:r>
              <a:rPr lang="de-DE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err="1" smtClean="0">
                <a:solidFill>
                  <a:srgbClr val="00B050"/>
                </a:solidFill>
              </a:rPr>
              <a:t>key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and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70C0"/>
                </a:solidFill>
              </a:rPr>
              <a:t>t</a:t>
            </a:r>
            <a:r>
              <a:rPr lang="de-DE" altLang="en-US" dirty="0" smtClean="0">
                <a:solidFill>
                  <a:srgbClr val="0070C0"/>
                </a:solidFill>
              </a:rPr>
              <a:t>ags</a:t>
            </a:r>
            <a:r>
              <a:rPr lang="de-DE" altLang="en-US" dirty="0" smtClean="0"/>
              <a:t>.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@book</a:t>
            </a:r>
            <a:r>
              <a:rPr lang="en-US" altLang="en-US" dirty="0" smtClean="0"/>
              <a:t>{</a:t>
            </a:r>
            <a:r>
              <a:rPr lang="en-US" altLang="en-US" dirty="0" smtClean="0">
                <a:solidFill>
                  <a:srgbClr val="00B050"/>
                </a:solidFill>
              </a:rPr>
              <a:t>GBV-774840722</a:t>
            </a:r>
            <a:r>
              <a:rPr lang="en-US" altLang="en-US" dirty="0" smtClean="0"/>
              <a:t>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author </a:t>
            </a:r>
            <a:r>
              <a:rPr lang="en-US" altLang="en-US" dirty="0" smtClean="0"/>
              <a:t>= {</a:t>
            </a:r>
            <a:r>
              <a:rPr lang="en-US" altLang="en-US" dirty="0" err="1" smtClean="0"/>
              <a:t>Demtröder</a:t>
            </a:r>
            <a:r>
              <a:rPr lang="en-US" altLang="en-US" dirty="0" smtClean="0"/>
              <a:t>, Wolfgang},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title </a:t>
            </a:r>
            <a:r>
              <a:rPr lang="en-US" altLang="en-US" dirty="0" smtClean="0"/>
              <a:t>= {Laser spectroscopy : Basic principles},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publisher </a:t>
            </a:r>
            <a:r>
              <a:rPr lang="en-US" altLang="en-US" dirty="0" smtClean="0"/>
              <a:t>= {Springer},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year </a:t>
            </a:r>
            <a:r>
              <a:rPr lang="en-US" altLang="en-US" dirty="0" smtClean="0"/>
              <a:t>= {2014},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volume </a:t>
            </a:r>
            <a:r>
              <a:rPr lang="en-US" altLang="en-US" dirty="0" smtClean="0"/>
              <a:t>= {1},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series </a:t>
            </a:r>
            <a:r>
              <a:rPr lang="en-US" altLang="en-US" dirty="0" smtClean="0"/>
              <a:t>= {Laser spectroscopy ; 1},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address </a:t>
            </a:r>
            <a:r>
              <a:rPr lang="en-US" altLang="en-US" dirty="0" smtClean="0"/>
              <a:t>= {Berlin [</a:t>
            </a:r>
            <a:r>
              <a:rPr lang="en-US" altLang="en-US" dirty="0" err="1" smtClean="0"/>
              <a:t>u.a</a:t>
            </a:r>
            <a:r>
              <a:rPr lang="en-US" altLang="en-US" dirty="0" smtClean="0"/>
              <a:t>.]},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edition </a:t>
            </a:r>
            <a:r>
              <a:rPr lang="en-US" altLang="en-US" dirty="0" smtClean="0"/>
              <a:t>= {5. ed.},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pages </a:t>
            </a:r>
            <a:r>
              <a:rPr lang="en-US" altLang="en-US" dirty="0" smtClean="0"/>
              <a:t>= {XVIII, 496 S.},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6" name="Titel 8"/>
          <p:cNvSpPr txBox="1">
            <a:spLocks/>
          </p:cNvSpPr>
          <p:nvPr/>
        </p:nvSpPr>
        <p:spPr bwMode="auto">
          <a:xfrm>
            <a:off x="539552" y="252497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dirty="0"/>
              <a:t>The </a:t>
            </a:r>
            <a:r>
              <a:rPr lang="de-DE" altLang="de-DE" b="1" dirty="0" err="1"/>
              <a:t>syntax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</a:t>
            </a:r>
            <a:r>
              <a:rPr lang="de-DE" altLang="de-DE" b="1" dirty="0" smtClean="0"/>
              <a:t>.</a:t>
            </a:r>
            <a:r>
              <a:rPr lang="de-DE" altLang="de-DE" b="1" dirty="0" err="1" smtClean="0"/>
              <a:t>bib</a:t>
            </a:r>
            <a:r>
              <a:rPr lang="de-DE" altLang="de-DE" b="1" dirty="0" smtClean="0"/>
              <a:t>-files  (</a:t>
            </a:r>
            <a:r>
              <a:rPr lang="de-DE" altLang="de-DE" b="1" dirty="0" err="1" smtClean="0"/>
              <a:t>book</a:t>
            </a:r>
            <a:r>
              <a:rPr lang="de-DE" altLang="de-DE" b="1" dirty="0" smtClean="0"/>
              <a:t>)</a:t>
            </a:r>
            <a:endParaRPr lang="de-DE" altLang="de-DE" b="1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en-US" dirty="0"/>
              <a:t>A </a:t>
            </a:r>
            <a:r>
              <a:rPr lang="de-DE" altLang="en-US" dirty="0" err="1"/>
              <a:t>data</a:t>
            </a:r>
            <a:r>
              <a:rPr lang="de-DE" altLang="en-US" dirty="0"/>
              <a:t> </a:t>
            </a:r>
            <a:r>
              <a:rPr lang="de-DE" altLang="en-US" dirty="0" err="1"/>
              <a:t>set</a:t>
            </a:r>
            <a:r>
              <a:rPr lang="de-DE" altLang="en-US" dirty="0"/>
              <a:t> </a:t>
            </a:r>
            <a:r>
              <a:rPr lang="de-DE" altLang="en-US" dirty="0" err="1"/>
              <a:t>consists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a </a:t>
            </a:r>
            <a:r>
              <a:rPr lang="de-DE" altLang="en-US" dirty="0" err="1" smtClean="0">
                <a:solidFill>
                  <a:srgbClr val="FF0000"/>
                </a:solidFill>
              </a:rPr>
              <a:t>publication</a:t>
            </a:r>
            <a:r>
              <a:rPr lang="de-DE" altLang="en-US" dirty="0" smtClean="0">
                <a:solidFill>
                  <a:srgbClr val="FF0000"/>
                </a:solidFill>
              </a:rPr>
              <a:t> </a:t>
            </a:r>
            <a:r>
              <a:rPr lang="de-DE" altLang="en-US" dirty="0">
                <a:solidFill>
                  <a:srgbClr val="FF0000"/>
                </a:solidFill>
              </a:rPr>
              <a:t>type</a:t>
            </a:r>
            <a:r>
              <a:rPr lang="de-DE" altLang="en-US" dirty="0"/>
              <a:t>, a </a:t>
            </a:r>
            <a:r>
              <a:rPr lang="de-DE" altLang="en-US" dirty="0" err="1">
                <a:solidFill>
                  <a:srgbClr val="00B050"/>
                </a:solidFill>
              </a:rPr>
              <a:t>BibTeX</a:t>
            </a:r>
            <a:r>
              <a:rPr lang="de-DE" altLang="en-US" dirty="0">
                <a:solidFill>
                  <a:srgbClr val="00B050"/>
                </a:solidFill>
              </a:rPr>
              <a:t> </a:t>
            </a:r>
            <a:r>
              <a:rPr lang="de-DE" altLang="en-US" dirty="0" err="1">
                <a:solidFill>
                  <a:srgbClr val="00B050"/>
                </a:solidFill>
              </a:rPr>
              <a:t>key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tags</a:t>
            </a:r>
            <a:r>
              <a:rPr lang="de-DE" altLang="en-US" dirty="0"/>
              <a:t>.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@article</a:t>
            </a:r>
            <a:r>
              <a:rPr lang="en-US" altLang="en-US" dirty="0" smtClean="0">
                <a:solidFill>
                  <a:schemeClr val="bg2"/>
                </a:solidFill>
              </a:rPr>
              <a:t>{</a:t>
            </a:r>
            <a:r>
              <a:rPr lang="en-US" altLang="en-US" dirty="0" smtClean="0">
                <a:solidFill>
                  <a:srgbClr val="00B050"/>
                </a:solidFill>
              </a:rPr>
              <a:t>hell1994breaking</a:t>
            </a:r>
            <a:r>
              <a:rPr lang="en-US" altLang="en-US" dirty="0" smtClean="0">
                <a:solidFill>
                  <a:schemeClr val="bg2"/>
                </a:solidFill>
              </a:rPr>
              <a:t>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title</a:t>
            </a:r>
            <a:r>
              <a:rPr lang="en-US" altLang="en-US" dirty="0" smtClean="0">
                <a:solidFill>
                  <a:schemeClr val="bg2"/>
                </a:solidFill>
              </a:rPr>
              <a:t>={Breaking the diffraction resolution limit by stimulated emission:     stimulated-emission-depletion fluorescence microscopy},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author</a:t>
            </a:r>
            <a:r>
              <a:rPr lang="en-US" altLang="en-US" dirty="0" smtClean="0">
                <a:solidFill>
                  <a:schemeClr val="bg2"/>
                </a:solidFill>
              </a:rPr>
              <a:t>={Hell, Stefan W and Wichmann, Jan},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journal</a:t>
            </a:r>
            <a:r>
              <a:rPr lang="en-US" altLang="en-US" dirty="0" smtClean="0">
                <a:solidFill>
                  <a:schemeClr val="bg2"/>
                </a:solidFill>
              </a:rPr>
              <a:t>={Optics letters},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volume</a:t>
            </a:r>
            <a:r>
              <a:rPr lang="en-US" altLang="en-US" dirty="0" smtClean="0">
                <a:solidFill>
                  <a:schemeClr val="bg2"/>
                </a:solidFill>
              </a:rPr>
              <a:t>={19},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number</a:t>
            </a:r>
            <a:r>
              <a:rPr lang="en-US" altLang="en-US" dirty="0" smtClean="0">
                <a:solidFill>
                  <a:schemeClr val="bg2"/>
                </a:solidFill>
              </a:rPr>
              <a:t>={11},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pages</a:t>
            </a:r>
            <a:r>
              <a:rPr lang="en-US" altLang="en-US" dirty="0" smtClean="0">
                <a:solidFill>
                  <a:schemeClr val="bg2"/>
                </a:solidFill>
              </a:rPr>
              <a:t>={780--782},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year</a:t>
            </a:r>
            <a:r>
              <a:rPr lang="en-US" altLang="en-US" dirty="0" smtClean="0">
                <a:solidFill>
                  <a:schemeClr val="bg2"/>
                </a:solidFill>
              </a:rPr>
              <a:t>={1994},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</a:rPr>
              <a:t>publisher</a:t>
            </a:r>
            <a:r>
              <a:rPr lang="en-US" altLang="en-US" dirty="0" smtClean="0">
                <a:solidFill>
                  <a:schemeClr val="bg2"/>
                </a:solidFill>
              </a:rPr>
              <a:t>={Optical Society of America}</a:t>
            </a:r>
          </a:p>
          <a:p>
            <a:pPr marL="0" indent="0"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Titel 8"/>
          <p:cNvSpPr txBox="1">
            <a:spLocks/>
          </p:cNvSpPr>
          <p:nvPr/>
        </p:nvSpPr>
        <p:spPr bwMode="auto">
          <a:xfrm>
            <a:off x="539552" y="274638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de-DE" altLang="de-DE" b="1" dirty="0"/>
              <a:t>The </a:t>
            </a:r>
            <a:r>
              <a:rPr lang="de-DE" altLang="de-DE" b="1" dirty="0" err="1"/>
              <a:t>syntax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</a:t>
            </a:r>
            <a:r>
              <a:rPr lang="de-DE" altLang="de-DE" b="1" dirty="0" smtClean="0"/>
              <a:t>.</a:t>
            </a:r>
            <a:r>
              <a:rPr lang="de-DE" altLang="de-DE" b="1" dirty="0" err="1" smtClean="0"/>
              <a:t>bib</a:t>
            </a:r>
            <a:r>
              <a:rPr lang="de-DE" altLang="de-DE" b="1" dirty="0" smtClean="0"/>
              <a:t>-files  (</a:t>
            </a:r>
            <a:r>
              <a:rPr lang="de-DE" altLang="de-DE" b="1" dirty="0" err="1" smtClean="0"/>
              <a:t>article</a:t>
            </a:r>
            <a:r>
              <a:rPr lang="de-DE" altLang="de-DE" b="1" dirty="0" smtClean="0"/>
              <a:t>)</a:t>
            </a:r>
            <a:endParaRPr lang="de-DE" altLang="de-DE" b="1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25538"/>
            <a:ext cx="8734425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itel 1"/>
          <p:cNvSpPr>
            <a:spLocks noGrp="1"/>
          </p:cNvSpPr>
          <p:nvPr>
            <p:ph type="title"/>
          </p:nvPr>
        </p:nvSpPr>
        <p:spPr>
          <a:xfrm>
            <a:off x="5796136" y="561973"/>
            <a:ext cx="8229600" cy="581025"/>
          </a:xfrm>
        </p:spPr>
        <p:txBody>
          <a:bodyPr/>
          <a:lstStyle/>
          <a:p>
            <a:r>
              <a:rPr lang="de-DE" altLang="en-US" sz="1400" dirty="0" smtClean="0"/>
              <a:t>https://de.wikipedia.org/wiki/BibTeX</a:t>
            </a:r>
            <a:endParaRPr lang="en-US" altLang="en-US" sz="1400" dirty="0" smtClean="0"/>
          </a:p>
        </p:txBody>
      </p:sp>
      <p:sp>
        <p:nvSpPr>
          <p:cNvPr id="7" name="Titel 8"/>
          <p:cNvSpPr txBox="1">
            <a:spLocks/>
          </p:cNvSpPr>
          <p:nvPr/>
        </p:nvSpPr>
        <p:spPr bwMode="auto">
          <a:xfrm>
            <a:off x="1068469" y="273049"/>
            <a:ext cx="808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A3D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/>
              <a:t>Entry Types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411413" y="6405563"/>
            <a:ext cx="3600450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>
                <a:solidFill>
                  <a:srgbClr val="8080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80808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Hacky</a:t>
            </a:r>
            <a:r>
              <a:rPr lang="de-DE" altLang="de-DE" sz="1100" dirty="0" smtClean="0">
                <a:solidFill>
                  <a:schemeClr val="bg1"/>
                </a:solidFill>
              </a:rPr>
              <a:t> Hour</a:t>
            </a:r>
            <a:endParaRPr lang="de-DE" altLang="de-DE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err="1" smtClean="0">
                <a:solidFill>
                  <a:schemeClr val="bg1"/>
                </a:solidFill>
              </a:rPr>
              <a:t>July</a:t>
            </a:r>
            <a:r>
              <a:rPr lang="de-DE" altLang="de-DE" sz="1100" dirty="0" smtClean="0">
                <a:solidFill>
                  <a:schemeClr val="bg1"/>
                </a:solidFill>
              </a:rPr>
              <a:t> 4th 2017</a:t>
            </a:r>
            <a:endParaRPr lang="de-DE" alt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_NW">
  <a:themeElements>
    <a:clrScheme name="Standardpräsentation_SUB-Göttingen_ne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präsentation_SUB-Göttingen_n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präsentation_SUB-Göttingen_n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präsentation_SUB-Göttingen_n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präsentation_SUB-Göttingen_n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präsentation_SUB-Göttingen_n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präsentation_SUB-Göttingen_n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präsentation_SUB-Göttingen_n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präsentation_SUB-Göttingen_n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präsentation_SUB-Göttingen_n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präsentation_SUB-Göttingen_n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präsentation_SUB-Göttingen_n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präsentation_SUB-Göttingen_n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präsentation_SUB-Göttingen_n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Bildschirmpräsentation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Design_NW</vt:lpstr>
      <vt:lpstr>Topics concerning BibTeX / biblatex / biber</vt:lpstr>
      <vt:lpstr>BibTeX / bibLateX and biber (terminology)</vt:lpstr>
      <vt:lpstr>Styles with Biblatex and biber</vt:lpstr>
      <vt:lpstr>PowerPoint-Präsentation</vt:lpstr>
      <vt:lpstr>Sharelatex @ GWDG</vt:lpstr>
      <vt:lpstr>Processing BibTex</vt:lpstr>
      <vt:lpstr>PowerPoint-Präsentation</vt:lpstr>
      <vt:lpstr>PowerPoint-Präsentation</vt:lpstr>
      <vt:lpstr>https://de.wikipedia.org/wiki/BibTeX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Librarian‘ s Hack 7 </vt:lpstr>
      <vt:lpstr>Helpful Links</vt:lpstr>
    </vt:vector>
  </TitlesOfParts>
  <Company>SUB Göttingen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Haeberli</dc:creator>
  <cp:lastModifiedBy>Julika Mimkes</cp:lastModifiedBy>
  <cp:revision>321</cp:revision>
  <cp:lastPrinted>2017-05-10T06:30:57Z</cp:lastPrinted>
  <dcterms:created xsi:type="dcterms:W3CDTF">2012-08-10T09:18:59Z</dcterms:created>
  <dcterms:modified xsi:type="dcterms:W3CDTF">2017-07-04T18:01:26Z</dcterms:modified>
</cp:coreProperties>
</file>