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13716000" cx="2438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jbQzLciSWnlg+GfJxr24zPLVfk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448F4A-D348-43D1-8285-75307993BDD3}">
  <a:tblStyle styleId="{1A448F4A-D348-43D1-8285-75307993BD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5600bdf2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5600bdf2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5600bdf2d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5600bdf2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600bdf2d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5600bdf2d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600bdf2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600bdf2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600bdf2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5600bdf2d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5600bdf2d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5600bdf2d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e00d6b3a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e00d6b3a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cc80c1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cc80c1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cc80c19f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5cc80c19f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600bdf2d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5600bdf2d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cc80c19f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cc80c19f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5cc80c19f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5cc80c19f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25cc80c19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25cc80c19f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5cc80c19f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5cc80c19f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25cc80c19f_0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25cc80c19f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25cc80c19f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25cc80c19f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5cc80c19f_0_2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25cc80c19f_0_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25cc80c19f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25cc80c19f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25cc80c19f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25cc80c19f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2804dea84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2804dea84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2804dea84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22804dea84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eab36442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eab364426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10"/>
          <p:cNvSpPr txBox="1"/>
          <p:nvPr>
            <p:ph idx="2" type="body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2" type="body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/>
          <p:nvPr>
            <p:ph idx="2" type="pic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/>
          <p:nvPr>
            <p:ph idx="3" type="pic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2"/>
          <p:cNvSpPr/>
          <p:nvPr>
            <p:ph idx="4" type="pic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>
            <p:ph idx="2" type="pic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2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>
            <p:ph idx="2" type="pic"/>
          </p:nvPr>
        </p:nvSpPr>
        <p:spPr>
          <a:xfrm>
            <a:off x="0" y="-1270000"/>
            <a:ext cx="24384000" cy="16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2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>
                <a:solidFill>
                  <a:srgbClr val="FFFF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3" type="body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3"/>
          <p:cNvSpPr/>
          <p:nvPr>
            <p:ph idx="2" type="pic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5"/>
          <p:cNvSpPr/>
          <p:nvPr>
            <p:ph idx="2" type="pic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3" type="body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477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77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477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477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77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477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477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477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Hadar Brayer</a:t>
            </a:r>
            <a:endParaRPr/>
          </a:p>
        </p:txBody>
      </p:sp>
      <p:sp>
        <p:nvSpPr>
          <p:cNvPr id="77" name="Google Shape;77;p1"/>
          <p:cNvSpPr txBox="1"/>
          <p:nvPr>
            <p:ph idx="4294967295" type="ctr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</a:pPr>
            <a:r>
              <a:rPr b="0" i="0" lang="en-US" sz="1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Route-building approach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5600bdf2d_0_0"/>
          <p:cNvSpPr txBox="1"/>
          <p:nvPr>
            <p:ph type="title"/>
          </p:nvPr>
        </p:nvSpPr>
        <p:spPr>
          <a:xfrm>
            <a:off x="1219200" y="2701750"/>
            <a:ext cx="21945600" cy="8018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351C75"/>
                </a:solidFill>
              </a:rPr>
              <a:t>Route-Building</a:t>
            </a:r>
            <a:endParaRPr sz="115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351C75"/>
                </a:solidFill>
              </a:rPr>
              <a:t>POC</a:t>
            </a:r>
            <a:endParaRPr sz="11500">
              <a:solidFill>
                <a:srgbClr val="351C75"/>
              </a:solidFill>
            </a:endParaRPr>
          </a:p>
        </p:txBody>
      </p:sp>
      <p:sp>
        <p:nvSpPr>
          <p:cNvPr id="150" name="Google Shape;150;g125600bdf2d_0_0"/>
          <p:cNvSpPr txBox="1"/>
          <p:nvPr/>
        </p:nvSpPr>
        <p:spPr>
          <a:xfrm>
            <a:off x="2072775" y="7701500"/>
            <a:ext cx="201774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Stock pre-processed data about each of the features for each city, calculated in advance.</a:t>
            </a:r>
            <a:endParaRPr sz="3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635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5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Finding the next attraction according to distance, similarity, tags and popularity vectors</a:t>
            </a:r>
            <a:endParaRPr sz="3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Berlin_google_tagged data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About 300 attractions</a:t>
            </a:r>
            <a:endParaRPr sz="24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600bdf2d_0_22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Tags</a:t>
            </a:r>
            <a:endParaRPr/>
          </a:p>
        </p:txBody>
      </p:sp>
      <p:sp>
        <p:nvSpPr>
          <p:cNvPr id="156" name="Google Shape;156;g125600bdf2d_0_22"/>
          <p:cNvSpPr txBox="1"/>
          <p:nvPr>
            <p:ph idx="1" type="body"/>
          </p:nvPr>
        </p:nvSpPr>
        <p:spPr>
          <a:xfrm>
            <a:off x="1217700" y="3217150"/>
            <a:ext cx="21948600" cy="99666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50800" lIns="50800" spcFirstLastPara="1" rIns="50800" wrap="square" tIns="50800">
            <a:normAutofit fontScale="62500" lnSpcReduction="20000"/>
          </a:bodyPr>
          <a:lstStyle/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050"/>
              <a:t>Chosen tags : </a:t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accent6"/>
                </a:solidFill>
              </a:rPr>
              <a:t> </a:t>
            </a:r>
            <a:r>
              <a:rPr b="1" lang="en-US" sz="4800">
                <a:solidFill>
                  <a:schemeClr val="accent6"/>
                </a:solidFill>
                <a:highlight>
                  <a:srgbClr val="FFFFFE"/>
                </a:highlight>
              </a:rPr>
              <a:t>"Architecture", "Culinary Experiences", "Shopping", "Art", "Urban Parks", "Museums"</a:t>
            </a:r>
            <a:r>
              <a:rPr b="1" lang="en-US" sz="305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3050">
                <a:solidFill>
                  <a:schemeClr val="dk1"/>
                </a:solidFill>
                <a:highlight>
                  <a:schemeClr val="lt1"/>
                </a:highlight>
              </a:rPr>
              <a:t>(total of 6 tags)</a:t>
            </a:r>
            <a:endParaRPr sz="3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ctr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65"/>
              <a:buFont typeface="Arial"/>
              <a:buNone/>
            </a:pPr>
            <a:r>
              <a:rPr lang="en-US" sz="3050">
                <a:solidFill>
                  <a:srgbClr val="212121"/>
                </a:solidFill>
                <a:highlight>
                  <a:srgbClr val="ADD8E6"/>
                </a:highlight>
              </a:rPr>
              <a:t>    </a:t>
            </a:r>
            <a:endParaRPr sz="3050">
              <a:solidFill>
                <a:srgbClr val="212121"/>
              </a:solidFill>
              <a:highlight>
                <a:srgbClr val="ADD8E6"/>
              </a:highlight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4815"/>
              <a:t>In the above example </a:t>
            </a:r>
            <a:r>
              <a:rPr b="1" lang="en-US" sz="5615">
                <a:solidFill>
                  <a:schemeClr val="accent6"/>
                </a:solidFill>
              </a:rPr>
              <a:t>“New palace”</a:t>
            </a:r>
            <a:r>
              <a:rPr lang="en-US" sz="4815"/>
              <a:t> has the lowest score</a:t>
            </a:r>
            <a:endParaRPr sz="4815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3050"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5450"/>
          </a:p>
          <a:p>
            <a:pPr indent="-419496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●"/>
            </a:pPr>
            <a:r>
              <a:rPr lang="en-US" sz="4810">
                <a:solidFill>
                  <a:srgbClr val="212121"/>
                </a:solidFill>
                <a:highlight>
                  <a:srgbClr val="FFFFFF"/>
                </a:highlight>
              </a:rPr>
              <a:t>If a selected attraction meets a particular tag then the priority of the particular tag decreases but is still higher than the tags that are not selected at all.</a:t>
            </a:r>
            <a:endParaRPr sz="481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4823">
                <a:solidFill>
                  <a:srgbClr val="212121"/>
                </a:solidFill>
                <a:highlight>
                  <a:srgbClr val="FFFFFF"/>
                </a:highlight>
              </a:rPr>
              <a:t>Berlin Relaxed &lt; Alexanderplatz &lt; </a:t>
            </a:r>
            <a:r>
              <a:rPr b="1" lang="en-US" sz="4823">
                <a:solidFill>
                  <a:schemeClr val="accent6"/>
                </a:solidFill>
                <a:highlight>
                  <a:schemeClr val="lt1"/>
                </a:highlight>
              </a:rPr>
              <a:t>Mall of Berlin</a:t>
            </a:r>
            <a:endParaRPr b="1" sz="4823">
              <a:solidFill>
                <a:schemeClr val="accent6"/>
              </a:solidFill>
              <a:highlight>
                <a:schemeClr val="lt1"/>
              </a:highlight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850">
                <a:solidFill>
                  <a:schemeClr val="accent6"/>
                </a:solidFill>
                <a:highlight>
                  <a:schemeClr val="lt1"/>
                </a:highlight>
              </a:rPr>
              <a:t> </a:t>
            </a:r>
            <a:r>
              <a:rPr lang="en-US" sz="3050">
                <a:solidFill>
                  <a:srgbClr val="212121"/>
                </a:solidFill>
                <a:highlight>
                  <a:srgbClr val="FFFFFF"/>
                </a:highlight>
              </a:rPr>
              <a:t>(Shopping will have a higher priority than Architecture)</a:t>
            </a:r>
            <a:endParaRPr sz="3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5600bdf2d_0_22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9100" lvl="0" marL="457200" rtl="0" algn="ctr">
              <a:lnSpc>
                <a:spcPct val="121176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  <a:highlight>
                  <a:srgbClr val="FFFFFE"/>
                </a:highlight>
              </a:rPr>
              <a:t>Preference to the attraction is given on the selected tags and also on the number of tags that the attraction answers. </a:t>
            </a:r>
            <a:endParaRPr sz="30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ctr">
              <a:lnSpc>
                <a:spcPct val="121176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3000"/>
          </a:p>
        </p:txBody>
      </p:sp>
      <p:graphicFrame>
        <p:nvGraphicFramePr>
          <p:cNvPr id="158" name="Google Shape;158;g125600bdf2d_0_22"/>
          <p:cNvGraphicFramePr/>
          <p:nvPr/>
        </p:nvGraphicFramePr>
        <p:xfrm>
          <a:off x="5797325" y="497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{1A448F4A-D348-43D1-8285-75307993BDD3}</a:tableStyleId>
              </a:tblPr>
              <a:tblGrid>
                <a:gridCol w="2765900"/>
                <a:gridCol w="7417400"/>
                <a:gridCol w="2606050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attraction 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tags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New palace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Historic Sites, </a:t>
                      </a: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Architecture</a:t>
                      </a: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, Historic Sites, </a:t>
                      </a: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rgbClr val="FFFF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Museums</a:t>
                      </a:r>
                      <a:endParaRPr b="1" sz="24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1 - (2/6) 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Mall of Berlin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highlight>
                            <a:srgbClr val="FFFF00"/>
                          </a:highlight>
                        </a:rPr>
                        <a:t>Shopping</a:t>
                      </a:r>
                      <a:endParaRPr sz="23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1 - (1/6)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Alexanderplatz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Historic Sites, Popular, </a:t>
                      </a:r>
                      <a:r>
                        <a:rPr lang="en-US" sz="2400">
                          <a:solidFill>
                            <a:srgbClr val="212121"/>
                          </a:solidFill>
                          <a:highlight>
                            <a:srgbClr val="FFFF00"/>
                          </a:highlight>
                        </a:rPr>
                        <a:t>Architecture</a:t>
                      </a:r>
                      <a:endParaRPr sz="24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1 - (</a:t>
                      </a:r>
                      <a:r>
                        <a:rPr lang="en-US" sz="2300"/>
                        <a:t>1/6)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Berlin Relaxed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Wellness and Wellbeing</a:t>
                      </a:r>
                      <a:endParaRPr sz="2400"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1 - (0/6)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600bdf2d_0_37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Popularity</a:t>
            </a:r>
            <a:endParaRPr/>
          </a:p>
        </p:txBody>
      </p:sp>
      <p:sp>
        <p:nvSpPr>
          <p:cNvPr id="164" name="Google Shape;164;g125600bdf2d_0_37"/>
          <p:cNvSpPr txBox="1"/>
          <p:nvPr>
            <p:ph idx="1" type="body"/>
          </p:nvPr>
        </p:nvSpPr>
        <p:spPr>
          <a:xfrm>
            <a:off x="1219200" y="401320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3600"/>
              <a:t>Berlin Relaxed &lt; New palace &lt; Mall of Berlin &lt; </a:t>
            </a:r>
            <a:r>
              <a:rPr b="1" lang="en-US" sz="3600">
                <a:solidFill>
                  <a:schemeClr val="accent6"/>
                </a:solidFill>
              </a:rPr>
              <a:t>Alexanderplatz</a:t>
            </a:r>
            <a:endParaRPr b="1" sz="3600">
              <a:solidFill>
                <a:schemeClr val="accent6"/>
              </a:solidFill>
            </a:endParaRPr>
          </a:p>
        </p:txBody>
      </p:sp>
      <p:sp>
        <p:nvSpPr>
          <p:cNvPr id="165" name="Google Shape;165;g125600bdf2d_0_37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Char char="●"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popularity is determined by "number</a:t>
            </a: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_</a:t>
            </a: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of_reviews"</a:t>
            </a:r>
            <a:endParaRPr sz="3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-4191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Char char="●"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The higher the number of reviews, the lower the score</a:t>
            </a:r>
            <a:endParaRPr sz="30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66" name="Google Shape;166;g125600bdf2d_0_37"/>
          <p:cNvGraphicFramePr/>
          <p:nvPr/>
        </p:nvGraphicFramePr>
        <p:xfrm>
          <a:off x="7189625" y="4746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{1A448F4A-D348-43D1-8285-75307993BDD3}</a:tableStyleId>
              </a:tblPr>
              <a:tblGrid>
                <a:gridCol w="2765900"/>
                <a:gridCol w="5611150"/>
                <a:gridCol w="16277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attraction 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number_of_reviews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score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New palace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6855</a:t>
                      </a:r>
                      <a:endParaRPr sz="24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0.97</a:t>
                      </a:r>
                      <a:r>
                        <a:rPr lang="en-US" sz="2300"/>
                        <a:t> 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Mall of Berlin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highlight>
                            <a:schemeClr val="lt1"/>
                          </a:highlight>
                        </a:rPr>
                        <a:t>40796</a:t>
                      </a:r>
                      <a:endParaRPr sz="23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0.76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Alexanderplatz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163891</a:t>
                      </a:r>
                      <a:endParaRPr b="1" sz="2400"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~0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Berlin Relaxed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212121"/>
                          </a:solidFill>
                          <a:highlight>
                            <a:schemeClr val="lt1"/>
                          </a:highlight>
                        </a:rPr>
                        <a:t>77</a:t>
                      </a:r>
                      <a:endParaRPr sz="2400">
                        <a:solidFill>
                          <a:srgbClr val="21212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~1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5600bdf2d_0_6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Similarity</a:t>
            </a:r>
            <a:endParaRPr/>
          </a:p>
        </p:txBody>
      </p:sp>
      <p:sp>
        <p:nvSpPr>
          <p:cNvPr id="172" name="Google Shape;172;g125600bdf2d_0_6"/>
          <p:cNvSpPr txBox="1"/>
          <p:nvPr>
            <p:ph idx="1" type="body"/>
          </p:nvPr>
        </p:nvSpPr>
        <p:spPr>
          <a:xfrm>
            <a:off x="1219200" y="3480750"/>
            <a:ext cx="21948600" cy="9016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600"/>
              <a:t>chosen attractions:</a:t>
            </a:r>
            <a:endParaRPr sz="26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A31515"/>
                </a:solidFill>
              </a:rPr>
              <a:t>31 = Alexanderplatz</a:t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FF"/>
                </a:solidFill>
              </a:rPr>
              <a:t>4 = New palace</a:t>
            </a:r>
            <a:endParaRPr sz="24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FF00"/>
                </a:solidFill>
              </a:rPr>
              <a:t>235 = Mall of Berlin </a:t>
            </a:r>
            <a:endParaRPr sz="2400">
              <a:solidFill>
                <a:srgbClr val="A31515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</a:rPr>
              <a:t>285 = Berlin relaxed  </a:t>
            </a:r>
            <a:r>
              <a:rPr lang="en-US" sz="2400">
                <a:solidFill>
                  <a:schemeClr val="dk1"/>
                </a:solidFill>
              </a:rPr>
              <a:t>(last chosen attraction)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/>
              <a:t>calculating similarity vector:</a:t>
            </a:r>
            <a:endParaRPr sz="24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9900"/>
                </a:solidFill>
              </a:rPr>
              <a:t>Berlin relaxed</a:t>
            </a:r>
            <a:r>
              <a:rPr lang="en-US" sz="2400"/>
              <a:t> + </a:t>
            </a:r>
            <a:r>
              <a:rPr lang="en-US" sz="2400">
                <a:solidFill>
                  <a:srgbClr val="00FF00"/>
                </a:solidFill>
              </a:rPr>
              <a:t>(1/3) * Mall of Berlin</a:t>
            </a:r>
            <a:r>
              <a:rPr lang="en-US" sz="2400"/>
              <a:t> + </a:t>
            </a:r>
            <a:r>
              <a:rPr lang="en-US" sz="2400">
                <a:solidFill>
                  <a:srgbClr val="9900FF"/>
                </a:solidFill>
              </a:rPr>
              <a:t>(1/9) * New palace</a:t>
            </a:r>
            <a:r>
              <a:rPr lang="en-US" sz="2400">
                <a:solidFill>
                  <a:schemeClr val="dk1"/>
                </a:solidFill>
              </a:rPr>
              <a:t> + </a:t>
            </a:r>
            <a:r>
              <a:rPr lang="en-US" sz="2400">
                <a:solidFill>
                  <a:srgbClr val="A31515"/>
                </a:solidFill>
              </a:rPr>
              <a:t>(1/27) * Alexanderplatz</a:t>
            </a:r>
            <a:endParaRPr sz="2400">
              <a:solidFill>
                <a:srgbClr val="A31515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1515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3" name="Google Shape;173;g125600bdf2d_0_6"/>
          <p:cNvSpPr txBox="1"/>
          <p:nvPr>
            <p:ph idx="2" type="body"/>
          </p:nvPr>
        </p:nvSpPr>
        <p:spPr>
          <a:xfrm>
            <a:off x="1213675" y="2179923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the context of similarity between attractions, the algorithm specifically addresses the similarity to the last attraction, 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but still takes into account the other selected attractions as well</a:t>
            </a:r>
            <a:endParaRPr sz="30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pSp>
        <p:nvGrpSpPr>
          <p:cNvPr id="174" name="Google Shape;174;g125600bdf2d_0_6"/>
          <p:cNvGrpSpPr/>
          <p:nvPr/>
        </p:nvGrpSpPr>
        <p:grpSpPr>
          <a:xfrm>
            <a:off x="628550" y="6905375"/>
            <a:ext cx="23115851" cy="2740975"/>
            <a:chOff x="628550" y="5838575"/>
            <a:chExt cx="23115851" cy="2740975"/>
          </a:xfrm>
        </p:grpSpPr>
        <p:pic>
          <p:nvPicPr>
            <p:cNvPr id="175" name="Google Shape;175;g125600bdf2d_0_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550" y="5838575"/>
              <a:ext cx="23115851" cy="274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125600bdf2d_0_6"/>
            <p:cNvSpPr/>
            <p:nvPr/>
          </p:nvSpPr>
          <p:spPr>
            <a:xfrm>
              <a:off x="1053625" y="6384825"/>
              <a:ext cx="22653000" cy="351000"/>
            </a:xfrm>
            <a:prstGeom prst="rect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125600bdf2d_0_6"/>
            <p:cNvSpPr/>
            <p:nvPr/>
          </p:nvSpPr>
          <p:spPr>
            <a:xfrm>
              <a:off x="1053625" y="6932325"/>
              <a:ext cx="22653000" cy="351000"/>
            </a:xfrm>
            <a:prstGeom prst="rect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25600bdf2d_0_6"/>
            <p:cNvSpPr/>
            <p:nvPr/>
          </p:nvSpPr>
          <p:spPr>
            <a:xfrm>
              <a:off x="977425" y="7465725"/>
              <a:ext cx="22729200" cy="351000"/>
            </a:xfrm>
            <a:prstGeom prst="rect">
              <a:avLst/>
            </a:prstGeom>
            <a:noFill/>
            <a:ln cap="flat" cmpd="sng" w="38100">
              <a:solidFill>
                <a:srgbClr val="A315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125600bdf2d_0_6"/>
            <p:cNvSpPr/>
            <p:nvPr/>
          </p:nvSpPr>
          <p:spPr>
            <a:xfrm>
              <a:off x="977425" y="8075325"/>
              <a:ext cx="22729200" cy="351000"/>
            </a:xfrm>
            <a:prstGeom prst="rect">
              <a:avLst/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5600bdf2d_0_12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Distance</a:t>
            </a:r>
            <a:endParaRPr/>
          </a:p>
        </p:txBody>
      </p:sp>
      <p:sp>
        <p:nvSpPr>
          <p:cNvPr id="185" name="Google Shape;185;g125600bdf2d_0_12"/>
          <p:cNvSpPr txBox="1"/>
          <p:nvPr>
            <p:ph idx="1" type="body"/>
          </p:nvPr>
        </p:nvSpPr>
        <p:spPr>
          <a:xfrm>
            <a:off x="1219200" y="401320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Normalized distances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000"/>
              <a:t>for selecting the next best attraction, we will take the distance vector of the last attraction.</a:t>
            </a:r>
            <a:endParaRPr sz="3000"/>
          </a:p>
        </p:txBody>
      </p:sp>
      <p:sp>
        <p:nvSpPr>
          <p:cNvPr id="186" name="Google Shape;186;g125600bdf2d_0_12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91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3000"/>
              <a:buChar char="●"/>
            </a:pPr>
            <a:r>
              <a:rPr lang="en-US" sz="3000">
                <a:solidFill>
                  <a:srgbClr val="212121"/>
                </a:solidFill>
                <a:highlight>
                  <a:srgbClr val="FFFFFF"/>
                </a:highlight>
              </a:rPr>
              <a:t>The distance is calculated by Haversine distance: The angular distance between two points on the surface of a sphere (in KM)</a:t>
            </a:r>
            <a:endParaRPr sz="30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45720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87" name="Google Shape;187;g125600bdf2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25" y="5589875"/>
            <a:ext cx="21852851" cy="25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5600bdf2d_0_12"/>
          <p:cNvSpPr/>
          <p:nvPr/>
        </p:nvSpPr>
        <p:spPr>
          <a:xfrm>
            <a:off x="17761175" y="7750775"/>
            <a:ext cx="978300" cy="396000"/>
          </a:xfrm>
          <a:prstGeom prst="rect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5600bdf2d_0_12"/>
          <p:cNvSpPr/>
          <p:nvPr/>
        </p:nvSpPr>
        <p:spPr>
          <a:xfrm>
            <a:off x="6026375" y="6074375"/>
            <a:ext cx="978300" cy="396000"/>
          </a:xfrm>
          <a:prstGeom prst="rect">
            <a:avLst/>
          </a:prstGeom>
          <a:noFill/>
          <a:ln cap="flat" cmpd="sng" w="1143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25600bdf2d_0_12"/>
          <p:cNvSpPr/>
          <p:nvPr/>
        </p:nvSpPr>
        <p:spPr>
          <a:xfrm>
            <a:off x="1298225" y="7676450"/>
            <a:ext cx="21657600" cy="564600"/>
          </a:xfrm>
          <a:prstGeom prst="rect">
            <a:avLst/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91" name="Google Shape;191;g125600bdf2d_0_12"/>
          <p:cNvSpPr txBox="1"/>
          <p:nvPr/>
        </p:nvSpPr>
        <p:spPr>
          <a:xfrm>
            <a:off x="1712150" y="9520300"/>
            <a:ext cx="459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674EA7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selected attraction</a:t>
            </a:r>
            <a:endParaRPr sz="3000">
              <a:solidFill>
                <a:srgbClr val="674EA7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g125600bdf2d_0_12"/>
          <p:cNvSpPr/>
          <p:nvPr/>
        </p:nvSpPr>
        <p:spPr>
          <a:xfrm rot="8568348">
            <a:off x="6205989" y="8981851"/>
            <a:ext cx="2088273" cy="324185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600bdf2d_0_46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the first attraction</a:t>
            </a:r>
            <a:endParaRPr/>
          </a:p>
        </p:txBody>
      </p:sp>
      <p:sp>
        <p:nvSpPr>
          <p:cNvPr id="198" name="Google Shape;198;g125600bdf2d_0_46"/>
          <p:cNvSpPr txBox="1"/>
          <p:nvPr>
            <p:ph idx="1" type="body"/>
          </p:nvPr>
        </p:nvSpPr>
        <p:spPr>
          <a:xfrm>
            <a:off x="1219200" y="401320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ctr">
              <a:spcBef>
                <a:spcPts val="2400"/>
              </a:spcBef>
              <a:spcAft>
                <a:spcPts val="0"/>
              </a:spcAft>
              <a:buSzPts val="3600"/>
              <a:buChar char="•"/>
            </a:pPr>
            <a:r>
              <a:rPr b="1" lang="en-US" sz="3600">
                <a:solidFill>
                  <a:schemeClr val="accent6"/>
                </a:solidFill>
              </a:rPr>
              <a:t>Alexanderplatz</a:t>
            </a:r>
            <a:r>
              <a:rPr b="1" lang="en-US" sz="3600"/>
              <a:t> </a:t>
            </a:r>
            <a:r>
              <a:rPr b="1" lang="en-US" sz="3600"/>
              <a:t>has the lowest result and was therefore chosen to be the first attraction</a:t>
            </a:r>
            <a:endParaRPr b="1" sz="3600"/>
          </a:p>
        </p:txBody>
      </p:sp>
      <p:sp>
        <p:nvSpPr>
          <p:cNvPr id="199" name="Google Shape;199;g125600bdf2d_0_46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9100" lvl="0" marL="4572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selected by calculation of tags and popularity vectors</a:t>
            </a:r>
            <a:endParaRPr sz="3000"/>
          </a:p>
          <a:p>
            <a:pPr indent="-419100" lvl="0" marL="45720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The weight of each vector can vary. Currently the weight is equal between the vectors</a:t>
            </a:r>
            <a:endParaRPr sz="3000"/>
          </a:p>
        </p:txBody>
      </p:sp>
      <p:graphicFrame>
        <p:nvGraphicFramePr>
          <p:cNvPr id="200" name="Google Shape;200;g125600bdf2d_0_46"/>
          <p:cNvGraphicFramePr/>
          <p:nvPr/>
        </p:nvGraphicFramePr>
        <p:xfrm>
          <a:off x="7518863" y="502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{1A448F4A-D348-43D1-8285-75307993BDD3}</a:tableStyleId>
              </a:tblPr>
              <a:tblGrid>
                <a:gridCol w="2331800"/>
                <a:gridCol w="2300625"/>
                <a:gridCol w="2356925"/>
                <a:gridCol w="23569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attraction 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tags vector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popularity vector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final vector</a:t>
                      </a:r>
                      <a:endParaRPr b="1"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New palace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1 - (2/6) 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0.97 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1.64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Mall of Berlin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1 - (1/6)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0.76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1.59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Alexanderplatz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1 - (1/6)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~0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/>
                        <a:t>0.83</a:t>
                      </a:r>
                      <a:endParaRPr b="1"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Berlin Relaxed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1 - (0/6)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~1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2</a:t>
                      </a:r>
                      <a:endParaRPr sz="2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00d6b3a1_0_0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the next best attraction</a:t>
            </a:r>
            <a:endParaRPr/>
          </a:p>
        </p:txBody>
      </p:sp>
      <p:sp>
        <p:nvSpPr>
          <p:cNvPr id="206" name="Google Shape;206;g11e00d6b3a1_0_0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1e00d6b3a1_0_0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Sum of vectors and selection of the attraction with the lowest result</a:t>
            </a:r>
            <a:endParaRPr sz="3000"/>
          </a:p>
        </p:txBody>
      </p:sp>
      <p:grpSp>
        <p:nvGrpSpPr>
          <p:cNvPr id="208" name="Google Shape;208;g11e00d6b3a1_0_0"/>
          <p:cNvGrpSpPr/>
          <p:nvPr/>
        </p:nvGrpSpPr>
        <p:grpSpPr>
          <a:xfrm>
            <a:off x="1707669" y="4068915"/>
            <a:ext cx="20968662" cy="6382065"/>
            <a:chOff x="405450" y="4525900"/>
            <a:chExt cx="22954200" cy="7799175"/>
          </a:xfrm>
        </p:grpSpPr>
        <p:pic>
          <p:nvPicPr>
            <p:cNvPr id="209" name="Google Shape;209;g11e00d6b3a1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550" y="5164800"/>
              <a:ext cx="218408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g11e00d6b3a1_0_0"/>
            <p:cNvSpPr txBox="1"/>
            <p:nvPr/>
          </p:nvSpPr>
          <p:spPr>
            <a:xfrm>
              <a:off x="8937050" y="4525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74EA7"/>
                  </a:solidFill>
                </a:rPr>
                <a:t>Distance vector</a:t>
              </a:r>
              <a:endParaRPr b="1" sz="2400">
                <a:solidFill>
                  <a:srgbClr val="674EA7"/>
                </a:solidFill>
              </a:endParaRPr>
            </a:p>
          </p:txBody>
        </p:sp>
        <p:pic>
          <p:nvPicPr>
            <p:cNvPr id="211" name="Google Shape;211;g11e00d6b3a1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3475" y="7353875"/>
              <a:ext cx="21738975" cy="112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g11e00d6b3a1_0_0"/>
            <p:cNvSpPr txBox="1"/>
            <p:nvPr/>
          </p:nvSpPr>
          <p:spPr>
            <a:xfrm>
              <a:off x="8937050" y="6811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D85C6"/>
                  </a:solidFill>
                </a:rPr>
                <a:t>Similarity</a:t>
              </a:r>
              <a:r>
                <a:rPr b="1" lang="en-US" sz="2400">
                  <a:solidFill>
                    <a:srgbClr val="3D85C6"/>
                  </a:solidFill>
                </a:rPr>
                <a:t> vector</a:t>
              </a:r>
              <a:endParaRPr b="1" sz="2400">
                <a:solidFill>
                  <a:srgbClr val="3D85C6"/>
                </a:solidFill>
              </a:endParaRPr>
            </a:p>
          </p:txBody>
        </p:sp>
        <p:pic>
          <p:nvPicPr>
            <p:cNvPr id="213" name="Google Shape;213;g11e00d6b3a1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3625" y="9370825"/>
              <a:ext cx="22265450" cy="8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g11e00d6b3a1_0_0"/>
            <p:cNvSpPr txBox="1"/>
            <p:nvPr/>
          </p:nvSpPr>
          <p:spPr>
            <a:xfrm>
              <a:off x="8937050" y="8716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5818E"/>
                  </a:solidFill>
                </a:rPr>
                <a:t>Tags</a:t>
              </a:r>
              <a:r>
                <a:rPr b="1" lang="en-US" sz="2400">
                  <a:solidFill>
                    <a:srgbClr val="45818E"/>
                  </a:solidFill>
                </a:rPr>
                <a:t> vector</a:t>
              </a:r>
              <a:endParaRPr b="1" sz="2400">
                <a:solidFill>
                  <a:srgbClr val="45818E"/>
                </a:solidFill>
              </a:endParaRPr>
            </a:p>
          </p:txBody>
        </p:sp>
        <p:pic>
          <p:nvPicPr>
            <p:cNvPr id="215" name="Google Shape;215;g11e00d6b3a1_0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1475" y="11371300"/>
              <a:ext cx="227075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g11e00d6b3a1_0_0"/>
            <p:cNvSpPr txBox="1"/>
            <p:nvPr/>
          </p:nvSpPr>
          <p:spPr>
            <a:xfrm>
              <a:off x="8937050" y="106981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AA84F"/>
                  </a:solidFill>
                </a:rPr>
                <a:t>Popularity</a:t>
              </a:r>
              <a:r>
                <a:rPr b="1" lang="en-US" sz="2400">
                  <a:solidFill>
                    <a:srgbClr val="6AA84F"/>
                  </a:solidFill>
                </a:rPr>
                <a:t> vector</a:t>
              </a:r>
              <a:endParaRPr b="1" sz="2400">
                <a:solidFill>
                  <a:srgbClr val="6AA84F"/>
                </a:solidFill>
              </a:endParaRPr>
            </a:p>
          </p:txBody>
        </p:sp>
        <p:sp>
          <p:nvSpPr>
            <p:cNvPr id="217" name="Google Shape;217;g11e00d6b3a1_0_0"/>
            <p:cNvSpPr/>
            <p:nvPr/>
          </p:nvSpPr>
          <p:spPr>
            <a:xfrm>
              <a:off x="405450" y="8819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11e00d6b3a1_0_0"/>
            <p:cNvSpPr/>
            <p:nvPr/>
          </p:nvSpPr>
          <p:spPr>
            <a:xfrm>
              <a:off x="405450" y="68382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11e00d6b3a1_0_0"/>
            <p:cNvSpPr/>
            <p:nvPr/>
          </p:nvSpPr>
          <p:spPr>
            <a:xfrm>
              <a:off x="405450" y="108006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11e00d6b3a1_0_0"/>
            <p:cNvSpPr/>
            <p:nvPr/>
          </p:nvSpPr>
          <p:spPr>
            <a:xfrm>
              <a:off x="405450" y="4628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cc80c19f_0_0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the next best attraction</a:t>
            </a:r>
            <a:endParaRPr/>
          </a:p>
        </p:txBody>
      </p:sp>
      <p:sp>
        <p:nvSpPr>
          <p:cNvPr id="226" name="Google Shape;226;g125cc80c19f_0_0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25cc80c19f_0_0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The weight given to each vector is flexible and changeable and can lead to a different attraction selection</a:t>
            </a:r>
            <a:endParaRPr sz="3000"/>
          </a:p>
        </p:txBody>
      </p:sp>
      <p:grpSp>
        <p:nvGrpSpPr>
          <p:cNvPr id="228" name="Google Shape;228;g125cc80c19f_0_0"/>
          <p:cNvGrpSpPr/>
          <p:nvPr/>
        </p:nvGrpSpPr>
        <p:grpSpPr>
          <a:xfrm>
            <a:off x="1707669" y="4068915"/>
            <a:ext cx="20968662" cy="6382065"/>
            <a:chOff x="405450" y="4525900"/>
            <a:chExt cx="22954200" cy="7799175"/>
          </a:xfrm>
        </p:grpSpPr>
        <p:pic>
          <p:nvPicPr>
            <p:cNvPr id="229" name="Google Shape;229;g125cc80c19f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550" y="5164800"/>
              <a:ext cx="218408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g125cc80c19f_0_0"/>
            <p:cNvSpPr txBox="1"/>
            <p:nvPr/>
          </p:nvSpPr>
          <p:spPr>
            <a:xfrm>
              <a:off x="8937050" y="4525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74EA7"/>
                  </a:solidFill>
                </a:rPr>
                <a:t>Distance vector</a:t>
              </a:r>
              <a:endParaRPr b="1" sz="2400">
                <a:solidFill>
                  <a:srgbClr val="674EA7"/>
                </a:solidFill>
              </a:endParaRPr>
            </a:p>
          </p:txBody>
        </p:sp>
        <p:pic>
          <p:nvPicPr>
            <p:cNvPr id="231" name="Google Shape;231;g125cc80c19f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3475" y="7353875"/>
              <a:ext cx="21738975" cy="112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g125cc80c19f_0_0"/>
            <p:cNvSpPr txBox="1"/>
            <p:nvPr/>
          </p:nvSpPr>
          <p:spPr>
            <a:xfrm>
              <a:off x="8937050" y="6811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D85C6"/>
                  </a:solidFill>
                </a:rPr>
                <a:t>Similarity vector</a:t>
              </a:r>
              <a:endParaRPr b="1" sz="2400">
                <a:solidFill>
                  <a:srgbClr val="3D85C6"/>
                </a:solidFill>
              </a:endParaRPr>
            </a:p>
          </p:txBody>
        </p:sp>
        <p:pic>
          <p:nvPicPr>
            <p:cNvPr id="233" name="Google Shape;233;g125cc80c19f_0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3625" y="9370825"/>
              <a:ext cx="22265450" cy="8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g125cc80c19f_0_0"/>
            <p:cNvSpPr txBox="1"/>
            <p:nvPr/>
          </p:nvSpPr>
          <p:spPr>
            <a:xfrm>
              <a:off x="8937050" y="8716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5818E"/>
                  </a:solidFill>
                </a:rPr>
                <a:t>Tags vector</a:t>
              </a:r>
              <a:endParaRPr b="1" sz="2400">
                <a:solidFill>
                  <a:srgbClr val="45818E"/>
                </a:solidFill>
              </a:endParaRPr>
            </a:p>
          </p:txBody>
        </p:sp>
        <p:pic>
          <p:nvPicPr>
            <p:cNvPr id="235" name="Google Shape;235;g125cc80c19f_0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1475" y="11371300"/>
              <a:ext cx="227075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g125cc80c19f_0_0"/>
            <p:cNvSpPr txBox="1"/>
            <p:nvPr/>
          </p:nvSpPr>
          <p:spPr>
            <a:xfrm>
              <a:off x="8937050" y="106981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AA84F"/>
                  </a:solidFill>
                </a:rPr>
                <a:t>Popularity vector</a:t>
              </a:r>
              <a:endParaRPr b="1" sz="2400">
                <a:solidFill>
                  <a:srgbClr val="6AA84F"/>
                </a:solidFill>
              </a:endParaRPr>
            </a:p>
          </p:txBody>
        </p:sp>
        <p:sp>
          <p:nvSpPr>
            <p:cNvPr id="237" name="Google Shape;237;g125cc80c19f_0_0"/>
            <p:cNvSpPr/>
            <p:nvPr/>
          </p:nvSpPr>
          <p:spPr>
            <a:xfrm>
              <a:off x="405450" y="8819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125cc80c19f_0_0"/>
            <p:cNvSpPr/>
            <p:nvPr/>
          </p:nvSpPr>
          <p:spPr>
            <a:xfrm>
              <a:off x="405450" y="68382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125cc80c19f_0_0"/>
            <p:cNvSpPr/>
            <p:nvPr/>
          </p:nvSpPr>
          <p:spPr>
            <a:xfrm>
              <a:off x="405450" y="108006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125cc80c19f_0_0"/>
            <p:cNvSpPr/>
            <p:nvPr/>
          </p:nvSpPr>
          <p:spPr>
            <a:xfrm>
              <a:off x="405450" y="4628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g125cc80c19f_0_0"/>
          <p:cNvSpPr txBox="1"/>
          <p:nvPr/>
        </p:nvSpPr>
        <p:spPr>
          <a:xfrm>
            <a:off x="1884900" y="42746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74EA7"/>
                </a:solidFill>
              </a:rPr>
              <a:t>X2</a:t>
            </a:r>
            <a:endParaRPr sz="3600">
              <a:solidFill>
                <a:srgbClr val="674EA7"/>
              </a:solidFill>
            </a:endParaRPr>
          </a:p>
        </p:txBody>
      </p:sp>
      <p:sp>
        <p:nvSpPr>
          <p:cNvPr id="242" name="Google Shape;242;g125cc80c19f_0_0"/>
          <p:cNvSpPr txBox="1"/>
          <p:nvPr/>
        </p:nvSpPr>
        <p:spPr>
          <a:xfrm>
            <a:off x="1884900" y="61034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D85C6"/>
                </a:solidFill>
              </a:rPr>
              <a:t>X1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43" name="Google Shape;243;g125cc80c19f_0_0"/>
          <p:cNvSpPr txBox="1"/>
          <p:nvPr/>
        </p:nvSpPr>
        <p:spPr>
          <a:xfrm>
            <a:off x="1884900" y="77036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5818E"/>
                </a:solidFill>
              </a:rPr>
              <a:t>X1</a:t>
            </a:r>
            <a:endParaRPr sz="3600">
              <a:solidFill>
                <a:srgbClr val="45818E"/>
              </a:solidFill>
            </a:endParaRPr>
          </a:p>
        </p:txBody>
      </p:sp>
      <p:sp>
        <p:nvSpPr>
          <p:cNvPr id="244" name="Google Shape;244;g125cc80c19f_0_0"/>
          <p:cNvSpPr txBox="1"/>
          <p:nvPr/>
        </p:nvSpPr>
        <p:spPr>
          <a:xfrm>
            <a:off x="1884900" y="93038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AA84F"/>
                </a:solidFill>
              </a:rPr>
              <a:t>X3</a:t>
            </a:r>
            <a:endParaRPr sz="3600">
              <a:solidFill>
                <a:srgbClr val="6AA84F"/>
              </a:solidFill>
            </a:endParaRPr>
          </a:p>
        </p:txBody>
      </p:sp>
      <p:sp>
        <p:nvSpPr>
          <p:cNvPr id="245" name="Google Shape;245;g125cc80c19f_0_0"/>
          <p:cNvSpPr txBox="1"/>
          <p:nvPr/>
        </p:nvSpPr>
        <p:spPr>
          <a:xfrm>
            <a:off x="5570550" y="11174750"/>
            <a:ext cx="1146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Next best attraction according to the above </a:t>
            </a:r>
            <a:r>
              <a:rPr lang="en-US" sz="2800"/>
              <a:t>weights: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Brandenburg gate</a:t>
            </a:r>
            <a:endParaRPr b="1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5cc80c19f_0_26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Selecting the next best attraction</a:t>
            </a:r>
            <a:endParaRPr/>
          </a:p>
        </p:txBody>
      </p:sp>
      <p:sp>
        <p:nvSpPr>
          <p:cNvPr id="251" name="Google Shape;251;g125cc80c19f_0_26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25cc80c19f_0_26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The weight given to each vector is flexible and changeable and can lead to a different attraction selection</a:t>
            </a:r>
            <a:endParaRPr sz="3000"/>
          </a:p>
        </p:txBody>
      </p:sp>
      <p:grpSp>
        <p:nvGrpSpPr>
          <p:cNvPr id="253" name="Google Shape;253;g125cc80c19f_0_26"/>
          <p:cNvGrpSpPr/>
          <p:nvPr/>
        </p:nvGrpSpPr>
        <p:grpSpPr>
          <a:xfrm>
            <a:off x="1707669" y="4068915"/>
            <a:ext cx="20968662" cy="6382065"/>
            <a:chOff x="405450" y="4525900"/>
            <a:chExt cx="22954200" cy="7799175"/>
          </a:xfrm>
        </p:grpSpPr>
        <p:pic>
          <p:nvPicPr>
            <p:cNvPr id="254" name="Google Shape;254;g125cc80c19f_0_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550" y="5164800"/>
              <a:ext cx="218408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g125cc80c19f_0_26"/>
            <p:cNvSpPr txBox="1"/>
            <p:nvPr/>
          </p:nvSpPr>
          <p:spPr>
            <a:xfrm>
              <a:off x="8937050" y="4525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74EA7"/>
                  </a:solidFill>
                </a:rPr>
                <a:t>Distance vector</a:t>
              </a:r>
              <a:endParaRPr b="1" sz="2400">
                <a:solidFill>
                  <a:srgbClr val="674EA7"/>
                </a:solidFill>
              </a:endParaRPr>
            </a:p>
          </p:txBody>
        </p:sp>
        <p:pic>
          <p:nvPicPr>
            <p:cNvPr id="256" name="Google Shape;256;g125cc80c19f_0_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3475" y="7353875"/>
              <a:ext cx="21738975" cy="112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125cc80c19f_0_26"/>
            <p:cNvSpPr txBox="1"/>
            <p:nvPr/>
          </p:nvSpPr>
          <p:spPr>
            <a:xfrm>
              <a:off x="8937050" y="6811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D85C6"/>
                  </a:solidFill>
                </a:rPr>
                <a:t>Similarity vector</a:t>
              </a:r>
              <a:endParaRPr b="1" sz="2400">
                <a:solidFill>
                  <a:srgbClr val="3D85C6"/>
                </a:solidFill>
              </a:endParaRPr>
            </a:p>
          </p:txBody>
        </p:sp>
        <p:pic>
          <p:nvPicPr>
            <p:cNvPr id="258" name="Google Shape;258;g125cc80c19f_0_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3625" y="9370825"/>
              <a:ext cx="22265450" cy="8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g125cc80c19f_0_26"/>
            <p:cNvSpPr txBox="1"/>
            <p:nvPr/>
          </p:nvSpPr>
          <p:spPr>
            <a:xfrm>
              <a:off x="8937050" y="8716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5818E"/>
                  </a:solidFill>
                </a:rPr>
                <a:t>Tags vector</a:t>
              </a:r>
              <a:endParaRPr b="1" sz="2400">
                <a:solidFill>
                  <a:srgbClr val="45818E"/>
                </a:solidFill>
              </a:endParaRPr>
            </a:p>
          </p:txBody>
        </p:sp>
        <p:pic>
          <p:nvPicPr>
            <p:cNvPr id="260" name="Google Shape;260;g125cc80c19f_0_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1475" y="11371300"/>
              <a:ext cx="227075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g125cc80c19f_0_26"/>
            <p:cNvSpPr txBox="1"/>
            <p:nvPr/>
          </p:nvSpPr>
          <p:spPr>
            <a:xfrm>
              <a:off x="8937050" y="106981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AA84F"/>
                  </a:solidFill>
                </a:rPr>
                <a:t>Popularity vector</a:t>
              </a:r>
              <a:endParaRPr b="1" sz="2400">
                <a:solidFill>
                  <a:srgbClr val="6AA84F"/>
                </a:solidFill>
              </a:endParaRPr>
            </a:p>
          </p:txBody>
        </p:sp>
        <p:sp>
          <p:nvSpPr>
            <p:cNvPr id="262" name="Google Shape;262;g125cc80c19f_0_26"/>
            <p:cNvSpPr/>
            <p:nvPr/>
          </p:nvSpPr>
          <p:spPr>
            <a:xfrm>
              <a:off x="405450" y="8819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125cc80c19f_0_26"/>
            <p:cNvSpPr/>
            <p:nvPr/>
          </p:nvSpPr>
          <p:spPr>
            <a:xfrm>
              <a:off x="405450" y="68382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125cc80c19f_0_26"/>
            <p:cNvSpPr/>
            <p:nvPr/>
          </p:nvSpPr>
          <p:spPr>
            <a:xfrm>
              <a:off x="405450" y="108006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125cc80c19f_0_26"/>
            <p:cNvSpPr/>
            <p:nvPr/>
          </p:nvSpPr>
          <p:spPr>
            <a:xfrm>
              <a:off x="405450" y="4628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g125cc80c19f_0_26"/>
          <p:cNvSpPr txBox="1"/>
          <p:nvPr/>
        </p:nvSpPr>
        <p:spPr>
          <a:xfrm>
            <a:off x="1884900" y="42746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74EA7"/>
                </a:solidFill>
              </a:rPr>
              <a:t>X1</a:t>
            </a:r>
            <a:endParaRPr sz="3600">
              <a:solidFill>
                <a:srgbClr val="674EA7"/>
              </a:solidFill>
            </a:endParaRPr>
          </a:p>
        </p:txBody>
      </p:sp>
      <p:sp>
        <p:nvSpPr>
          <p:cNvPr id="267" name="Google Shape;267;g125cc80c19f_0_26"/>
          <p:cNvSpPr txBox="1"/>
          <p:nvPr/>
        </p:nvSpPr>
        <p:spPr>
          <a:xfrm>
            <a:off x="1884900" y="61034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D85C6"/>
                </a:solidFill>
              </a:rPr>
              <a:t>X1</a:t>
            </a:r>
            <a:endParaRPr sz="3600">
              <a:solidFill>
                <a:srgbClr val="3D85C6"/>
              </a:solidFill>
            </a:endParaRPr>
          </a:p>
        </p:txBody>
      </p:sp>
      <p:sp>
        <p:nvSpPr>
          <p:cNvPr id="268" name="Google Shape;268;g125cc80c19f_0_26"/>
          <p:cNvSpPr txBox="1"/>
          <p:nvPr/>
        </p:nvSpPr>
        <p:spPr>
          <a:xfrm>
            <a:off x="1884900" y="77036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5818E"/>
                </a:solidFill>
              </a:rPr>
              <a:t>X1</a:t>
            </a:r>
            <a:endParaRPr sz="3600">
              <a:solidFill>
                <a:srgbClr val="45818E"/>
              </a:solidFill>
            </a:endParaRPr>
          </a:p>
        </p:txBody>
      </p:sp>
      <p:sp>
        <p:nvSpPr>
          <p:cNvPr id="269" name="Google Shape;269;g125cc80c19f_0_26"/>
          <p:cNvSpPr txBox="1"/>
          <p:nvPr/>
        </p:nvSpPr>
        <p:spPr>
          <a:xfrm>
            <a:off x="1884900" y="9303875"/>
            <a:ext cx="1009800" cy="738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6AA84F"/>
                </a:solidFill>
              </a:rPr>
              <a:t>X1</a:t>
            </a:r>
            <a:endParaRPr sz="3600">
              <a:solidFill>
                <a:srgbClr val="6AA84F"/>
              </a:solidFill>
            </a:endParaRPr>
          </a:p>
        </p:txBody>
      </p:sp>
      <p:sp>
        <p:nvSpPr>
          <p:cNvPr id="270" name="Google Shape;270;g125cc80c19f_0_26"/>
          <p:cNvSpPr txBox="1"/>
          <p:nvPr/>
        </p:nvSpPr>
        <p:spPr>
          <a:xfrm>
            <a:off x="5570550" y="11174750"/>
            <a:ext cx="1146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Next best attraction according to the above weights: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Magicum - Berlin Magic Museum</a:t>
            </a:r>
            <a:endParaRPr b="1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5600bdf2d_0_88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Building a route</a:t>
            </a:r>
            <a:endParaRPr sz="6800"/>
          </a:p>
        </p:txBody>
      </p:sp>
      <p:sp>
        <p:nvSpPr>
          <p:cNvPr id="276" name="Google Shape;276;g125600bdf2d_0_88"/>
          <p:cNvSpPr txBox="1"/>
          <p:nvPr>
            <p:ph idx="1" type="body"/>
          </p:nvPr>
        </p:nvSpPr>
        <p:spPr>
          <a:xfrm>
            <a:off x="1217700" y="3510525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25600bdf2d_0_88"/>
          <p:cNvSpPr txBox="1"/>
          <p:nvPr>
            <p:ph idx="2" type="body"/>
          </p:nvPr>
        </p:nvSpPr>
        <p:spPr>
          <a:xfrm>
            <a:off x="-5546225" y="4099573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937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Vectors weights: </a:t>
            </a:r>
            <a:r>
              <a:rPr b="1" lang="en-US" sz="26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Popularity: 3, </a:t>
            </a:r>
            <a:r>
              <a:rPr b="1" lang="en-US" sz="26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Distance: 2, </a:t>
            </a:r>
            <a:r>
              <a:rPr b="1" lang="en-US" sz="26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Similarities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US" sz="26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 </a:t>
            </a:r>
            <a:r>
              <a:rPr b="1" lang="en-US" sz="2600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Tags: 1</a:t>
            </a:r>
            <a:endParaRPr b="1" sz="2600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Selecting 5 attractions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g125600bdf2d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400" y="4089550"/>
            <a:ext cx="12615300" cy="8697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g125600bdf2d_0_88"/>
          <p:cNvGrpSpPr/>
          <p:nvPr/>
        </p:nvGrpSpPr>
        <p:grpSpPr>
          <a:xfrm>
            <a:off x="681125" y="6330675"/>
            <a:ext cx="10283675" cy="4030175"/>
            <a:chOff x="681125" y="5949675"/>
            <a:chExt cx="10283675" cy="4030175"/>
          </a:xfrm>
        </p:grpSpPr>
        <p:pic>
          <p:nvPicPr>
            <p:cNvPr id="280" name="Google Shape;280;g125600bdf2d_0_8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77050" y="5953375"/>
              <a:ext cx="9421200" cy="402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g125600bdf2d_0_88"/>
            <p:cNvSpPr/>
            <p:nvPr/>
          </p:nvSpPr>
          <p:spPr>
            <a:xfrm>
              <a:off x="3979700" y="5949675"/>
              <a:ext cx="1745700" cy="39885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g125600bdf2d_0_88"/>
            <p:cNvSpPr/>
            <p:nvPr/>
          </p:nvSpPr>
          <p:spPr>
            <a:xfrm>
              <a:off x="5847774" y="5949675"/>
              <a:ext cx="1598100" cy="3988500"/>
            </a:xfrm>
            <a:prstGeom prst="rect">
              <a:avLst/>
            </a:prstGeom>
            <a:noFill/>
            <a:ln cap="flat" cmpd="sng" w="762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125600bdf2d_0_88"/>
            <p:cNvSpPr/>
            <p:nvPr/>
          </p:nvSpPr>
          <p:spPr>
            <a:xfrm>
              <a:off x="7573150" y="5949675"/>
              <a:ext cx="1745700" cy="3988500"/>
            </a:xfrm>
            <a:prstGeom prst="rect">
              <a:avLst/>
            </a:prstGeom>
            <a:noFill/>
            <a:ln cap="flat" cmpd="sng" w="762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125600bdf2d_0_88"/>
            <p:cNvSpPr/>
            <p:nvPr/>
          </p:nvSpPr>
          <p:spPr>
            <a:xfrm>
              <a:off x="9445900" y="5949675"/>
              <a:ext cx="1518900" cy="3988500"/>
            </a:xfrm>
            <a:prstGeom prst="rect">
              <a:avLst/>
            </a:prstGeom>
            <a:noFill/>
            <a:ln cap="flat" cmpd="sng" w="762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125600bdf2d_0_88"/>
            <p:cNvSpPr txBox="1"/>
            <p:nvPr/>
          </p:nvSpPr>
          <p:spPr>
            <a:xfrm>
              <a:off x="681125" y="6529825"/>
              <a:ext cx="461700" cy="64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A</a:t>
              </a:r>
              <a:endParaRPr sz="3000"/>
            </a:p>
          </p:txBody>
        </p:sp>
        <p:sp>
          <p:nvSpPr>
            <p:cNvPr id="286" name="Google Shape;286;g125600bdf2d_0_88"/>
            <p:cNvSpPr txBox="1"/>
            <p:nvPr/>
          </p:nvSpPr>
          <p:spPr>
            <a:xfrm>
              <a:off x="681125" y="7215625"/>
              <a:ext cx="461700" cy="646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B</a:t>
              </a:r>
              <a:endParaRPr sz="3000"/>
            </a:p>
          </p:txBody>
        </p:sp>
        <p:sp>
          <p:nvSpPr>
            <p:cNvPr id="287" name="Google Shape;287;g125600bdf2d_0_88"/>
            <p:cNvSpPr txBox="1"/>
            <p:nvPr/>
          </p:nvSpPr>
          <p:spPr>
            <a:xfrm>
              <a:off x="681125" y="7901425"/>
              <a:ext cx="461700" cy="6465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C</a:t>
              </a:r>
              <a:endParaRPr sz="3000"/>
            </a:p>
          </p:txBody>
        </p:sp>
        <p:sp>
          <p:nvSpPr>
            <p:cNvPr id="288" name="Google Shape;288;g125600bdf2d_0_88"/>
            <p:cNvSpPr txBox="1"/>
            <p:nvPr/>
          </p:nvSpPr>
          <p:spPr>
            <a:xfrm>
              <a:off x="681125" y="8587225"/>
              <a:ext cx="461700" cy="6465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D</a:t>
              </a:r>
              <a:endParaRPr sz="3000"/>
            </a:p>
          </p:txBody>
        </p:sp>
        <p:sp>
          <p:nvSpPr>
            <p:cNvPr id="289" name="Google Shape;289;g125600bdf2d_0_88"/>
            <p:cNvSpPr txBox="1"/>
            <p:nvPr/>
          </p:nvSpPr>
          <p:spPr>
            <a:xfrm>
              <a:off x="681125" y="9273025"/>
              <a:ext cx="461700" cy="6465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</a:t>
              </a:r>
              <a:endParaRPr sz="3000"/>
            </a:p>
          </p:txBody>
        </p:sp>
      </p:grpSp>
      <p:sp>
        <p:nvSpPr>
          <p:cNvPr id="290" name="Google Shape;290;g125600bdf2d_0_88"/>
          <p:cNvSpPr txBox="1"/>
          <p:nvPr/>
        </p:nvSpPr>
        <p:spPr>
          <a:xfrm>
            <a:off x="7573250" y="2120500"/>
            <a:ext cx="743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Prioritize Popularity 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approach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1219199" y="2646839"/>
            <a:ext cx="21948578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Attractions are selected for the user in accordance to his or her interests (tags)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more attractions exist than time permits, attractions are chosen randomly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minimise travel time, the city is cut into slices, each day is spent in a different slice of the city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function of all attractions that were chosen and the dividing of the city to slices, a route is built for each day, trying to minimise travel time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route does not </a:t>
            </a:r>
            <a:r>
              <a:rPr lang="en-US"/>
              <a:t>currently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into consideration similarity between different attractions, popularity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5cc80c19f_0_67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Building a route</a:t>
            </a:r>
            <a:endParaRPr sz="6800"/>
          </a:p>
        </p:txBody>
      </p:sp>
      <p:sp>
        <p:nvSpPr>
          <p:cNvPr id="296" name="Google Shape;296;g125cc80c19f_0_67"/>
          <p:cNvSpPr txBox="1"/>
          <p:nvPr>
            <p:ph idx="1" type="body"/>
          </p:nvPr>
        </p:nvSpPr>
        <p:spPr>
          <a:xfrm>
            <a:off x="1217700" y="3510525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25cc80c19f_0_67"/>
          <p:cNvSpPr txBox="1"/>
          <p:nvPr>
            <p:ph idx="2" type="body"/>
          </p:nvPr>
        </p:nvSpPr>
        <p:spPr>
          <a:xfrm>
            <a:off x="-5546225" y="4099573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937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Vectors weights: </a:t>
            </a:r>
            <a:r>
              <a:rPr b="1" lang="en-US" sz="26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Popularity: 2, </a:t>
            </a:r>
            <a:r>
              <a:rPr b="1" lang="en-US" sz="26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Distance: 2, </a:t>
            </a:r>
            <a:r>
              <a:rPr b="1" lang="en-US" sz="26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Similarities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US" sz="26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 </a:t>
            </a:r>
            <a:r>
              <a:rPr b="1" lang="en-US" sz="2600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Tags: 1</a:t>
            </a:r>
            <a:endParaRPr b="1" sz="2600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Selecting 5 attractions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8" name="Google Shape;298;g125cc80c19f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0400" y="4089550"/>
            <a:ext cx="12615300" cy="869740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25cc80c19f_0_67"/>
          <p:cNvSpPr txBox="1"/>
          <p:nvPr/>
        </p:nvSpPr>
        <p:spPr>
          <a:xfrm>
            <a:off x="8472750" y="2120500"/>
            <a:ext cx="7438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Equally prioritize Popularity and Distance</a:t>
            </a:r>
            <a:endParaRPr sz="3000"/>
          </a:p>
        </p:txBody>
      </p:sp>
      <p:pic>
        <p:nvPicPr>
          <p:cNvPr id="300" name="Google Shape;300;g125cc80c19f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00" y="6511450"/>
            <a:ext cx="9771325" cy="39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125cc80c19f_0_67"/>
          <p:cNvSpPr/>
          <p:nvPr/>
        </p:nvSpPr>
        <p:spPr>
          <a:xfrm>
            <a:off x="4118550" y="6445675"/>
            <a:ext cx="1653900" cy="40302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25cc80c19f_0_67"/>
          <p:cNvSpPr/>
          <p:nvPr/>
        </p:nvSpPr>
        <p:spPr>
          <a:xfrm>
            <a:off x="5947350" y="6445675"/>
            <a:ext cx="1356600" cy="40302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25cc80c19f_0_67"/>
          <p:cNvSpPr/>
          <p:nvPr/>
        </p:nvSpPr>
        <p:spPr>
          <a:xfrm>
            <a:off x="7471350" y="6445675"/>
            <a:ext cx="1653900" cy="4030200"/>
          </a:xfrm>
          <a:prstGeom prst="rect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25cc80c19f_0_67"/>
          <p:cNvSpPr/>
          <p:nvPr/>
        </p:nvSpPr>
        <p:spPr>
          <a:xfrm>
            <a:off x="9300150" y="6445675"/>
            <a:ext cx="1074600" cy="4030200"/>
          </a:xfrm>
          <a:prstGeom prst="rect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125cc80c19f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0400" y="4089550"/>
            <a:ext cx="12615299" cy="8697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g125cc80c19f_0_67"/>
          <p:cNvGrpSpPr/>
          <p:nvPr/>
        </p:nvGrpSpPr>
        <p:grpSpPr>
          <a:xfrm>
            <a:off x="300125" y="7063225"/>
            <a:ext cx="461700" cy="3389700"/>
            <a:chOff x="681125" y="6682225"/>
            <a:chExt cx="461700" cy="3389700"/>
          </a:xfrm>
        </p:grpSpPr>
        <p:sp>
          <p:nvSpPr>
            <p:cNvPr id="307" name="Google Shape;307;g125cc80c19f_0_67"/>
            <p:cNvSpPr txBox="1"/>
            <p:nvPr/>
          </p:nvSpPr>
          <p:spPr>
            <a:xfrm>
              <a:off x="681125" y="6682225"/>
              <a:ext cx="461700" cy="64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A</a:t>
              </a:r>
              <a:endParaRPr sz="3000"/>
            </a:p>
          </p:txBody>
        </p:sp>
        <p:sp>
          <p:nvSpPr>
            <p:cNvPr id="308" name="Google Shape;308;g125cc80c19f_0_67"/>
            <p:cNvSpPr txBox="1"/>
            <p:nvPr/>
          </p:nvSpPr>
          <p:spPr>
            <a:xfrm>
              <a:off x="681125" y="7368025"/>
              <a:ext cx="461700" cy="6465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B</a:t>
              </a:r>
              <a:endParaRPr sz="3000"/>
            </a:p>
          </p:txBody>
        </p:sp>
        <p:sp>
          <p:nvSpPr>
            <p:cNvPr id="309" name="Google Shape;309;g125cc80c19f_0_67"/>
            <p:cNvSpPr txBox="1"/>
            <p:nvPr/>
          </p:nvSpPr>
          <p:spPr>
            <a:xfrm>
              <a:off x="681125" y="8053825"/>
              <a:ext cx="461700" cy="6465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C</a:t>
              </a:r>
              <a:endParaRPr sz="3000"/>
            </a:p>
          </p:txBody>
        </p:sp>
        <p:sp>
          <p:nvSpPr>
            <p:cNvPr id="310" name="Google Shape;310;g125cc80c19f_0_67"/>
            <p:cNvSpPr txBox="1"/>
            <p:nvPr/>
          </p:nvSpPr>
          <p:spPr>
            <a:xfrm>
              <a:off x="681125" y="8739625"/>
              <a:ext cx="461700" cy="6465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D</a:t>
              </a:r>
              <a:endParaRPr sz="3000"/>
            </a:p>
          </p:txBody>
        </p:sp>
        <p:sp>
          <p:nvSpPr>
            <p:cNvPr id="311" name="Google Shape;311;g125cc80c19f_0_67"/>
            <p:cNvSpPr txBox="1"/>
            <p:nvPr/>
          </p:nvSpPr>
          <p:spPr>
            <a:xfrm>
              <a:off x="681125" y="9425425"/>
              <a:ext cx="461700" cy="646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</a:t>
              </a:r>
              <a:endParaRPr sz="30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5cc80c19f_0_102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Building a route</a:t>
            </a:r>
            <a:endParaRPr sz="6800"/>
          </a:p>
        </p:txBody>
      </p:sp>
      <p:sp>
        <p:nvSpPr>
          <p:cNvPr id="317" name="Google Shape;317;g125cc80c19f_0_102"/>
          <p:cNvSpPr txBox="1"/>
          <p:nvPr>
            <p:ph idx="1" type="body"/>
          </p:nvPr>
        </p:nvSpPr>
        <p:spPr>
          <a:xfrm>
            <a:off x="1217700" y="3510525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25cc80c19f_0_102"/>
          <p:cNvSpPr txBox="1"/>
          <p:nvPr>
            <p:ph idx="2" type="body"/>
          </p:nvPr>
        </p:nvSpPr>
        <p:spPr>
          <a:xfrm>
            <a:off x="-5546225" y="4099573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937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Vectors weights: </a:t>
            </a:r>
            <a:r>
              <a:rPr b="1" lang="en-US" sz="26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Popularity: 1, </a:t>
            </a:r>
            <a:r>
              <a:rPr b="1" lang="en-US" sz="2600">
                <a:solidFill>
                  <a:srgbClr val="674EA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Distance: 1, </a:t>
            </a:r>
            <a:r>
              <a:rPr b="1" lang="en-US" sz="26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Similarities</a:t>
            </a:r>
            <a:r>
              <a:rPr lang="en-US" sz="26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US" sz="2600">
                <a:solidFill>
                  <a:srgbClr val="3D85C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1, </a:t>
            </a:r>
            <a:r>
              <a:rPr b="1" lang="en-US" sz="2600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Tags: 1</a:t>
            </a:r>
            <a:endParaRPr b="1" sz="2600">
              <a:solidFill>
                <a:srgbClr val="3D85C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b="1" lang="en-US" sz="2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Selecting 5 attractions</a:t>
            </a:r>
            <a:endParaRPr b="1" sz="2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g125cc80c19f_0_102"/>
          <p:cNvSpPr txBox="1"/>
          <p:nvPr/>
        </p:nvSpPr>
        <p:spPr>
          <a:xfrm>
            <a:off x="8472750" y="2120500"/>
            <a:ext cx="743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Equally prioritize all parameters</a:t>
            </a:r>
            <a:endParaRPr sz="3000"/>
          </a:p>
        </p:txBody>
      </p:sp>
      <p:grpSp>
        <p:nvGrpSpPr>
          <p:cNvPr id="320" name="Google Shape;320;g125cc80c19f_0_102"/>
          <p:cNvGrpSpPr/>
          <p:nvPr/>
        </p:nvGrpSpPr>
        <p:grpSpPr>
          <a:xfrm>
            <a:off x="300125" y="6987025"/>
            <a:ext cx="461700" cy="3389700"/>
            <a:chOff x="681125" y="6606025"/>
            <a:chExt cx="461700" cy="3389700"/>
          </a:xfrm>
        </p:grpSpPr>
        <p:sp>
          <p:nvSpPr>
            <p:cNvPr id="321" name="Google Shape;321;g125cc80c19f_0_102"/>
            <p:cNvSpPr txBox="1"/>
            <p:nvPr/>
          </p:nvSpPr>
          <p:spPr>
            <a:xfrm>
              <a:off x="681125" y="6606025"/>
              <a:ext cx="461700" cy="646500"/>
            </a:xfrm>
            <a:prstGeom prst="rect">
              <a:avLst/>
            </a:prstGeom>
            <a:solidFill>
              <a:srgbClr val="45B43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A</a:t>
              </a:r>
              <a:endParaRPr sz="3000"/>
            </a:p>
          </p:txBody>
        </p:sp>
        <p:sp>
          <p:nvSpPr>
            <p:cNvPr id="322" name="Google Shape;322;g125cc80c19f_0_102"/>
            <p:cNvSpPr txBox="1"/>
            <p:nvPr/>
          </p:nvSpPr>
          <p:spPr>
            <a:xfrm>
              <a:off x="681125" y="7291825"/>
              <a:ext cx="461700" cy="646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B</a:t>
              </a:r>
              <a:endParaRPr sz="3000"/>
            </a:p>
          </p:txBody>
        </p:sp>
        <p:sp>
          <p:nvSpPr>
            <p:cNvPr id="323" name="Google Shape;323;g125cc80c19f_0_102"/>
            <p:cNvSpPr txBox="1"/>
            <p:nvPr/>
          </p:nvSpPr>
          <p:spPr>
            <a:xfrm>
              <a:off x="681125" y="7977625"/>
              <a:ext cx="461700" cy="6465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C</a:t>
              </a:r>
              <a:endParaRPr sz="3000"/>
            </a:p>
          </p:txBody>
        </p:sp>
        <p:sp>
          <p:nvSpPr>
            <p:cNvPr id="324" name="Google Shape;324;g125cc80c19f_0_102"/>
            <p:cNvSpPr txBox="1"/>
            <p:nvPr/>
          </p:nvSpPr>
          <p:spPr>
            <a:xfrm>
              <a:off x="681125" y="8663425"/>
              <a:ext cx="461700" cy="6465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D</a:t>
              </a:r>
              <a:endParaRPr sz="3000"/>
            </a:p>
          </p:txBody>
        </p:sp>
        <p:sp>
          <p:nvSpPr>
            <p:cNvPr id="325" name="Google Shape;325;g125cc80c19f_0_102"/>
            <p:cNvSpPr txBox="1"/>
            <p:nvPr/>
          </p:nvSpPr>
          <p:spPr>
            <a:xfrm>
              <a:off x="681125" y="9349225"/>
              <a:ext cx="461700" cy="6465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/>
                <a:t>E</a:t>
              </a:r>
              <a:endParaRPr sz="3000"/>
            </a:p>
          </p:txBody>
        </p:sp>
      </p:grpSp>
      <p:pic>
        <p:nvPicPr>
          <p:cNvPr id="326" name="Google Shape;326;g125cc80c19f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25" y="6445675"/>
            <a:ext cx="9771326" cy="40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125cc80c19f_0_102"/>
          <p:cNvSpPr/>
          <p:nvPr/>
        </p:nvSpPr>
        <p:spPr>
          <a:xfrm>
            <a:off x="4878750" y="6445675"/>
            <a:ext cx="1503300" cy="40302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25cc80c19f_0_102"/>
          <p:cNvSpPr/>
          <p:nvPr/>
        </p:nvSpPr>
        <p:spPr>
          <a:xfrm>
            <a:off x="6480750" y="6445675"/>
            <a:ext cx="1356600" cy="4030200"/>
          </a:xfrm>
          <a:prstGeom prst="rect">
            <a:avLst/>
          </a:prstGeom>
          <a:noFill/>
          <a:ln cap="flat" cmpd="sng" w="762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25cc80c19f_0_102"/>
          <p:cNvSpPr/>
          <p:nvPr/>
        </p:nvSpPr>
        <p:spPr>
          <a:xfrm>
            <a:off x="7926675" y="6445675"/>
            <a:ext cx="1503300" cy="4030200"/>
          </a:xfrm>
          <a:prstGeom prst="rect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25cc80c19f_0_102"/>
          <p:cNvSpPr/>
          <p:nvPr/>
        </p:nvSpPr>
        <p:spPr>
          <a:xfrm>
            <a:off x="9528750" y="6445675"/>
            <a:ext cx="1074600" cy="4030200"/>
          </a:xfrm>
          <a:prstGeom prst="rect">
            <a:avLst/>
          </a:prstGeom>
          <a:noFill/>
          <a:ln cap="flat" cmpd="sng" w="762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g125cc80c19f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0400" y="4241950"/>
            <a:ext cx="12615301" cy="86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5cc80c19f_0_124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Route to choose?</a:t>
            </a:r>
            <a:endParaRPr/>
          </a:p>
        </p:txBody>
      </p:sp>
      <p:sp>
        <p:nvSpPr>
          <p:cNvPr id="337" name="Google Shape;337;g125cc80c19f_0_124"/>
          <p:cNvSpPr txBox="1"/>
          <p:nvPr>
            <p:ph idx="1" type="body"/>
          </p:nvPr>
        </p:nvSpPr>
        <p:spPr>
          <a:xfrm>
            <a:off x="1000425" y="1864150"/>
            <a:ext cx="21948600" cy="10589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5588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5F5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Rank dozens or hundreds of routs with different weights and choose the most logical algorithm</a:t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Let the user rate the importance of each Feature</a:t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Display the user several optional routes and let him choose his preferred route </a:t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338" name="Google Shape;338;g125cc80c19f_0_124"/>
          <p:cNvGrpSpPr/>
          <p:nvPr/>
        </p:nvGrpSpPr>
        <p:grpSpPr>
          <a:xfrm>
            <a:off x="5200301" y="4073677"/>
            <a:ext cx="14363458" cy="2018617"/>
            <a:chOff x="1801225" y="3692650"/>
            <a:chExt cx="14591079" cy="2315724"/>
          </a:xfrm>
        </p:grpSpPr>
        <p:pic>
          <p:nvPicPr>
            <p:cNvPr id="339" name="Google Shape;339;g125cc80c19f_0_1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01225" y="3692650"/>
              <a:ext cx="3358899" cy="231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g125cc80c19f_0_1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94150" y="3692650"/>
              <a:ext cx="3358900" cy="2315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g125cc80c19f_0_1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033450" y="3692650"/>
              <a:ext cx="3358854" cy="23157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g125cc80c19f_0_124"/>
          <p:cNvGrpSpPr/>
          <p:nvPr/>
        </p:nvGrpSpPr>
        <p:grpSpPr>
          <a:xfrm>
            <a:off x="5200527" y="3486695"/>
            <a:ext cx="14202849" cy="283183"/>
            <a:chOff x="4896450" y="3486625"/>
            <a:chExt cx="14506024" cy="414617"/>
          </a:xfrm>
        </p:grpSpPr>
        <p:pic>
          <p:nvPicPr>
            <p:cNvPr id="343" name="Google Shape;343;g125cc80c19f_0_1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96450" y="3512842"/>
              <a:ext cx="3332901" cy="38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g125cc80c19f_0_1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415400" y="3486625"/>
              <a:ext cx="3332900" cy="4146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g125cc80c19f_0_1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179259" y="3512842"/>
              <a:ext cx="3223215" cy="38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6" name="Google Shape;346;g125cc80c19f_0_124"/>
          <p:cNvGrpSpPr/>
          <p:nvPr/>
        </p:nvGrpSpPr>
        <p:grpSpPr>
          <a:xfrm>
            <a:off x="3382776" y="8596507"/>
            <a:ext cx="11966701" cy="554124"/>
            <a:chOff x="2709550" y="7758375"/>
            <a:chExt cx="12458825" cy="1681200"/>
          </a:xfrm>
        </p:grpSpPr>
        <p:sp>
          <p:nvSpPr>
            <p:cNvPr id="347" name="Google Shape;347;g125cc80c19f_0_124"/>
            <p:cNvSpPr txBox="1"/>
            <p:nvPr/>
          </p:nvSpPr>
          <p:spPr>
            <a:xfrm>
              <a:off x="2709550" y="7758375"/>
              <a:ext cx="2978700" cy="168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74EA7"/>
                  </a:solidFill>
                </a:rPr>
                <a:t>Distance</a:t>
              </a:r>
              <a:endParaRPr b="1" sz="2400">
                <a:solidFill>
                  <a:srgbClr val="674EA7"/>
                </a:solidFill>
              </a:endParaRPr>
            </a:p>
          </p:txBody>
        </p:sp>
        <p:sp>
          <p:nvSpPr>
            <p:cNvPr id="348" name="Google Shape;348;g125cc80c19f_0_124"/>
            <p:cNvSpPr txBox="1"/>
            <p:nvPr/>
          </p:nvSpPr>
          <p:spPr>
            <a:xfrm>
              <a:off x="7379442" y="7758375"/>
              <a:ext cx="2978700" cy="168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D85C6"/>
                  </a:solidFill>
                </a:rPr>
                <a:t>Tags</a:t>
              </a:r>
              <a:endParaRPr b="1" sz="2400">
                <a:solidFill>
                  <a:srgbClr val="3D85C6"/>
                </a:solidFill>
              </a:endParaRPr>
            </a:p>
          </p:txBody>
        </p:sp>
        <p:sp>
          <p:nvSpPr>
            <p:cNvPr id="349" name="Google Shape;349;g125cc80c19f_0_124"/>
            <p:cNvSpPr txBox="1"/>
            <p:nvPr/>
          </p:nvSpPr>
          <p:spPr>
            <a:xfrm>
              <a:off x="12189675" y="7758375"/>
              <a:ext cx="2978700" cy="1681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AA84F"/>
                  </a:solidFill>
                </a:rPr>
                <a:t>Popularity</a:t>
              </a:r>
              <a:endParaRPr b="1" sz="2400">
                <a:solidFill>
                  <a:srgbClr val="6AA84F"/>
                </a:solidFill>
              </a:endParaRPr>
            </a:p>
          </p:txBody>
        </p:sp>
      </p:grpSp>
      <p:grpSp>
        <p:nvGrpSpPr>
          <p:cNvPr id="350" name="Google Shape;350;g125cc80c19f_0_124"/>
          <p:cNvGrpSpPr/>
          <p:nvPr/>
        </p:nvGrpSpPr>
        <p:grpSpPr>
          <a:xfrm>
            <a:off x="3217326" y="8134895"/>
            <a:ext cx="12250247" cy="283183"/>
            <a:chOff x="3217326" y="7296695"/>
            <a:chExt cx="12250247" cy="283183"/>
          </a:xfrm>
        </p:grpSpPr>
        <p:pic>
          <p:nvPicPr>
            <p:cNvPr id="351" name="Google Shape;351;g125cc80c19f_0_1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38927" y="7314601"/>
              <a:ext cx="3263243" cy="265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g125cc80c19f_0_1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204331" y="7296695"/>
              <a:ext cx="3263242" cy="28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g125cc80c19f_0_1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17326" y="7314601"/>
              <a:ext cx="3155850" cy="2652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25cc80c19f_0_166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546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Flexibility in adding more features</a:t>
            </a:r>
            <a:endParaRPr/>
          </a:p>
        </p:txBody>
      </p:sp>
      <p:sp>
        <p:nvSpPr>
          <p:cNvPr id="359" name="Google Shape;359;g125cc80c19f_0_166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25cc80c19f_0_166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Sum of vectors and selection of the attraction with the lowest result</a:t>
            </a:r>
            <a:endParaRPr sz="3000"/>
          </a:p>
        </p:txBody>
      </p:sp>
      <p:grpSp>
        <p:nvGrpSpPr>
          <p:cNvPr id="361" name="Google Shape;361;g125cc80c19f_0_166"/>
          <p:cNvGrpSpPr/>
          <p:nvPr/>
        </p:nvGrpSpPr>
        <p:grpSpPr>
          <a:xfrm>
            <a:off x="1707669" y="4068915"/>
            <a:ext cx="20968662" cy="6382065"/>
            <a:chOff x="405450" y="4525900"/>
            <a:chExt cx="22954200" cy="7799175"/>
          </a:xfrm>
        </p:grpSpPr>
        <p:pic>
          <p:nvPicPr>
            <p:cNvPr id="362" name="Google Shape;362;g125cc80c19f_0_16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550" y="5164800"/>
              <a:ext cx="218408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g125cc80c19f_0_166"/>
            <p:cNvSpPr txBox="1"/>
            <p:nvPr/>
          </p:nvSpPr>
          <p:spPr>
            <a:xfrm>
              <a:off x="8937050" y="4525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74EA7"/>
                  </a:solidFill>
                </a:rPr>
                <a:t>Distance vector</a:t>
              </a:r>
              <a:endParaRPr b="1" sz="2400">
                <a:solidFill>
                  <a:srgbClr val="674EA7"/>
                </a:solidFill>
              </a:endParaRPr>
            </a:p>
          </p:txBody>
        </p:sp>
        <p:pic>
          <p:nvPicPr>
            <p:cNvPr id="364" name="Google Shape;364;g125cc80c19f_0_1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3475" y="7353875"/>
              <a:ext cx="21738975" cy="112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g125cc80c19f_0_166"/>
            <p:cNvSpPr txBox="1"/>
            <p:nvPr/>
          </p:nvSpPr>
          <p:spPr>
            <a:xfrm>
              <a:off x="8937050" y="6811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D85C6"/>
                  </a:solidFill>
                </a:rPr>
                <a:t>Similarity vector</a:t>
              </a:r>
              <a:endParaRPr b="1" sz="2400">
                <a:solidFill>
                  <a:srgbClr val="3D85C6"/>
                </a:solidFill>
              </a:endParaRPr>
            </a:p>
          </p:txBody>
        </p:sp>
        <p:pic>
          <p:nvPicPr>
            <p:cNvPr id="366" name="Google Shape;366;g125cc80c19f_0_1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3625" y="9370825"/>
              <a:ext cx="22265450" cy="8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g125cc80c19f_0_166"/>
            <p:cNvSpPr txBox="1"/>
            <p:nvPr/>
          </p:nvSpPr>
          <p:spPr>
            <a:xfrm>
              <a:off x="8937050" y="8716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5818E"/>
                  </a:solidFill>
                </a:rPr>
                <a:t>Tags vector</a:t>
              </a:r>
              <a:endParaRPr b="1" sz="2400">
                <a:solidFill>
                  <a:srgbClr val="45818E"/>
                </a:solidFill>
              </a:endParaRPr>
            </a:p>
          </p:txBody>
        </p:sp>
        <p:pic>
          <p:nvPicPr>
            <p:cNvPr id="368" name="Google Shape;368;g125cc80c19f_0_16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1475" y="11371300"/>
              <a:ext cx="227075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g125cc80c19f_0_166"/>
            <p:cNvSpPr txBox="1"/>
            <p:nvPr/>
          </p:nvSpPr>
          <p:spPr>
            <a:xfrm>
              <a:off x="8937050" y="106981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AA84F"/>
                  </a:solidFill>
                </a:rPr>
                <a:t>Popularity vector</a:t>
              </a:r>
              <a:endParaRPr b="1" sz="2400">
                <a:solidFill>
                  <a:srgbClr val="6AA84F"/>
                </a:solidFill>
              </a:endParaRPr>
            </a:p>
          </p:txBody>
        </p:sp>
        <p:sp>
          <p:nvSpPr>
            <p:cNvPr id="370" name="Google Shape;370;g125cc80c19f_0_166"/>
            <p:cNvSpPr/>
            <p:nvPr/>
          </p:nvSpPr>
          <p:spPr>
            <a:xfrm>
              <a:off x="405450" y="8819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125cc80c19f_0_166"/>
            <p:cNvSpPr/>
            <p:nvPr/>
          </p:nvSpPr>
          <p:spPr>
            <a:xfrm>
              <a:off x="405450" y="68382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125cc80c19f_0_166"/>
            <p:cNvSpPr/>
            <p:nvPr/>
          </p:nvSpPr>
          <p:spPr>
            <a:xfrm>
              <a:off x="405450" y="108006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125cc80c19f_0_166"/>
            <p:cNvSpPr/>
            <p:nvPr/>
          </p:nvSpPr>
          <p:spPr>
            <a:xfrm>
              <a:off x="405450" y="4628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5cc80c19f_0_192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546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Flexibility in adding more features</a:t>
            </a:r>
            <a:endParaRPr/>
          </a:p>
        </p:txBody>
      </p:sp>
      <p:sp>
        <p:nvSpPr>
          <p:cNvPr id="379" name="Google Shape;379;g125cc80c19f_0_192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125cc80c19f_0_192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Sum of vectors and selection of the attraction with the lowest result</a:t>
            </a:r>
            <a:endParaRPr sz="3000"/>
          </a:p>
        </p:txBody>
      </p:sp>
      <p:grpSp>
        <p:nvGrpSpPr>
          <p:cNvPr id="381" name="Google Shape;381;g125cc80c19f_0_192"/>
          <p:cNvGrpSpPr/>
          <p:nvPr/>
        </p:nvGrpSpPr>
        <p:grpSpPr>
          <a:xfrm>
            <a:off x="1707669" y="4068915"/>
            <a:ext cx="20968662" cy="6382065"/>
            <a:chOff x="405450" y="4525900"/>
            <a:chExt cx="22954200" cy="7799175"/>
          </a:xfrm>
        </p:grpSpPr>
        <p:pic>
          <p:nvPicPr>
            <p:cNvPr id="382" name="Google Shape;382;g125cc80c19f_0_1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1550" y="5164800"/>
              <a:ext cx="218408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g125cc80c19f_0_192"/>
            <p:cNvSpPr txBox="1"/>
            <p:nvPr/>
          </p:nvSpPr>
          <p:spPr>
            <a:xfrm>
              <a:off x="8937050" y="4525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74EA7"/>
                  </a:solidFill>
                </a:rPr>
                <a:t>Distance vector</a:t>
              </a:r>
              <a:endParaRPr b="1" sz="2400">
                <a:solidFill>
                  <a:srgbClr val="674EA7"/>
                </a:solidFill>
              </a:endParaRPr>
            </a:p>
          </p:txBody>
        </p:sp>
        <p:pic>
          <p:nvPicPr>
            <p:cNvPr id="384" name="Google Shape;384;g125cc80c19f_0_19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73475" y="7353875"/>
              <a:ext cx="21738975" cy="112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g125cc80c19f_0_192"/>
            <p:cNvSpPr txBox="1"/>
            <p:nvPr/>
          </p:nvSpPr>
          <p:spPr>
            <a:xfrm>
              <a:off x="8937050" y="6811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D85C6"/>
                  </a:solidFill>
                </a:rPr>
                <a:t>Similarity vector</a:t>
              </a:r>
              <a:endParaRPr b="1" sz="2400">
                <a:solidFill>
                  <a:srgbClr val="3D85C6"/>
                </a:solidFill>
              </a:endParaRPr>
            </a:p>
          </p:txBody>
        </p:sp>
        <p:pic>
          <p:nvPicPr>
            <p:cNvPr id="386" name="Google Shape;386;g125cc80c19f_0_19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53625" y="9370825"/>
              <a:ext cx="22265450" cy="832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g125cc80c19f_0_192"/>
            <p:cNvSpPr txBox="1"/>
            <p:nvPr/>
          </p:nvSpPr>
          <p:spPr>
            <a:xfrm>
              <a:off x="8937050" y="87169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45818E"/>
                  </a:solidFill>
                </a:rPr>
                <a:t>Tags vector</a:t>
              </a:r>
              <a:endParaRPr b="1" sz="2400">
                <a:solidFill>
                  <a:srgbClr val="45818E"/>
                </a:solidFill>
              </a:endParaRPr>
            </a:p>
          </p:txBody>
        </p:sp>
        <p:pic>
          <p:nvPicPr>
            <p:cNvPr id="388" name="Google Shape;388;g125cc80c19f_0_19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1475" y="11371300"/>
              <a:ext cx="22707599" cy="953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g125cc80c19f_0_192"/>
            <p:cNvSpPr txBox="1"/>
            <p:nvPr/>
          </p:nvSpPr>
          <p:spPr>
            <a:xfrm>
              <a:off x="8937050" y="10698100"/>
              <a:ext cx="5493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6AA84F"/>
                  </a:solidFill>
                </a:rPr>
                <a:t>Popularity vector</a:t>
              </a:r>
              <a:endParaRPr b="1" sz="2400">
                <a:solidFill>
                  <a:srgbClr val="6AA84F"/>
                </a:solidFill>
              </a:endParaRPr>
            </a:p>
          </p:txBody>
        </p:sp>
        <p:sp>
          <p:nvSpPr>
            <p:cNvPr id="390" name="Google Shape;390;g125cc80c19f_0_192"/>
            <p:cNvSpPr/>
            <p:nvPr/>
          </p:nvSpPr>
          <p:spPr>
            <a:xfrm>
              <a:off x="405450" y="8819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4581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g125cc80c19f_0_192"/>
            <p:cNvSpPr/>
            <p:nvPr/>
          </p:nvSpPr>
          <p:spPr>
            <a:xfrm>
              <a:off x="405450" y="68382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125cc80c19f_0_192"/>
            <p:cNvSpPr/>
            <p:nvPr/>
          </p:nvSpPr>
          <p:spPr>
            <a:xfrm>
              <a:off x="405450" y="108006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125cc80c19f_0_192"/>
            <p:cNvSpPr/>
            <p:nvPr/>
          </p:nvSpPr>
          <p:spPr>
            <a:xfrm>
              <a:off x="405450" y="4628450"/>
              <a:ext cx="22954200" cy="1490100"/>
            </a:xfrm>
            <a:prstGeom prst="rect">
              <a:avLst/>
            </a:prstGeom>
            <a:noFill/>
            <a:ln cap="flat" cmpd="sng" w="76200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g125cc80c19f_0_192"/>
          <p:cNvSpPr/>
          <p:nvPr/>
        </p:nvSpPr>
        <p:spPr>
          <a:xfrm>
            <a:off x="1707669" y="10782232"/>
            <a:ext cx="20968800" cy="1219200"/>
          </a:xfrm>
          <a:prstGeom prst="rect">
            <a:avLst/>
          </a:prstGeom>
          <a:noFill/>
          <a:ln cap="flat" cmpd="sng" w="762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395" name="Google Shape;395;g125cc80c19f_0_192"/>
          <p:cNvSpPr txBox="1"/>
          <p:nvPr/>
        </p:nvSpPr>
        <p:spPr>
          <a:xfrm>
            <a:off x="9811575" y="11107425"/>
            <a:ext cx="429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27BA0"/>
                </a:solidFill>
              </a:rPr>
              <a:t>Availability vector</a:t>
            </a:r>
            <a:endParaRPr b="1" sz="24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25cc80c19f_0_247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546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Flexibility in adding more features</a:t>
            </a:r>
            <a:endParaRPr/>
          </a:p>
        </p:txBody>
      </p:sp>
      <p:sp>
        <p:nvSpPr>
          <p:cNvPr id="401" name="Google Shape;401;g125cc80c19f_0_247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25cc80c19f_0_247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Sum of vectors and selection of the attraction with the lowest result</a:t>
            </a:r>
            <a:endParaRPr sz="3000"/>
          </a:p>
        </p:txBody>
      </p:sp>
      <p:grpSp>
        <p:nvGrpSpPr>
          <p:cNvPr id="403" name="Google Shape;403;g125cc80c19f_0_247"/>
          <p:cNvGrpSpPr/>
          <p:nvPr/>
        </p:nvGrpSpPr>
        <p:grpSpPr>
          <a:xfrm>
            <a:off x="2305652" y="4068868"/>
            <a:ext cx="20371189" cy="7206691"/>
            <a:chOff x="1707669" y="4068915"/>
            <a:chExt cx="20968800" cy="7932517"/>
          </a:xfrm>
        </p:grpSpPr>
        <p:grpSp>
          <p:nvGrpSpPr>
            <p:cNvPr id="404" name="Google Shape;404;g125cc80c19f_0_247"/>
            <p:cNvGrpSpPr/>
            <p:nvPr/>
          </p:nvGrpSpPr>
          <p:grpSpPr>
            <a:xfrm>
              <a:off x="1707669" y="4068915"/>
              <a:ext cx="20968800" cy="7932517"/>
              <a:chOff x="1707669" y="4068915"/>
              <a:chExt cx="20968800" cy="7932517"/>
            </a:xfrm>
          </p:grpSpPr>
          <p:grpSp>
            <p:nvGrpSpPr>
              <p:cNvPr id="405" name="Google Shape;405;g125cc80c19f_0_247"/>
              <p:cNvGrpSpPr/>
              <p:nvPr/>
            </p:nvGrpSpPr>
            <p:grpSpPr>
              <a:xfrm>
                <a:off x="1707669" y="4068915"/>
                <a:ext cx="20968662" cy="6382065"/>
                <a:chOff x="405450" y="4525900"/>
                <a:chExt cx="22954200" cy="7799175"/>
              </a:xfrm>
            </p:grpSpPr>
            <p:pic>
              <p:nvPicPr>
                <p:cNvPr id="406" name="Google Shape;406;g125cc80c19f_0_247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1271550" y="5164800"/>
                  <a:ext cx="21840899" cy="953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7" name="Google Shape;407;g125cc80c19f_0_247"/>
                <p:cNvSpPr txBox="1"/>
                <p:nvPr/>
              </p:nvSpPr>
              <p:spPr>
                <a:xfrm>
                  <a:off x="8937050" y="4525900"/>
                  <a:ext cx="5493900" cy="74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674EA7"/>
                      </a:solidFill>
                    </a:rPr>
                    <a:t>Distance vector</a:t>
                  </a:r>
                  <a:endParaRPr b="1" sz="2400">
                    <a:solidFill>
                      <a:srgbClr val="674EA7"/>
                    </a:solidFill>
                  </a:endParaRPr>
                </a:p>
              </p:txBody>
            </p:sp>
            <p:pic>
              <p:nvPicPr>
                <p:cNvPr id="408" name="Google Shape;408;g125cc80c19f_0_24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373475" y="7353875"/>
                  <a:ext cx="21738975" cy="1123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09" name="Google Shape;409;g125cc80c19f_0_247"/>
                <p:cNvSpPr txBox="1"/>
                <p:nvPr/>
              </p:nvSpPr>
              <p:spPr>
                <a:xfrm>
                  <a:off x="8937050" y="6811900"/>
                  <a:ext cx="5493900" cy="74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3D85C6"/>
                      </a:solidFill>
                    </a:rPr>
                    <a:t>Similarity vector</a:t>
                  </a:r>
                  <a:endParaRPr b="1" sz="2400">
                    <a:solidFill>
                      <a:srgbClr val="3D85C6"/>
                    </a:solidFill>
                  </a:endParaRPr>
                </a:p>
              </p:txBody>
            </p:sp>
            <p:pic>
              <p:nvPicPr>
                <p:cNvPr id="410" name="Google Shape;410;g125cc80c19f_0_24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053625" y="9370825"/>
                  <a:ext cx="22265450" cy="8325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1" name="Google Shape;411;g125cc80c19f_0_247"/>
                <p:cNvSpPr txBox="1"/>
                <p:nvPr/>
              </p:nvSpPr>
              <p:spPr>
                <a:xfrm>
                  <a:off x="8937050" y="8716900"/>
                  <a:ext cx="5493900" cy="74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45818E"/>
                      </a:solidFill>
                    </a:rPr>
                    <a:t>Tags vector</a:t>
                  </a:r>
                  <a:endParaRPr b="1" sz="2400">
                    <a:solidFill>
                      <a:srgbClr val="45818E"/>
                    </a:solidFill>
                  </a:endParaRPr>
                </a:p>
              </p:txBody>
            </p:sp>
            <p:pic>
              <p:nvPicPr>
                <p:cNvPr id="412" name="Google Shape;412;g125cc80c19f_0_247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611475" y="11371300"/>
                  <a:ext cx="22707599" cy="9537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13" name="Google Shape;413;g125cc80c19f_0_247"/>
                <p:cNvSpPr txBox="1"/>
                <p:nvPr/>
              </p:nvSpPr>
              <p:spPr>
                <a:xfrm>
                  <a:off x="8937050" y="10698100"/>
                  <a:ext cx="5493900" cy="74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6AA84F"/>
                      </a:solidFill>
                    </a:rPr>
                    <a:t>Popularity vector</a:t>
                  </a:r>
                  <a:endParaRPr b="1" sz="2400">
                    <a:solidFill>
                      <a:srgbClr val="6AA84F"/>
                    </a:solidFill>
                  </a:endParaRPr>
                </a:p>
              </p:txBody>
            </p:sp>
            <p:sp>
              <p:nvSpPr>
                <p:cNvPr id="414" name="Google Shape;414;g125cc80c19f_0_247"/>
                <p:cNvSpPr/>
                <p:nvPr/>
              </p:nvSpPr>
              <p:spPr>
                <a:xfrm>
                  <a:off x="405450" y="8819450"/>
                  <a:ext cx="22954200" cy="1490100"/>
                </a:xfrm>
                <a:prstGeom prst="rect">
                  <a:avLst/>
                </a:prstGeom>
                <a:noFill/>
                <a:ln cap="flat" cmpd="sng" w="76200">
                  <a:solidFill>
                    <a:srgbClr val="45818E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g125cc80c19f_0_247"/>
                <p:cNvSpPr/>
                <p:nvPr/>
              </p:nvSpPr>
              <p:spPr>
                <a:xfrm>
                  <a:off x="405450" y="6838250"/>
                  <a:ext cx="22954200" cy="1490100"/>
                </a:xfrm>
                <a:prstGeom prst="rect">
                  <a:avLst/>
                </a:prstGeom>
                <a:noFill/>
                <a:ln cap="flat" cmpd="sng" w="76200">
                  <a:solidFill>
                    <a:srgbClr val="3D85C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g125cc80c19f_0_247"/>
                <p:cNvSpPr/>
                <p:nvPr/>
              </p:nvSpPr>
              <p:spPr>
                <a:xfrm>
                  <a:off x="405450" y="10800650"/>
                  <a:ext cx="22954200" cy="1490100"/>
                </a:xfrm>
                <a:prstGeom prst="rect">
                  <a:avLst/>
                </a:prstGeom>
                <a:noFill/>
                <a:ln cap="flat" cmpd="sng" w="76200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g125cc80c19f_0_247"/>
                <p:cNvSpPr/>
                <p:nvPr/>
              </p:nvSpPr>
              <p:spPr>
                <a:xfrm>
                  <a:off x="405450" y="4628450"/>
                  <a:ext cx="22954200" cy="1490100"/>
                </a:xfrm>
                <a:prstGeom prst="rect">
                  <a:avLst/>
                </a:prstGeom>
                <a:noFill/>
                <a:ln cap="flat" cmpd="sng" w="76200">
                  <a:solidFill>
                    <a:srgbClr val="674EA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8" name="Google Shape;418;g125cc80c19f_0_247"/>
              <p:cNvSpPr/>
              <p:nvPr/>
            </p:nvSpPr>
            <p:spPr>
              <a:xfrm>
                <a:off x="1707669" y="10782232"/>
                <a:ext cx="20968800" cy="1219200"/>
              </a:xfrm>
              <a:prstGeom prst="rect">
                <a:avLst/>
              </a:prstGeom>
              <a:noFill/>
              <a:ln cap="flat" cmpd="sng" w="76200">
                <a:solidFill>
                  <a:srgbClr val="C27BA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5A6BD"/>
                  </a:solidFill>
                </a:endParaRPr>
              </a:p>
            </p:txBody>
          </p:sp>
        </p:grpSp>
        <p:sp>
          <p:nvSpPr>
            <p:cNvPr id="419" name="Google Shape;419;g125cc80c19f_0_247"/>
            <p:cNvSpPr txBox="1"/>
            <p:nvPr/>
          </p:nvSpPr>
          <p:spPr>
            <a:xfrm>
              <a:off x="9811575" y="11107425"/>
              <a:ext cx="4291500" cy="6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C27BA0"/>
                  </a:solidFill>
                </a:rPr>
                <a:t>Availability vector</a:t>
              </a:r>
              <a:endParaRPr b="1" sz="2400">
                <a:solidFill>
                  <a:srgbClr val="C27BA0"/>
                </a:solidFill>
              </a:endParaRPr>
            </a:p>
          </p:txBody>
        </p:sp>
      </p:grpSp>
      <p:sp>
        <p:nvSpPr>
          <p:cNvPr id="420" name="Google Shape;420;g125cc80c19f_0_247"/>
          <p:cNvSpPr/>
          <p:nvPr/>
        </p:nvSpPr>
        <p:spPr>
          <a:xfrm>
            <a:off x="2305652" y="11615717"/>
            <a:ext cx="20371200" cy="1107600"/>
          </a:xfrm>
          <a:prstGeom prst="rect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421" name="Google Shape;421;g125cc80c19f_0_247"/>
          <p:cNvSpPr txBox="1"/>
          <p:nvPr/>
        </p:nvSpPr>
        <p:spPr>
          <a:xfrm>
            <a:off x="10178597" y="11682554"/>
            <a:ext cx="416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D966"/>
                </a:solidFill>
              </a:rPr>
              <a:t>Distance by public transport</a:t>
            </a:r>
            <a:r>
              <a:rPr b="1" lang="en-US" sz="2400">
                <a:solidFill>
                  <a:srgbClr val="FFD966"/>
                </a:solidFill>
              </a:rPr>
              <a:t> vector</a:t>
            </a:r>
            <a:endParaRPr b="1" sz="24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25cc80c19f_0_273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546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Flexibility in adding more features</a:t>
            </a:r>
            <a:endParaRPr/>
          </a:p>
        </p:txBody>
      </p:sp>
      <p:sp>
        <p:nvSpPr>
          <p:cNvPr id="427" name="Google Shape;427;g125cc80c19f_0_273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125cc80c19f_0_273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Sum of vectors and selection of the attraction with the lowest result</a:t>
            </a:r>
            <a:endParaRPr sz="3000"/>
          </a:p>
        </p:txBody>
      </p:sp>
      <p:grpSp>
        <p:nvGrpSpPr>
          <p:cNvPr id="429" name="Google Shape;429;g125cc80c19f_0_273"/>
          <p:cNvGrpSpPr/>
          <p:nvPr/>
        </p:nvGrpSpPr>
        <p:grpSpPr>
          <a:xfrm>
            <a:off x="2591824" y="4068888"/>
            <a:ext cx="20086003" cy="7947380"/>
            <a:chOff x="2305652" y="4068868"/>
            <a:chExt cx="20371200" cy="8654448"/>
          </a:xfrm>
        </p:grpSpPr>
        <p:grpSp>
          <p:nvGrpSpPr>
            <p:cNvPr id="430" name="Google Shape;430;g125cc80c19f_0_273"/>
            <p:cNvGrpSpPr/>
            <p:nvPr/>
          </p:nvGrpSpPr>
          <p:grpSpPr>
            <a:xfrm>
              <a:off x="2305652" y="4068868"/>
              <a:ext cx="20371189" cy="7206691"/>
              <a:chOff x="1707669" y="4068915"/>
              <a:chExt cx="20968800" cy="7932517"/>
            </a:xfrm>
          </p:grpSpPr>
          <p:grpSp>
            <p:nvGrpSpPr>
              <p:cNvPr id="431" name="Google Shape;431;g125cc80c19f_0_273"/>
              <p:cNvGrpSpPr/>
              <p:nvPr/>
            </p:nvGrpSpPr>
            <p:grpSpPr>
              <a:xfrm>
                <a:off x="1707669" y="4068915"/>
                <a:ext cx="20968800" cy="7932517"/>
                <a:chOff x="1707669" y="4068915"/>
                <a:chExt cx="20968800" cy="7932517"/>
              </a:xfrm>
            </p:grpSpPr>
            <p:grpSp>
              <p:nvGrpSpPr>
                <p:cNvPr id="432" name="Google Shape;432;g125cc80c19f_0_273"/>
                <p:cNvGrpSpPr/>
                <p:nvPr/>
              </p:nvGrpSpPr>
              <p:grpSpPr>
                <a:xfrm>
                  <a:off x="1707669" y="4068915"/>
                  <a:ext cx="20968662" cy="6382065"/>
                  <a:chOff x="405450" y="4525900"/>
                  <a:chExt cx="22954200" cy="7799175"/>
                </a:xfrm>
              </p:grpSpPr>
              <p:pic>
                <p:nvPicPr>
                  <p:cNvPr id="433" name="Google Shape;433;g125cc80c19f_0_273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1271550" y="5164800"/>
                    <a:ext cx="21840899" cy="953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34" name="Google Shape;434;g125cc80c19f_0_273"/>
                  <p:cNvSpPr txBox="1"/>
                  <p:nvPr/>
                </p:nvSpPr>
                <p:spPr>
                  <a:xfrm>
                    <a:off x="8937050" y="4525900"/>
                    <a:ext cx="5493900" cy="81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rgbClr val="674EA7"/>
                        </a:solidFill>
                      </a:rPr>
                      <a:t>Distance vector</a:t>
                    </a:r>
                    <a:endParaRPr b="1" sz="2400">
                      <a:solidFill>
                        <a:srgbClr val="674EA7"/>
                      </a:solidFill>
                    </a:endParaRPr>
                  </a:p>
                </p:txBody>
              </p:sp>
              <p:pic>
                <p:nvPicPr>
                  <p:cNvPr id="435" name="Google Shape;435;g125cc80c19f_0_273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1373475" y="7353875"/>
                    <a:ext cx="21738975" cy="11231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36" name="Google Shape;436;g125cc80c19f_0_273"/>
                  <p:cNvSpPr txBox="1"/>
                  <p:nvPr/>
                </p:nvSpPr>
                <p:spPr>
                  <a:xfrm>
                    <a:off x="8937050" y="6811900"/>
                    <a:ext cx="5493900" cy="81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rgbClr val="3D85C6"/>
                        </a:solidFill>
                      </a:rPr>
                      <a:t>Similarity vector</a:t>
                    </a:r>
                    <a:endParaRPr b="1" sz="2400">
                      <a:solidFill>
                        <a:srgbClr val="3D85C6"/>
                      </a:solidFill>
                    </a:endParaRPr>
                  </a:p>
                </p:txBody>
              </p:sp>
              <p:pic>
                <p:nvPicPr>
                  <p:cNvPr id="437" name="Google Shape;437;g125cc80c19f_0_273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1053625" y="9370825"/>
                    <a:ext cx="22265450" cy="832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38" name="Google Shape;438;g125cc80c19f_0_273"/>
                  <p:cNvSpPr txBox="1"/>
                  <p:nvPr/>
                </p:nvSpPr>
                <p:spPr>
                  <a:xfrm>
                    <a:off x="8937050" y="8716900"/>
                    <a:ext cx="5493900" cy="81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rgbClr val="45818E"/>
                        </a:solidFill>
                      </a:rPr>
                      <a:t>Tags vector</a:t>
                    </a:r>
                    <a:endParaRPr b="1" sz="2400">
                      <a:solidFill>
                        <a:srgbClr val="45818E"/>
                      </a:solidFill>
                    </a:endParaRPr>
                  </a:p>
                </p:txBody>
              </p:sp>
              <p:pic>
                <p:nvPicPr>
                  <p:cNvPr id="439" name="Google Shape;439;g125cc80c19f_0_273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611475" y="11371300"/>
                    <a:ext cx="22707599" cy="953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440" name="Google Shape;440;g125cc80c19f_0_273"/>
                  <p:cNvSpPr txBox="1"/>
                  <p:nvPr/>
                </p:nvSpPr>
                <p:spPr>
                  <a:xfrm>
                    <a:off x="8937050" y="10698100"/>
                    <a:ext cx="5493900" cy="81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rgbClr val="6AA84F"/>
                        </a:solidFill>
                      </a:rPr>
                      <a:t>Popularity vector</a:t>
                    </a:r>
                    <a:endParaRPr b="1" sz="2400">
                      <a:solidFill>
                        <a:srgbClr val="6AA84F"/>
                      </a:solidFill>
                    </a:endParaRPr>
                  </a:p>
                </p:txBody>
              </p:sp>
              <p:sp>
                <p:nvSpPr>
                  <p:cNvPr id="441" name="Google Shape;441;g125cc80c19f_0_273"/>
                  <p:cNvSpPr/>
                  <p:nvPr/>
                </p:nvSpPr>
                <p:spPr>
                  <a:xfrm>
                    <a:off x="405450" y="8819450"/>
                    <a:ext cx="22954200" cy="1490100"/>
                  </a:xfrm>
                  <a:prstGeom prst="rect">
                    <a:avLst/>
                  </a:prstGeom>
                  <a:noFill/>
                  <a:ln cap="flat" cmpd="sng" w="76200">
                    <a:solidFill>
                      <a:srgbClr val="45818E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g125cc80c19f_0_273"/>
                  <p:cNvSpPr/>
                  <p:nvPr/>
                </p:nvSpPr>
                <p:spPr>
                  <a:xfrm>
                    <a:off x="405450" y="6838250"/>
                    <a:ext cx="22954200" cy="1490100"/>
                  </a:xfrm>
                  <a:prstGeom prst="rect">
                    <a:avLst/>
                  </a:prstGeom>
                  <a:noFill/>
                  <a:ln cap="flat" cmpd="sng" w="76200">
                    <a:solidFill>
                      <a:srgbClr val="3D85C6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g125cc80c19f_0_273"/>
                  <p:cNvSpPr/>
                  <p:nvPr/>
                </p:nvSpPr>
                <p:spPr>
                  <a:xfrm>
                    <a:off x="405450" y="10800650"/>
                    <a:ext cx="22954200" cy="1490100"/>
                  </a:xfrm>
                  <a:prstGeom prst="rect">
                    <a:avLst/>
                  </a:prstGeom>
                  <a:noFill/>
                  <a:ln cap="flat" cmpd="sng" w="76200">
                    <a:solidFill>
                      <a:srgbClr val="6AA84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g125cc80c19f_0_273"/>
                  <p:cNvSpPr/>
                  <p:nvPr/>
                </p:nvSpPr>
                <p:spPr>
                  <a:xfrm>
                    <a:off x="405450" y="4628450"/>
                    <a:ext cx="22954200" cy="1490100"/>
                  </a:xfrm>
                  <a:prstGeom prst="rect">
                    <a:avLst/>
                  </a:prstGeom>
                  <a:noFill/>
                  <a:ln cap="flat" cmpd="sng" w="76200">
                    <a:solidFill>
                      <a:srgbClr val="674EA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45" name="Google Shape;445;g125cc80c19f_0_273"/>
                <p:cNvSpPr/>
                <p:nvPr/>
              </p:nvSpPr>
              <p:spPr>
                <a:xfrm>
                  <a:off x="1707669" y="10782232"/>
                  <a:ext cx="20968800" cy="1219200"/>
                </a:xfrm>
                <a:prstGeom prst="rect">
                  <a:avLst/>
                </a:prstGeom>
                <a:noFill/>
                <a:ln cap="flat" cmpd="sng" w="76200">
                  <a:solidFill>
                    <a:srgbClr val="C27BA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D5A6BD"/>
                    </a:solidFill>
                  </a:endParaRPr>
                </a:p>
              </p:txBody>
            </p:sp>
          </p:grpSp>
          <p:sp>
            <p:nvSpPr>
              <p:cNvPr id="446" name="Google Shape;446;g125cc80c19f_0_273"/>
              <p:cNvSpPr txBox="1"/>
              <p:nvPr/>
            </p:nvSpPr>
            <p:spPr>
              <a:xfrm>
                <a:off x="9811575" y="11107425"/>
                <a:ext cx="4291500" cy="66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C27BA0"/>
                    </a:solidFill>
                  </a:rPr>
                  <a:t>Availability vector</a:t>
                </a:r>
                <a:endParaRPr b="1" sz="2400">
                  <a:solidFill>
                    <a:srgbClr val="C27BA0"/>
                  </a:solidFill>
                </a:endParaRPr>
              </a:p>
            </p:txBody>
          </p:sp>
        </p:grpSp>
        <p:sp>
          <p:nvSpPr>
            <p:cNvPr id="447" name="Google Shape;447;g125cc80c19f_0_273"/>
            <p:cNvSpPr/>
            <p:nvPr/>
          </p:nvSpPr>
          <p:spPr>
            <a:xfrm>
              <a:off x="2305652" y="11615717"/>
              <a:ext cx="20371200" cy="1107600"/>
            </a:xfrm>
            <a:prstGeom prst="rect">
              <a:avLst/>
            </a:prstGeom>
            <a:noFill/>
            <a:ln cap="flat" cmpd="sng" w="76200">
              <a:solidFill>
                <a:srgbClr val="FFD9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A6BD"/>
                </a:solidFill>
              </a:endParaRPr>
            </a:p>
          </p:txBody>
        </p:sp>
        <p:sp>
          <p:nvSpPr>
            <p:cNvPr id="448" name="Google Shape;448;g125cc80c19f_0_273"/>
            <p:cNvSpPr txBox="1"/>
            <p:nvPr/>
          </p:nvSpPr>
          <p:spPr>
            <a:xfrm>
              <a:off x="10178597" y="11682554"/>
              <a:ext cx="4169100" cy="10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D966"/>
                  </a:solidFill>
                </a:rPr>
                <a:t>Distance by public transport vector</a:t>
              </a:r>
              <a:endParaRPr b="1" sz="2400">
                <a:solidFill>
                  <a:srgbClr val="FFD966"/>
                </a:solidFill>
              </a:endParaRPr>
            </a:p>
          </p:txBody>
        </p:sp>
      </p:grpSp>
      <p:sp>
        <p:nvSpPr>
          <p:cNvPr id="449" name="Google Shape;449;g125cc80c19f_0_273"/>
          <p:cNvSpPr/>
          <p:nvPr/>
        </p:nvSpPr>
        <p:spPr>
          <a:xfrm>
            <a:off x="2591824" y="12294559"/>
            <a:ext cx="20085900" cy="1017000"/>
          </a:xfrm>
          <a:prstGeom prst="rect">
            <a:avLst/>
          </a:prstGeom>
          <a:noFill/>
          <a:ln cap="flat" cmpd="sng" w="7620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450" name="Google Shape;450;g125cc80c19f_0_273"/>
          <p:cNvSpPr txBox="1"/>
          <p:nvPr/>
        </p:nvSpPr>
        <p:spPr>
          <a:xfrm>
            <a:off x="10354548" y="12531745"/>
            <a:ext cx="411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06666"/>
                </a:solidFill>
              </a:rPr>
              <a:t>Age</a:t>
            </a:r>
            <a:r>
              <a:rPr b="1" lang="en-US" sz="2400">
                <a:solidFill>
                  <a:srgbClr val="E06666"/>
                </a:solidFill>
              </a:rPr>
              <a:t> vector</a:t>
            </a:r>
            <a:endParaRPr b="1" sz="24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5cc80c19f_0_301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5461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Flexibility in adding more features</a:t>
            </a:r>
            <a:endParaRPr/>
          </a:p>
        </p:txBody>
      </p:sp>
      <p:sp>
        <p:nvSpPr>
          <p:cNvPr id="456" name="Google Shape;456;g125cc80c19f_0_301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25cc80c19f_0_301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Sum of vectors and selection of the attraction with the lowest result</a:t>
            </a:r>
            <a:endParaRPr sz="3000"/>
          </a:p>
        </p:txBody>
      </p:sp>
      <p:grpSp>
        <p:nvGrpSpPr>
          <p:cNvPr id="458" name="Google Shape;458;g125cc80c19f_0_301"/>
          <p:cNvGrpSpPr/>
          <p:nvPr/>
        </p:nvGrpSpPr>
        <p:grpSpPr>
          <a:xfrm>
            <a:off x="2894618" y="4068976"/>
            <a:ext cx="19782705" cy="8132626"/>
            <a:chOff x="2591824" y="4068888"/>
            <a:chExt cx="20086003" cy="9242671"/>
          </a:xfrm>
        </p:grpSpPr>
        <p:grpSp>
          <p:nvGrpSpPr>
            <p:cNvPr id="459" name="Google Shape;459;g125cc80c19f_0_301"/>
            <p:cNvGrpSpPr/>
            <p:nvPr/>
          </p:nvGrpSpPr>
          <p:grpSpPr>
            <a:xfrm>
              <a:off x="2591824" y="4068888"/>
              <a:ext cx="20086003" cy="8041265"/>
              <a:chOff x="2305652" y="4068868"/>
              <a:chExt cx="20371200" cy="8756686"/>
            </a:xfrm>
          </p:grpSpPr>
          <p:grpSp>
            <p:nvGrpSpPr>
              <p:cNvPr id="460" name="Google Shape;460;g125cc80c19f_0_301"/>
              <p:cNvGrpSpPr/>
              <p:nvPr/>
            </p:nvGrpSpPr>
            <p:grpSpPr>
              <a:xfrm>
                <a:off x="2305652" y="4068868"/>
                <a:ext cx="20371189" cy="7206691"/>
                <a:chOff x="1707669" y="4068915"/>
                <a:chExt cx="20968800" cy="7932517"/>
              </a:xfrm>
            </p:grpSpPr>
            <p:grpSp>
              <p:nvGrpSpPr>
                <p:cNvPr id="461" name="Google Shape;461;g125cc80c19f_0_301"/>
                <p:cNvGrpSpPr/>
                <p:nvPr/>
              </p:nvGrpSpPr>
              <p:grpSpPr>
                <a:xfrm>
                  <a:off x="1707669" y="4068915"/>
                  <a:ext cx="20968800" cy="7932517"/>
                  <a:chOff x="1707669" y="4068915"/>
                  <a:chExt cx="20968800" cy="7932517"/>
                </a:xfrm>
              </p:grpSpPr>
              <p:grpSp>
                <p:nvGrpSpPr>
                  <p:cNvPr id="462" name="Google Shape;462;g125cc80c19f_0_301"/>
                  <p:cNvGrpSpPr/>
                  <p:nvPr/>
                </p:nvGrpSpPr>
                <p:grpSpPr>
                  <a:xfrm>
                    <a:off x="1707669" y="4068915"/>
                    <a:ext cx="20968662" cy="6382065"/>
                    <a:chOff x="405450" y="4525900"/>
                    <a:chExt cx="22954200" cy="7799175"/>
                  </a:xfrm>
                </p:grpSpPr>
                <p:pic>
                  <p:nvPicPr>
                    <p:cNvPr id="463" name="Google Shape;463;g125cc80c19f_0_301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271550" y="5164800"/>
                      <a:ext cx="21840899" cy="953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64" name="Google Shape;464;g125cc80c19f_0_301"/>
                    <p:cNvSpPr txBox="1"/>
                    <p:nvPr/>
                  </p:nvSpPr>
                  <p:spPr>
                    <a:xfrm>
                      <a:off x="8937050" y="45259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74EA7"/>
                          </a:solidFill>
                        </a:rPr>
                        <a:t>Distance vector</a:t>
                      </a:r>
                      <a:endParaRPr b="1" sz="2400">
                        <a:solidFill>
                          <a:srgbClr val="674EA7"/>
                        </a:solidFill>
                      </a:endParaRPr>
                    </a:p>
                  </p:txBody>
                </p:sp>
                <p:pic>
                  <p:nvPicPr>
                    <p:cNvPr id="465" name="Google Shape;465;g125cc80c19f_0_301"/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373475" y="7353875"/>
                      <a:ext cx="21738975" cy="11231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66" name="Google Shape;466;g125cc80c19f_0_301"/>
                    <p:cNvSpPr txBox="1"/>
                    <p:nvPr/>
                  </p:nvSpPr>
                  <p:spPr>
                    <a:xfrm>
                      <a:off x="8937050" y="68119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D85C6"/>
                          </a:solidFill>
                        </a:rPr>
                        <a:t>Similarity vector</a:t>
                      </a:r>
                      <a:endParaRPr b="1" sz="2400">
                        <a:solidFill>
                          <a:srgbClr val="3D85C6"/>
                        </a:solidFill>
                      </a:endParaRPr>
                    </a:p>
                  </p:txBody>
                </p:sp>
                <p:pic>
                  <p:nvPicPr>
                    <p:cNvPr id="467" name="Google Shape;467;g125cc80c19f_0_301"/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053625" y="9370825"/>
                      <a:ext cx="22265450" cy="83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68" name="Google Shape;468;g125cc80c19f_0_301"/>
                    <p:cNvSpPr txBox="1"/>
                    <p:nvPr/>
                  </p:nvSpPr>
                  <p:spPr>
                    <a:xfrm>
                      <a:off x="8937050" y="87169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5818E"/>
                          </a:solidFill>
                        </a:rPr>
                        <a:t>Tags vector</a:t>
                      </a:r>
                      <a:endParaRPr b="1" sz="2400">
                        <a:solidFill>
                          <a:srgbClr val="45818E"/>
                        </a:solidFill>
                      </a:endParaRPr>
                    </a:p>
                  </p:txBody>
                </p:sp>
                <p:pic>
                  <p:nvPicPr>
                    <p:cNvPr id="469" name="Google Shape;469;g125cc80c19f_0_301"/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611475" y="11371300"/>
                      <a:ext cx="22707599" cy="953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470" name="Google Shape;470;g125cc80c19f_0_301"/>
                    <p:cNvSpPr txBox="1"/>
                    <p:nvPr/>
                  </p:nvSpPr>
                  <p:spPr>
                    <a:xfrm>
                      <a:off x="8937050" y="106981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AA84F"/>
                          </a:solidFill>
                        </a:rPr>
                        <a:t>Popularity vector</a:t>
                      </a:r>
                      <a:endParaRPr b="1" sz="2400">
                        <a:solidFill>
                          <a:srgbClr val="6AA84F"/>
                        </a:solidFill>
                      </a:endParaRPr>
                    </a:p>
                  </p:txBody>
                </p:sp>
                <p:sp>
                  <p:nvSpPr>
                    <p:cNvPr id="471" name="Google Shape;471;g125cc80c19f_0_301"/>
                    <p:cNvSpPr/>
                    <p:nvPr/>
                  </p:nvSpPr>
                  <p:spPr>
                    <a:xfrm>
                      <a:off x="405450" y="88194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45818E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2" name="Google Shape;472;g125cc80c19f_0_301"/>
                    <p:cNvSpPr/>
                    <p:nvPr/>
                  </p:nvSpPr>
                  <p:spPr>
                    <a:xfrm>
                      <a:off x="405450" y="68382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3" name="Google Shape;473;g125cc80c19f_0_301"/>
                    <p:cNvSpPr/>
                    <p:nvPr/>
                  </p:nvSpPr>
                  <p:spPr>
                    <a:xfrm>
                      <a:off x="405450" y="108006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74" name="Google Shape;474;g125cc80c19f_0_301"/>
                    <p:cNvSpPr/>
                    <p:nvPr/>
                  </p:nvSpPr>
                  <p:spPr>
                    <a:xfrm>
                      <a:off x="405450" y="46284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75" name="Google Shape;475;g125cc80c19f_0_301"/>
                  <p:cNvSpPr/>
                  <p:nvPr/>
                </p:nvSpPr>
                <p:spPr>
                  <a:xfrm>
                    <a:off x="1707669" y="10782232"/>
                    <a:ext cx="20968800" cy="1219200"/>
                  </a:xfrm>
                  <a:prstGeom prst="rect">
                    <a:avLst/>
                  </a:prstGeom>
                  <a:noFill/>
                  <a:ln cap="flat" cmpd="sng" w="76200">
                    <a:solidFill>
                      <a:srgbClr val="C27BA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D5A6BD"/>
                      </a:solidFill>
                    </a:endParaRPr>
                  </a:p>
                </p:txBody>
              </p:sp>
            </p:grpSp>
            <p:sp>
              <p:nvSpPr>
                <p:cNvPr id="476" name="Google Shape;476;g125cc80c19f_0_301"/>
                <p:cNvSpPr txBox="1"/>
                <p:nvPr/>
              </p:nvSpPr>
              <p:spPr>
                <a:xfrm>
                  <a:off x="9811575" y="11107425"/>
                  <a:ext cx="4291500" cy="75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C27BA0"/>
                      </a:solidFill>
                    </a:rPr>
                    <a:t>Availability vector</a:t>
                  </a:r>
                  <a:endParaRPr b="1" sz="2400">
                    <a:solidFill>
                      <a:srgbClr val="C27BA0"/>
                    </a:solidFill>
                  </a:endParaRPr>
                </a:p>
              </p:txBody>
            </p:sp>
          </p:grpSp>
          <p:sp>
            <p:nvSpPr>
              <p:cNvPr id="477" name="Google Shape;477;g125cc80c19f_0_301"/>
              <p:cNvSpPr/>
              <p:nvPr/>
            </p:nvSpPr>
            <p:spPr>
              <a:xfrm>
                <a:off x="2305652" y="11615717"/>
                <a:ext cx="20371200" cy="1107600"/>
              </a:xfrm>
              <a:prstGeom prst="rect">
                <a:avLst/>
              </a:prstGeom>
              <a:noFill/>
              <a:ln cap="flat" cmpd="sng" w="76200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5A6BD"/>
                  </a:solidFill>
                </a:endParaRPr>
              </a:p>
            </p:txBody>
          </p:sp>
          <p:sp>
            <p:nvSpPr>
              <p:cNvPr id="478" name="Google Shape;478;g125cc80c19f_0_301"/>
              <p:cNvSpPr txBox="1"/>
              <p:nvPr/>
            </p:nvSpPr>
            <p:spPr>
              <a:xfrm>
                <a:off x="10178597" y="11682554"/>
                <a:ext cx="4169100" cy="114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FFD966"/>
                    </a:solidFill>
                  </a:rPr>
                  <a:t>Distance by public transport vector</a:t>
                </a:r>
                <a:endParaRPr b="1" sz="2400">
                  <a:solidFill>
                    <a:srgbClr val="FFD966"/>
                  </a:solidFill>
                </a:endParaRPr>
              </a:p>
            </p:txBody>
          </p:sp>
        </p:grpSp>
        <p:sp>
          <p:nvSpPr>
            <p:cNvPr id="479" name="Google Shape;479;g125cc80c19f_0_301"/>
            <p:cNvSpPr/>
            <p:nvPr/>
          </p:nvSpPr>
          <p:spPr>
            <a:xfrm>
              <a:off x="2591824" y="12294559"/>
              <a:ext cx="20085900" cy="1017000"/>
            </a:xfrm>
            <a:prstGeom prst="rect">
              <a:avLst/>
            </a:prstGeom>
            <a:noFill/>
            <a:ln cap="flat" cmpd="sng" w="7620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A6BD"/>
                </a:solidFill>
              </a:endParaRPr>
            </a:p>
          </p:txBody>
        </p:sp>
        <p:sp>
          <p:nvSpPr>
            <p:cNvPr id="480" name="Google Shape;480;g125cc80c19f_0_301"/>
            <p:cNvSpPr txBox="1"/>
            <p:nvPr/>
          </p:nvSpPr>
          <p:spPr>
            <a:xfrm>
              <a:off x="10354548" y="12531745"/>
              <a:ext cx="4110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06666"/>
                  </a:solidFill>
                </a:rPr>
                <a:t>Age vector</a:t>
              </a:r>
              <a:endParaRPr b="1" sz="2400">
                <a:solidFill>
                  <a:srgbClr val="E06666"/>
                </a:solidFill>
              </a:endParaRPr>
            </a:p>
          </p:txBody>
        </p:sp>
      </p:grpSp>
      <p:sp>
        <p:nvSpPr>
          <p:cNvPr id="481" name="Google Shape;481;g125cc80c19f_0_301"/>
          <p:cNvSpPr/>
          <p:nvPr/>
        </p:nvSpPr>
        <p:spPr>
          <a:xfrm>
            <a:off x="2894618" y="12449744"/>
            <a:ext cx="19782600" cy="8949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482" name="Google Shape;482;g125cc80c19f_0_301"/>
          <p:cNvSpPr txBox="1"/>
          <p:nvPr/>
        </p:nvSpPr>
        <p:spPr>
          <a:xfrm>
            <a:off x="10540124" y="12582244"/>
            <a:ext cx="40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FF"/>
                </a:solidFill>
              </a:rPr>
              <a:t>Budget</a:t>
            </a:r>
            <a:r>
              <a:rPr b="1" lang="en-US" sz="2400">
                <a:solidFill>
                  <a:srgbClr val="FF00FF"/>
                </a:solidFill>
              </a:rPr>
              <a:t> vector</a:t>
            </a:r>
            <a:endParaRPr b="1" sz="24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5cc80c19f_0_160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Flexibility in user selection</a:t>
            </a:r>
            <a:endParaRPr/>
          </a:p>
        </p:txBody>
      </p:sp>
      <p:sp>
        <p:nvSpPr>
          <p:cNvPr id="488" name="Google Shape;488;g125cc80c19f_0_160"/>
          <p:cNvSpPr txBox="1"/>
          <p:nvPr>
            <p:ph idx="1" type="body"/>
          </p:nvPr>
        </p:nvSpPr>
        <p:spPr>
          <a:xfrm>
            <a:off x="1219200" y="3480175"/>
            <a:ext cx="21948600" cy="9016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/>
              <a:t>Show distance in: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125cc80c19f_0_160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 long as the data is collected and stored we can easily switch between vectors</a:t>
            </a:r>
            <a:endParaRPr sz="3000"/>
          </a:p>
        </p:txBody>
      </p:sp>
      <p:grpSp>
        <p:nvGrpSpPr>
          <p:cNvPr id="490" name="Google Shape;490;g125cc80c19f_0_160"/>
          <p:cNvGrpSpPr/>
          <p:nvPr/>
        </p:nvGrpSpPr>
        <p:grpSpPr>
          <a:xfrm>
            <a:off x="7872362" y="5149695"/>
            <a:ext cx="8639276" cy="1727105"/>
            <a:chOff x="2292768" y="5149695"/>
            <a:chExt cx="8639276" cy="1727105"/>
          </a:xfrm>
        </p:grpSpPr>
        <p:grpSp>
          <p:nvGrpSpPr>
            <p:cNvPr id="491" name="Google Shape;491;g125cc80c19f_0_160"/>
            <p:cNvGrpSpPr/>
            <p:nvPr/>
          </p:nvGrpSpPr>
          <p:grpSpPr>
            <a:xfrm>
              <a:off x="2292768" y="5149695"/>
              <a:ext cx="4932273" cy="1727105"/>
              <a:chOff x="2292750" y="5323625"/>
              <a:chExt cx="4258200" cy="1310100"/>
            </a:xfrm>
          </p:grpSpPr>
          <p:sp>
            <p:nvSpPr>
              <p:cNvPr id="492" name="Google Shape;492;g125cc80c19f_0_160"/>
              <p:cNvSpPr/>
              <p:nvPr/>
            </p:nvSpPr>
            <p:spPr>
              <a:xfrm>
                <a:off x="3603000" y="5323625"/>
                <a:ext cx="1637700" cy="1310100"/>
              </a:xfrm>
              <a:prstGeom prst="flowChartAlternateProcess">
                <a:avLst/>
              </a:prstGeom>
              <a:solidFill>
                <a:srgbClr val="8E7CC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g125cc80c19f_0_160"/>
              <p:cNvSpPr txBox="1"/>
              <p:nvPr/>
            </p:nvSpPr>
            <p:spPr>
              <a:xfrm>
                <a:off x="2292750" y="5667027"/>
                <a:ext cx="42582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/>
                  <a:t>KM</a:t>
                </a:r>
                <a:endParaRPr b="1" sz="3600"/>
              </a:p>
            </p:txBody>
          </p:sp>
        </p:grpSp>
        <p:grpSp>
          <p:nvGrpSpPr>
            <p:cNvPr id="494" name="Google Shape;494;g125cc80c19f_0_160"/>
            <p:cNvGrpSpPr/>
            <p:nvPr/>
          </p:nvGrpSpPr>
          <p:grpSpPr>
            <a:xfrm>
              <a:off x="5999771" y="5149695"/>
              <a:ext cx="4932273" cy="1727105"/>
              <a:chOff x="2292750" y="5323625"/>
              <a:chExt cx="4258200" cy="1310100"/>
            </a:xfrm>
          </p:grpSpPr>
          <p:sp>
            <p:nvSpPr>
              <p:cNvPr id="495" name="Google Shape;495;g125cc80c19f_0_160"/>
              <p:cNvSpPr/>
              <p:nvPr/>
            </p:nvSpPr>
            <p:spPr>
              <a:xfrm>
                <a:off x="3603000" y="5323625"/>
                <a:ext cx="1637700" cy="1310100"/>
              </a:xfrm>
              <a:prstGeom prst="flowChartAlternateProcess">
                <a:avLst/>
              </a:prstGeom>
              <a:solidFill>
                <a:schemeClr val="lt1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g125cc80c19f_0_160"/>
              <p:cNvSpPr txBox="1"/>
              <p:nvPr/>
            </p:nvSpPr>
            <p:spPr>
              <a:xfrm>
                <a:off x="2292750" y="5724828"/>
                <a:ext cx="42582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/>
                  <a:t>MI</a:t>
                </a:r>
                <a:endParaRPr b="1" sz="3600"/>
              </a:p>
            </p:txBody>
          </p:sp>
        </p:grpSp>
      </p:grpSp>
      <p:sp>
        <p:nvSpPr>
          <p:cNvPr id="497" name="Google Shape;497;g125cc80c19f_0_160"/>
          <p:cNvSpPr txBox="1"/>
          <p:nvPr/>
        </p:nvSpPr>
        <p:spPr>
          <a:xfrm>
            <a:off x="1163475" y="8434325"/>
            <a:ext cx="917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Show route duration by:</a:t>
            </a:r>
            <a:endParaRPr sz="4400"/>
          </a:p>
        </p:txBody>
      </p:sp>
      <p:grpSp>
        <p:nvGrpSpPr>
          <p:cNvPr id="498" name="Google Shape;498;g125cc80c19f_0_160"/>
          <p:cNvGrpSpPr/>
          <p:nvPr/>
        </p:nvGrpSpPr>
        <p:grpSpPr>
          <a:xfrm>
            <a:off x="7872362" y="10102695"/>
            <a:ext cx="8639276" cy="1727105"/>
            <a:chOff x="2292768" y="10102695"/>
            <a:chExt cx="8639276" cy="1727105"/>
          </a:xfrm>
        </p:grpSpPr>
        <p:grpSp>
          <p:nvGrpSpPr>
            <p:cNvPr id="499" name="Google Shape;499;g125cc80c19f_0_160"/>
            <p:cNvGrpSpPr/>
            <p:nvPr/>
          </p:nvGrpSpPr>
          <p:grpSpPr>
            <a:xfrm>
              <a:off x="2292768" y="10102695"/>
              <a:ext cx="4932273" cy="1727105"/>
              <a:chOff x="2292750" y="5323625"/>
              <a:chExt cx="4258200" cy="1310100"/>
            </a:xfrm>
          </p:grpSpPr>
          <p:sp>
            <p:nvSpPr>
              <p:cNvPr id="500" name="Google Shape;500;g125cc80c19f_0_160"/>
              <p:cNvSpPr/>
              <p:nvPr/>
            </p:nvSpPr>
            <p:spPr>
              <a:xfrm>
                <a:off x="3603000" y="5323625"/>
                <a:ext cx="1637700" cy="1310100"/>
              </a:xfrm>
              <a:prstGeom prst="flowChartAlternateProcess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g125cc80c19f_0_160"/>
              <p:cNvSpPr txBox="1"/>
              <p:nvPr/>
            </p:nvSpPr>
            <p:spPr>
              <a:xfrm>
                <a:off x="2292750" y="5667027"/>
                <a:ext cx="4258200" cy="5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/>
                  <a:t>Walking</a:t>
                </a:r>
                <a:endParaRPr b="1" sz="3600"/>
              </a:p>
            </p:txBody>
          </p:sp>
        </p:grpSp>
        <p:grpSp>
          <p:nvGrpSpPr>
            <p:cNvPr id="502" name="Google Shape;502;g125cc80c19f_0_160"/>
            <p:cNvGrpSpPr/>
            <p:nvPr/>
          </p:nvGrpSpPr>
          <p:grpSpPr>
            <a:xfrm>
              <a:off x="5999771" y="10102695"/>
              <a:ext cx="4932273" cy="1727105"/>
              <a:chOff x="2292750" y="5323625"/>
              <a:chExt cx="4258200" cy="1310100"/>
            </a:xfrm>
          </p:grpSpPr>
          <p:sp>
            <p:nvSpPr>
              <p:cNvPr id="503" name="Google Shape;503;g125cc80c19f_0_160"/>
              <p:cNvSpPr/>
              <p:nvPr/>
            </p:nvSpPr>
            <p:spPr>
              <a:xfrm>
                <a:off x="3603000" y="5323625"/>
                <a:ext cx="1637700" cy="1310100"/>
              </a:xfrm>
              <a:prstGeom prst="flowChartAlternateProcess">
                <a:avLst/>
              </a:prstGeom>
              <a:solidFill>
                <a:srgbClr val="8E7CC3"/>
              </a:solidFill>
              <a:ln cap="flat" cmpd="sng" w="762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g125cc80c19f_0_160"/>
              <p:cNvSpPr txBox="1"/>
              <p:nvPr/>
            </p:nvSpPr>
            <p:spPr>
              <a:xfrm>
                <a:off x="2292750" y="5551423"/>
                <a:ext cx="4258200" cy="84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000"/>
                  <a:t>Public</a:t>
                </a:r>
                <a:endParaRPr b="1" sz="30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000"/>
                  <a:t>transport</a:t>
                </a:r>
                <a:endParaRPr b="1" sz="3000"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2804dea84_0_26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Flexibility in user selection</a:t>
            </a:r>
            <a:endParaRPr/>
          </a:p>
        </p:txBody>
      </p:sp>
      <p:sp>
        <p:nvSpPr>
          <p:cNvPr id="510" name="Google Shape;510;g122804dea84_0_26"/>
          <p:cNvSpPr txBox="1"/>
          <p:nvPr>
            <p:ph idx="1" type="body"/>
          </p:nvPr>
        </p:nvSpPr>
        <p:spPr>
          <a:xfrm>
            <a:off x="1217700" y="335905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3200"/>
              <a:t>Extract / Calculate the vectors according to the selected attraction/s:</a:t>
            </a:r>
            <a:endParaRPr sz="32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22804dea84_0_26"/>
          <p:cNvSpPr txBox="1"/>
          <p:nvPr>
            <p:ph idx="2" type="body"/>
          </p:nvPr>
        </p:nvSpPr>
        <p:spPr>
          <a:xfrm>
            <a:off x="1219200" y="2384648"/>
            <a:ext cx="21945600" cy="832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Final </a:t>
            </a:r>
            <a:r>
              <a:rPr lang="en-US" sz="3000"/>
              <a:t>calculation</a:t>
            </a:r>
            <a:r>
              <a:rPr lang="en-US" sz="3000"/>
              <a:t> according to the selected vectors</a:t>
            </a:r>
            <a:endParaRPr sz="3000"/>
          </a:p>
        </p:txBody>
      </p:sp>
      <p:grpSp>
        <p:nvGrpSpPr>
          <p:cNvPr id="512" name="Google Shape;512;g122804dea84_0_26"/>
          <p:cNvGrpSpPr/>
          <p:nvPr/>
        </p:nvGrpSpPr>
        <p:grpSpPr>
          <a:xfrm>
            <a:off x="2894618" y="4068976"/>
            <a:ext cx="21839992" cy="8132626"/>
            <a:chOff x="2591824" y="4068888"/>
            <a:chExt cx="22174832" cy="9242671"/>
          </a:xfrm>
        </p:grpSpPr>
        <p:grpSp>
          <p:nvGrpSpPr>
            <p:cNvPr id="513" name="Google Shape;513;g122804dea84_0_26"/>
            <p:cNvGrpSpPr/>
            <p:nvPr/>
          </p:nvGrpSpPr>
          <p:grpSpPr>
            <a:xfrm>
              <a:off x="2591824" y="4068888"/>
              <a:ext cx="22174832" cy="7947384"/>
              <a:chOff x="2305652" y="4068868"/>
              <a:chExt cx="22489688" cy="8654453"/>
            </a:xfrm>
          </p:grpSpPr>
          <p:grpSp>
            <p:nvGrpSpPr>
              <p:cNvPr id="514" name="Google Shape;514;g122804dea84_0_26"/>
              <p:cNvGrpSpPr/>
              <p:nvPr/>
            </p:nvGrpSpPr>
            <p:grpSpPr>
              <a:xfrm>
                <a:off x="2305652" y="4068868"/>
                <a:ext cx="20371189" cy="7206691"/>
                <a:chOff x="1707669" y="4068915"/>
                <a:chExt cx="20968800" cy="7932517"/>
              </a:xfrm>
            </p:grpSpPr>
            <p:grpSp>
              <p:nvGrpSpPr>
                <p:cNvPr id="515" name="Google Shape;515;g122804dea84_0_26"/>
                <p:cNvGrpSpPr/>
                <p:nvPr/>
              </p:nvGrpSpPr>
              <p:grpSpPr>
                <a:xfrm>
                  <a:off x="1707669" y="4068915"/>
                  <a:ext cx="20968800" cy="7932517"/>
                  <a:chOff x="1707669" y="4068915"/>
                  <a:chExt cx="20968800" cy="7932517"/>
                </a:xfrm>
              </p:grpSpPr>
              <p:grpSp>
                <p:nvGrpSpPr>
                  <p:cNvPr id="516" name="Google Shape;516;g122804dea84_0_26"/>
                  <p:cNvGrpSpPr/>
                  <p:nvPr/>
                </p:nvGrpSpPr>
                <p:grpSpPr>
                  <a:xfrm>
                    <a:off x="1707669" y="4068915"/>
                    <a:ext cx="20968662" cy="6382065"/>
                    <a:chOff x="405450" y="4525900"/>
                    <a:chExt cx="22954200" cy="7799175"/>
                  </a:xfrm>
                </p:grpSpPr>
                <p:pic>
                  <p:nvPicPr>
                    <p:cNvPr id="517" name="Google Shape;517;g122804dea84_0_26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271550" y="5164800"/>
                      <a:ext cx="21840899" cy="953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18" name="Google Shape;518;g122804dea84_0_26"/>
                    <p:cNvSpPr txBox="1"/>
                    <p:nvPr/>
                  </p:nvSpPr>
                  <p:spPr>
                    <a:xfrm>
                      <a:off x="8937050" y="45259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74EA7"/>
                          </a:solidFill>
                        </a:rPr>
                        <a:t>Distance vector</a:t>
                      </a:r>
                      <a:endParaRPr b="1" sz="2400">
                        <a:solidFill>
                          <a:srgbClr val="674EA7"/>
                        </a:solidFill>
                      </a:endParaRPr>
                    </a:p>
                  </p:txBody>
                </p:sp>
                <p:pic>
                  <p:nvPicPr>
                    <p:cNvPr id="519" name="Google Shape;519;g122804dea84_0_26"/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373475" y="7353875"/>
                      <a:ext cx="21738975" cy="11231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20" name="Google Shape;520;g122804dea84_0_26"/>
                    <p:cNvSpPr txBox="1"/>
                    <p:nvPr/>
                  </p:nvSpPr>
                  <p:spPr>
                    <a:xfrm>
                      <a:off x="8937050" y="68119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3D85C6"/>
                          </a:solidFill>
                        </a:rPr>
                        <a:t>Similarity vector</a:t>
                      </a:r>
                      <a:endParaRPr b="1" sz="2400">
                        <a:solidFill>
                          <a:srgbClr val="3D85C6"/>
                        </a:solidFill>
                      </a:endParaRPr>
                    </a:p>
                  </p:txBody>
                </p:sp>
                <p:pic>
                  <p:nvPicPr>
                    <p:cNvPr id="521" name="Google Shape;521;g122804dea84_0_26"/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053625" y="9370825"/>
                      <a:ext cx="22265450" cy="83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22" name="Google Shape;522;g122804dea84_0_26"/>
                    <p:cNvSpPr txBox="1"/>
                    <p:nvPr/>
                  </p:nvSpPr>
                  <p:spPr>
                    <a:xfrm>
                      <a:off x="8937050" y="87169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45818E"/>
                          </a:solidFill>
                        </a:rPr>
                        <a:t>Tags vector</a:t>
                      </a:r>
                      <a:endParaRPr b="1" sz="2400">
                        <a:solidFill>
                          <a:srgbClr val="45818E"/>
                        </a:solidFill>
                      </a:endParaRPr>
                    </a:p>
                  </p:txBody>
                </p:sp>
                <p:pic>
                  <p:nvPicPr>
                    <p:cNvPr id="523" name="Google Shape;523;g122804dea84_0_26"/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611475" y="11371300"/>
                      <a:ext cx="22707599" cy="953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24" name="Google Shape;524;g122804dea84_0_26"/>
                    <p:cNvSpPr txBox="1"/>
                    <p:nvPr/>
                  </p:nvSpPr>
                  <p:spPr>
                    <a:xfrm>
                      <a:off x="8937050" y="10698100"/>
                      <a:ext cx="5493900" cy="922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6AA84F"/>
                          </a:solidFill>
                        </a:rPr>
                        <a:t>Popularity vector</a:t>
                      </a:r>
                      <a:endParaRPr b="1" sz="2400">
                        <a:solidFill>
                          <a:srgbClr val="6AA84F"/>
                        </a:solidFill>
                      </a:endParaRPr>
                    </a:p>
                  </p:txBody>
                </p:sp>
                <p:sp>
                  <p:nvSpPr>
                    <p:cNvPr id="525" name="Google Shape;525;g122804dea84_0_26"/>
                    <p:cNvSpPr/>
                    <p:nvPr/>
                  </p:nvSpPr>
                  <p:spPr>
                    <a:xfrm>
                      <a:off x="405450" y="88194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45818E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6" name="Google Shape;526;g122804dea84_0_26"/>
                    <p:cNvSpPr/>
                    <p:nvPr/>
                  </p:nvSpPr>
                  <p:spPr>
                    <a:xfrm>
                      <a:off x="405450" y="68382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7" name="Google Shape;527;g122804dea84_0_26"/>
                    <p:cNvSpPr/>
                    <p:nvPr/>
                  </p:nvSpPr>
                  <p:spPr>
                    <a:xfrm>
                      <a:off x="405450" y="108006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28" name="Google Shape;528;g122804dea84_0_26"/>
                    <p:cNvSpPr/>
                    <p:nvPr/>
                  </p:nvSpPr>
                  <p:spPr>
                    <a:xfrm>
                      <a:off x="405450" y="4628450"/>
                      <a:ext cx="22954200" cy="1490100"/>
                    </a:xfrm>
                    <a:prstGeom prst="rect">
                      <a:avLst/>
                    </a:prstGeom>
                    <a:noFill/>
                    <a:ln cap="flat" cmpd="sng" w="76200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529" name="Google Shape;529;g122804dea84_0_26"/>
                  <p:cNvSpPr/>
                  <p:nvPr/>
                </p:nvSpPr>
                <p:spPr>
                  <a:xfrm>
                    <a:off x="1707669" y="10782232"/>
                    <a:ext cx="20968800" cy="1219200"/>
                  </a:xfrm>
                  <a:prstGeom prst="rect">
                    <a:avLst/>
                  </a:prstGeom>
                  <a:noFill/>
                  <a:ln cap="flat" cmpd="sng" w="76200">
                    <a:solidFill>
                      <a:srgbClr val="C27BA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D5A6BD"/>
                      </a:solidFill>
                    </a:endParaRPr>
                  </a:p>
                </p:txBody>
              </p:sp>
            </p:grpSp>
            <p:sp>
              <p:nvSpPr>
                <p:cNvPr id="530" name="Google Shape;530;g122804dea84_0_26"/>
                <p:cNvSpPr txBox="1"/>
                <p:nvPr/>
              </p:nvSpPr>
              <p:spPr>
                <a:xfrm>
                  <a:off x="9811575" y="11107425"/>
                  <a:ext cx="4291500" cy="75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rgbClr val="C27BA0"/>
                      </a:solidFill>
                    </a:rPr>
                    <a:t>Availability vector</a:t>
                  </a:r>
                  <a:endParaRPr b="1" sz="2400">
                    <a:solidFill>
                      <a:srgbClr val="C27BA0"/>
                    </a:solidFill>
                  </a:endParaRPr>
                </a:p>
              </p:txBody>
            </p:sp>
          </p:grpSp>
          <p:sp>
            <p:nvSpPr>
              <p:cNvPr id="531" name="Google Shape;531;g122804dea84_0_26"/>
              <p:cNvSpPr/>
              <p:nvPr/>
            </p:nvSpPr>
            <p:spPr>
              <a:xfrm>
                <a:off x="16062940" y="11615721"/>
                <a:ext cx="8732400" cy="1107600"/>
              </a:xfrm>
              <a:prstGeom prst="rect">
                <a:avLst/>
              </a:prstGeom>
              <a:noFill/>
              <a:ln cap="flat" cmpd="sng" w="76200">
                <a:solidFill>
                  <a:srgbClr val="FFD9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D5A6BD"/>
                  </a:solidFill>
                </a:endParaRPr>
              </a:p>
            </p:txBody>
          </p:sp>
          <p:sp>
            <p:nvSpPr>
              <p:cNvPr id="532" name="Google Shape;532;g122804dea84_0_26"/>
              <p:cNvSpPr txBox="1"/>
              <p:nvPr/>
            </p:nvSpPr>
            <p:spPr>
              <a:xfrm>
                <a:off x="18339145" y="11776857"/>
                <a:ext cx="5144100" cy="68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FFD966"/>
                    </a:solidFill>
                  </a:rPr>
                  <a:t>Distance by walking vector</a:t>
                </a:r>
                <a:endParaRPr b="1" sz="2400">
                  <a:solidFill>
                    <a:srgbClr val="FFD966"/>
                  </a:solidFill>
                </a:endParaRPr>
              </a:p>
            </p:txBody>
          </p:sp>
        </p:grpSp>
        <p:sp>
          <p:nvSpPr>
            <p:cNvPr id="533" name="Google Shape;533;g122804dea84_0_26"/>
            <p:cNvSpPr/>
            <p:nvPr/>
          </p:nvSpPr>
          <p:spPr>
            <a:xfrm>
              <a:off x="2591824" y="12294559"/>
              <a:ext cx="20085900" cy="1017000"/>
            </a:xfrm>
            <a:prstGeom prst="rect">
              <a:avLst/>
            </a:prstGeom>
            <a:noFill/>
            <a:ln cap="flat" cmpd="sng" w="76200">
              <a:solidFill>
                <a:srgbClr val="E0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A6BD"/>
                </a:solidFill>
              </a:endParaRPr>
            </a:p>
          </p:txBody>
        </p:sp>
        <p:sp>
          <p:nvSpPr>
            <p:cNvPr id="534" name="Google Shape;534;g122804dea84_0_26"/>
            <p:cNvSpPr txBox="1"/>
            <p:nvPr/>
          </p:nvSpPr>
          <p:spPr>
            <a:xfrm>
              <a:off x="10354548" y="12531745"/>
              <a:ext cx="41109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E06666"/>
                  </a:solidFill>
                </a:rPr>
                <a:t>Age vector</a:t>
              </a:r>
              <a:endParaRPr b="1" sz="2400">
                <a:solidFill>
                  <a:srgbClr val="E06666"/>
                </a:solidFill>
              </a:endParaRPr>
            </a:p>
          </p:txBody>
        </p:sp>
      </p:grpSp>
      <p:sp>
        <p:nvSpPr>
          <p:cNvPr id="535" name="Google Shape;535;g122804dea84_0_26"/>
          <p:cNvSpPr/>
          <p:nvPr/>
        </p:nvSpPr>
        <p:spPr>
          <a:xfrm>
            <a:off x="2894618" y="12449744"/>
            <a:ext cx="19782600" cy="89490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536" name="Google Shape;536;g122804dea84_0_26"/>
          <p:cNvSpPr txBox="1"/>
          <p:nvPr/>
        </p:nvSpPr>
        <p:spPr>
          <a:xfrm>
            <a:off x="10540124" y="12582244"/>
            <a:ext cx="4048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FF"/>
                </a:solidFill>
              </a:rPr>
              <a:t>Budget vector</a:t>
            </a:r>
            <a:endParaRPr b="1" sz="2400">
              <a:solidFill>
                <a:srgbClr val="FF00FF"/>
              </a:solidFill>
            </a:endParaRPr>
          </a:p>
        </p:txBody>
      </p:sp>
      <p:grpSp>
        <p:nvGrpSpPr>
          <p:cNvPr id="537" name="Google Shape;537;g122804dea84_0_26"/>
          <p:cNvGrpSpPr/>
          <p:nvPr/>
        </p:nvGrpSpPr>
        <p:grpSpPr>
          <a:xfrm>
            <a:off x="13325900" y="10334775"/>
            <a:ext cx="2101200" cy="559775"/>
            <a:chOff x="13325900" y="10334775"/>
            <a:chExt cx="2101200" cy="559775"/>
          </a:xfrm>
        </p:grpSpPr>
        <p:sp>
          <p:nvSpPr>
            <p:cNvPr id="538" name="Google Shape;538;g122804dea84_0_26"/>
            <p:cNvSpPr/>
            <p:nvPr/>
          </p:nvSpPr>
          <p:spPr>
            <a:xfrm>
              <a:off x="13325900" y="10340450"/>
              <a:ext cx="2101200" cy="554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g122804dea84_0_26"/>
            <p:cNvSpPr txBox="1"/>
            <p:nvPr/>
          </p:nvSpPr>
          <p:spPr>
            <a:xfrm>
              <a:off x="13634125" y="10334775"/>
              <a:ext cx="1433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/>
                <a:t>Out</a:t>
              </a:r>
              <a:endParaRPr b="1" sz="2100"/>
            </a:p>
          </p:txBody>
        </p:sp>
      </p:grpSp>
      <p:grpSp>
        <p:nvGrpSpPr>
          <p:cNvPr id="540" name="Google Shape;540;g122804dea84_0_26"/>
          <p:cNvGrpSpPr/>
          <p:nvPr/>
        </p:nvGrpSpPr>
        <p:grpSpPr>
          <a:xfrm>
            <a:off x="1801057" y="10166730"/>
            <a:ext cx="11121585" cy="894941"/>
            <a:chOff x="16062940" y="11615721"/>
            <a:chExt cx="8732400" cy="1107600"/>
          </a:xfrm>
        </p:grpSpPr>
        <p:sp>
          <p:nvSpPr>
            <p:cNvPr id="541" name="Google Shape;541;g122804dea84_0_26"/>
            <p:cNvSpPr/>
            <p:nvPr/>
          </p:nvSpPr>
          <p:spPr>
            <a:xfrm>
              <a:off x="16062940" y="11615721"/>
              <a:ext cx="8732400" cy="1107600"/>
            </a:xfrm>
            <a:prstGeom prst="rect">
              <a:avLst/>
            </a:prstGeom>
            <a:noFill/>
            <a:ln cap="flat" cmpd="sng" w="762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D5A6BD"/>
                </a:solidFill>
              </a:endParaRPr>
            </a:p>
          </p:txBody>
        </p:sp>
        <p:sp>
          <p:nvSpPr>
            <p:cNvPr id="542" name="Google Shape;542;g122804dea84_0_26"/>
            <p:cNvSpPr txBox="1"/>
            <p:nvPr/>
          </p:nvSpPr>
          <p:spPr>
            <a:xfrm>
              <a:off x="18339144" y="11776861"/>
              <a:ext cx="41691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FF"/>
                  </a:solidFill>
                </a:rPr>
                <a:t>Distance by public transport vector</a:t>
              </a:r>
              <a:endParaRPr b="1" sz="2400">
                <a:solidFill>
                  <a:srgbClr val="0000FF"/>
                </a:solidFill>
              </a:endParaRPr>
            </a:p>
          </p:txBody>
        </p:sp>
      </p:grpSp>
      <p:grpSp>
        <p:nvGrpSpPr>
          <p:cNvPr id="543" name="Google Shape;543;g122804dea84_0_26"/>
          <p:cNvGrpSpPr/>
          <p:nvPr/>
        </p:nvGrpSpPr>
        <p:grpSpPr>
          <a:xfrm rot="3007440">
            <a:off x="74709" y="8398582"/>
            <a:ext cx="2101108" cy="559750"/>
            <a:chOff x="13325900" y="10334775"/>
            <a:chExt cx="2101200" cy="559775"/>
          </a:xfrm>
        </p:grpSpPr>
        <p:sp>
          <p:nvSpPr>
            <p:cNvPr id="544" name="Google Shape;544;g122804dea84_0_26"/>
            <p:cNvSpPr/>
            <p:nvPr/>
          </p:nvSpPr>
          <p:spPr>
            <a:xfrm>
              <a:off x="13325900" y="10340450"/>
              <a:ext cx="2101200" cy="554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g122804dea84_0_26"/>
            <p:cNvSpPr txBox="1"/>
            <p:nvPr/>
          </p:nvSpPr>
          <p:spPr>
            <a:xfrm>
              <a:off x="13634125" y="10334775"/>
              <a:ext cx="1433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/>
                <a:t>In</a:t>
              </a:r>
              <a:endParaRPr b="1" sz="2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Wishlist</a:t>
            </a:r>
            <a:endParaRPr/>
          </a:p>
        </p:txBody>
      </p:sp>
      <p:sp>
        <p:nvSpPr>
          <p:cNvPr id="89" name="Google Shape;89;p3"/>
          <p:cNvSpPr txBox="1"/>
          <p:nvPr>
            <p:ph idx="1" type="body"/>
          </p:nvPr>
        </p:nvSpPr>
        <p:spPr>
          <a:xfrm>
            <a:off x="1219200" y="2646839"/>
            <a:ext cx="21948577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route should be built piece by piece, by taking into consideration as many characteristics of the available attractions as possible: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times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between attractions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of activity type or interest between different attractions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Customer’s interest domains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in the choice of characteristics is a desired property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22804dea84_0_66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551" name="Google Shape;551;g122804dea84_0_66"/>
          <p:cNvSpPr txBox="1"/>
          <p:nvPr>
            <p:ph idx="1" type="body"/>
          </p:nvPr>
        </p:nvSpPr>
        <p:spPr>
          <a:xfrm>
            <a:off x="1219200" y="2646839"/>
            <a:ext cx="21948600" cy="9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793750" lvl="0" marL="546100" rtl="0" algn="l">
              <a:spcBef>
                <a:spcPts val="2400"/>
              </a:spcBef>
              <a:spcAft>
                <a:spcPts val="0"/>
              </a:spcAft>
              <a:buSzPts val="6600"/>
              <a:buChar char="•"/>
            </a:pPr>
            <a:r>
              <a:rPr lang="en-US">
                <a:solidFill>
                  <a:schemeClr val="dk1"/>
                </a:solidFill>
              </a:rPr>
              <a:t>No exaggerated randomness in the choice of attractions or their order</a:t>
            </a:r>
            <a:endParaRPr>
              <a:solidFill>
                <a:schemeClr val="dk1"/>
              </a:solidFill>
            </a:endParaRPr>
          </a:p>
          <a:p>
            <a:pPr indent="-793750" lvl="0" marL="546100" rtl="0" algn="l">
              <a:spcBef>
                <a:spcPts val="2400"/>
              </a:spcBef>
              <a:spcAft>
                <a:spcPts val="0"/>
              </a:spcAft>
              <a:buSzPts val="6600"/>
              <a:buChar char="•"/>
            </a:pPr>
            <a:r>
              <a:rPr lang="en-US">
                <a:solidFill>
                  <a:schemeClr val="dk1"/>
                </a:solidFill>
              </a:rPr>
              <a:t>Flexibility in adding more features in the future</a:t>
            </a:r>
            <a:endParaRPr>
              <a:solidFill>
                <a:schemeClr val="dk1"/>
              </a:solidFill>
            </a:endParaRPr>
          </a:p>
          <a:p>
            <a:pPr indent="-793750" lvl="0" marL="546100" rtl="0" algn="l">
              <a:spcBef>
                <a:spcPts val="2400"/>
              </a:spcBef>
              <a:spcAft>
                <a:spcPts val="0"/>
              </a:spcAft>
              <a:buSzPts val="6600"/>
              <a:buChar char="•"/>
            </a:pPr>
            <a:r>
              <a:rPr lang="en-US">
                <a:solidFill>
                  <a:schemeClr val="dk1"/>
                </a:solidFill>
              </a:rPr>
              <a:t>Flexibility in user selection</a:t>
            </a:r>
            <a:endParaRPr>
              <a:solidFill>
                <a:schemeClr val="dk1"/>
              </a:solidFill>
            </a:endParaRPr>
          </a:p>
          <a:p>
            <a:pPr indent="-793750" lvl="0" marL="546100" rtl="0" algn="l">
              <a:spcBef>
                <a:spcPts val="2400"/>
              </a:spcBef>
              <a:spcAft>
                <a:spcPts val="0"/>
              </a:spcAft>
              <a:buSzPts val="6600"/>
              <a:buChar char="•"/>
            </a:pPr>
            <a:r>
              <a:rPr lang="en-US"/>
              <a:t>Easy to understand conceptually</a:t>
            </a:r>
            <a:endParaRPr/>
          </a:p>
          <a:p>
            <a:pPr indent="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g122804dea84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8327" y="9012874"/>
            <a:ext cx="5535675" cy="47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approach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1219200" y="2646839"/>
            <a:ext cx="21948577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24254" lvl="0" marL="5242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36"/>
              <a:buFont typeface="Arial"/>
              <a:buChar char="•"/>
            </a:pPr>
            <a:r>
              <a:rPr lang="en-US" sz="4224"/>
              <a:t>Stock pre-processed data about each of the data points for each city, calculated in advance.</a:t>
            </a:r>
            <a:endParaRPr sz="4224"/>
          </a:p>
          <a:p>
            <a:pPr indent="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24"/>
          </a:p>
          <a:p>
            <a:pPr indent="-524255" lvl="0" marL="524255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336"/>
              <a:buFont typeface="Arial"/>
              <a:buChar char="•"/>
            </a:pPr>
            <a:r>
              <a:rPr lang="en-US" sz="4224"/>
              <a:t>Data that belongs to each data point separately is stocked as vectors:</a:t>
            </a:r>
            <a:endParaRPr/>
          </a:p>
          <a:p>
            <a:pPr indent="-524255" lvl="1" marL="1048511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336"/>
              <a:buFont typeface="Arial"/>
              <a:buChar char="•"/>
            </a:pPr>
            <a:r>
              <a:rPr lang="en-US" sz="4224"/>
              <a:t>The existence of each tag</a:t>
            </a:r>
            <a:endParaRPr/>
          </a:p>
          <a:p>
            <a:pPr indent="-524255" lvl="1" marL="1048511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336"/>
              <a:buFont typeface="Arial"/>
              <a:buChar char="•"/>
            </a:pPr>
            <a:r>
              <a:rPr lang="en-US" sz="4224"/>
              <a:t>Popularity</a:t>
            </a:r>
            <a:endParaRPr/>
          </a:p>
          <a:p>
            <a:pPr indent="-524255" lvl="1" marL="1048511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336"/>
              <a:buFont typeface="Arial"/>
              <a:buChar char="•"/>
            </a:pPr>
            <a:r>
              <a:rPr lang="en-US" sz="4224"/>
              <a:t>Availability (opening hours)</a:t>
            </a:r>
            <a:endParaRPr/>
          </a:p>
          <a:p>
            <a:pPr indent="-524255" lvl="1" marL="1048511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6336"/>
              <a:buFont typeface="Arial"/>
              <a:buChar char="•"/>
            </a:pPr>
            <a:r>
              <a:rPr lang="en-US" sz="4224"/>
              <a:t>Price</a:t>
            </a:r>
            <a:endParaRPr/>
          </a:p>
          <a:p>
            <a:pPr indent="0" lvl="0" marL="5461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1925" y="6450100"/>
            <a:ext cx="3699800" cy="49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eab364426_0_1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Proposed approach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1eab364426_0_1"/>
          <p:cNvSpPr txBox="1"/>
          <p:nvPr>
            <p:ph idx="1" type="body"/>
          </p:nvPr>
        </p:nvSpPr>
        <p:spPr>
          <a:xfrm>
            <a:off x="1217700" y="2501800"/>
            <a:ext cx="21948600" cy="848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24254" lvl="0" marL="524254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6336"/>
              <a:buChar char="•"/>
            </a:pPr>
            <a:r>
              <a:rPr lang="en-US" sz="4224">
                <a:solidFill>
                  <a:schemeClr val="dk1"/>
                </a:solidFill>
              </a:rPr>
              <a:t>Data that describes relationships between each two data points is stocked as a matrix:</a:t>
            </a:r>
            <a:endParaRPr>
              <a:solidFill>
                <a:schemeClr val="dk1"/>
              </a:solidFill>
            </a:endParaRPr>
          </a:p>
          <a:p>
            <a:pPr indent="-524254" lvl="1" marL="104851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6336"/>
              <a:buChar char="•"/>
            </a:pPr>
            <a:r>
              <a:rPr lang="en-US" sz="4224">
                <a:solidFill>
                  <a:schemeClr val="dk1"/>
                </a:solidFill>
              </a:rPr>
              <a:t>Physical distance</a:t>
            </a:r>
            <a:endParaRPr>
              <a:solidFill>
                <a:schemeClr val="dk1"/>
              </a:solidFill>
            </a:endParaRPr>
          </a:p>
          <a:p>
            <a:pPr indent="-524254" lvl="1" marL="104851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6336"/>
              <a:buChar char="•"/>
            </a:pPr>
            <a:r>
              <a:rPr lang="en-US" sz="4224">
                <a:solidFill>
                  <a:schemeClr val="dk1"/>
                </a:solidFill>
              </a:rPr>
              <a:t>Similarity</a:t>
            </a:r>
            <a:endParaRPr/>
          </a:p>
        </p:txBody>
      </p:sp>
      <p:pic>
        <p:nvPicPr>
          <p:cNvPr id="103" name="Google Shape;103;g11eab364426_0_1"/>
          <p:cNvPicPr preferRelativeResize="0"/>
          <p:nvPr/>
        </p:nvPicPr>
        <p:blipFill rotWithShape="1">
          <a:blip r:embed="rId3">
            <a:alphaModFix/>
          </a:blip>
          <a:srcRect b="53946" l="0" r="0" t="0"/>
          <a:stretch/>
        </p:blipFill>
        <p:spPr>
          <a:xfrm>
            <a:off x="5818200" y="7496022"/>
            <a:ext cx="4382394" cy="4357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11eab364426_0_1"/>
          <p:cNvPicPr preferRelativeResize="0"/>
          <p:nvPr/>
        </p:nvPicPr>
        <p:blipFill rotWithShape="1">
          <a:blip r:embed="rId4">
            <a:alphaModFix/>
          </a:blip>
          <a:srcRect b="0" l="0" r="0" t="53946"/>
          <a:stretch/>
        </p:blipFill>
        <p:spPr>
          <a:xfrm>
            <a:off x="13391256" y="7462400"/>
            <a:ext cx="4382394" cy="4357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1eab364426_0_1"/>
          <p:cNvSpPr txBox="1"/>
          <p:nvPr/>
        </p:nvSpPr>
        <p:spPr>
          <a:xfrm>
            <a:off x="6234550" y="6687975"/>
            <a:ext cx="32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1eab364426_0_1"/>
          <p:cNvSpPr txBox="1"/>
          <p:nvPr/>
        </p:nvSpPr>
        <p:spPr>
          <a:xfrm>
            <a:off x="6227700" y="6604000"/>
            <a:ext cx="359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chemeClr val="accent4"/>
                </a:highlight>
              </a:rPr>
              <a:t>Physical</a:t>
            </a:r>
            <a:r>
              <a:rPr lang="en-US" sz="2200">
                <a:highlight>
                  <a:schemeClr val="accent4"/>
                </a:highlight>
              </a:rPr>
              <a:t> distance</a:t>
            </a:r>
            <a:endParaRPr sz="2200">
              <a:highlight>
                <a:schemeClr val="accent4"/>
              </a:highlight>
            </a:endParaRPr>
          </a:p>
        </p:txBody>
      </p:sp>
      <p:sp>
        <p:nvSpPr>
          <p:cNvPr id="107" name="Google Shape;107;g11eab364426_0_1"/>
          <p:cNvSpPr txBox="1"/>
          <p:nvPr/>
        </p:nvSpPr>
        <p:spPr>
          <a:xfrm>
            <a:off x="13923900" y="6604000"/>
            <a:ext cx="35937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4A86E8"/>
                </a:highlight>
              </a:rPr>
              <a:t>Similarity</a:t>
            </a:r>
            <a:endParaRPr sz="2200"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approach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1219200" y="2646839"/>
            <a:ext cx="21948577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building a route, the choice of the next attraction, given all the attractions that were already chosen, is done as follows: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relevant vectors from matrices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 all vectors to create a final “note” per possible attraction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the next attraction in one of the following ways:</a:t>
            </a:r>
            <a:endParaRPr/>
          </a:p>
          <a:p>
            <a:pPr indent="-546100" lvl="2" marL="1638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attraction that has the maximum note</a:t>
            </a:r>
            <a:endParaRPr/>
          </a:p>
          <a:p>
            <a:pPr indent="-546100" lvl="2" marL="16383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Probabilistically, with probabilities in relation to the note of each attraction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- distance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1219200" y="2646839"/>
            <a:ext cx="21948577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 the only interesting characteristic for choosing the next attraction is its distance from the previous one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memory, a matrix containing the distance between each two attractions in the city exists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the attraction that was already chosen, its distance from all other attractions can be found in the corresponding row/column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this vector, while excluding the attraction that was already chosen, the next attraction can be chosen such that it’s close to the previous one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5866992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7131438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8395884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9660330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10924776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12189223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13453669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14718115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15982561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17247007" y="10796481"/>
            <a:ext cx="1270001" cy="1270001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pic>
        <p:nvPicPr>
          <p:cNvPr descr="Line Line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13155173" y="11393381"/>
            <a:ext cx="1872252" cy="76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ne Line"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8100000">
            <a:off x="13184293" y="11393381"/>
            <a:ext cx="1872252" cy="7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6"/>
          <p:cNvCxnSpPr/>
          <p:nvPr/>
        </p:nvCxnSpPr>
        <p:spPr>
          <a:xfrm flipH="1" rot="10800000">
            <a:off x="8997746" y="12123501"/>
            <a:ext cx="1270001" cy="1270001"/>
          </a:xfrm>
          <a:prstGeom prst="straightConnector1">
            <a:avLst/>
          </a:prstGeom>
          <a:noFill/>
          <a:ln cap="flat" cmpd="sng" w="25400">
            <a:solidFill>
              <a:srgbClr val="45B43B"/>
            </a:solidFill>
            <a:prstDash val="solid"/>
            <a:miter lim="400000"/>
            <a:headEnd len="sm" w="sm" type="triangl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1219200" y="2646839"/>
            <a:ext cx="21948577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in characteristics to be considered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Granularity of the characteristics to be considered</a:t>
            </a:r>
            <a:endParaRPr/>
          </a:p>
          <a:p>
            <a:pPr indent="-546100" lvl="1" marL="10922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instead of distance in kilometres, consider travel time by foot, car or public transport, depending on the user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exaggerated randomness in the choice of attractions or their order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1219200" y="2646839"/>
            <a:ext cx="21948577" cy="98499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Determining how to consider each characteristic and how to combine them in order to create one meaningful final vector of notes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amount of memory that is going to be required, specifically for large cities with many attractions</a:t>
            </a:r>
            <a:endParaRPr/>
          </a:p>
          <a:p>
            <a:pPr indent="-546100" lvl="0" marL="5461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Calculation times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