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88" r:id="rId4"/>
    <p:sldId id="289" r:id="rId5"/>
    <p:sldId id="258" r:id="rId6"/>
    <p:sldId id="287" r:id="rId7"/>
    <p:sldId id="290" r:id="rId8"/>
    <p:sldId id="291" r:id="rId9"/>
    <p:sldId id="292" r:id="rId10"/>
    <p:sldId id="278" r:id="rId11"/>
    <p:sldId id="279" r:id="rId12"/>
    <p:sldId id="259" r:id="rId13"/>
    <p:sldId id="277" r:id="rId14"/>
    <p:sldId id="276" r:id="rId15"/>
    <p:sldId id="260" r:id="rId16"/>
    <p:sldId id="261" r:id="rId17"/>
    <p:sldId id="282" r:id="rId18"/>
    <p:sldId id="283" r:id="rId19"/>
    <p:sldId id="284" r:id="rId20"/>
    <p:sldId id="280" r:id="rId21"/>
    <p:sldId id="281" r:id="rId22"/>
    <p:sldId id="286" r:id="rId23"/>
    <p:sldId id="275"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92"/>
    <p:restoredTop sz="94692"/>
  </p:normalViewPr>
  <p:slideViewPr>
    <p:cSldViewPr snapToGrid="0" snapToObjects="1">
      <p:cViewPr>
        <p:scale>
          <a:sx n="80" d="100"/>
          <a:sy n="80" d="100"/>
        </p:scale>
        <p:origin x="-1768"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FB7B3-F1AF-0246-BE8B-FE8BD68FD6A0}" type="datetimeFigureOut">
              <a:rPr lang="en-US" smtClean="0"/>
              <a:t>12/23/17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152E4-D6D5-9D4E-806F-EBCB1040BAB2}" type="slidenum">
              <a:rPr lang="en-US" smtClean="0"/>
              <a:t>‹#›</a:t>
            </a:fld>
            <a:endParaRPr lang="en-US"/>
          </a:p>
        </p:txBody>
      </p:sp>
    </p:spTree>
    <p:extLst>
      <p:ext uri="{BB962C8B-B14F-4D97-AF65-F5344CB8AC3E}">
        <p14:creationId xmlns:p14="http://schemas.microsoft.com/office/powerpoint/2010/main" val="177298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th.oregonstate.edu/~math_reu/proceedings/REU_Proceedings/Proceedings2004/2004Ganzfried.pdf" TargetMode="External"/><Relationship Id="rId3" Type="http://schemas.openxmlformats.org/officeDocument/2006/relationships/hyperlink" Target="https://files.vipulnaik.com/exposition/touringproblems.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2610" y="1299949"/>
            <a:ext cx="8915399" cy="2262781"/>
          </a:xfrm>
        </p:spPr>
        <p:txBody>
          <a:bodyPr>
            <a:normAutofit/>
          </a:bodyPr>
          <a:lstStyle/>
          <a:p>
            <a:r>
              <a:rPr lang="en-US" sz="9600" dirty="0" smtClean="0">
                <a:latin typeface="Argos George Contour" charset="0"/>
                <a:ea typeface="Argos George Contour" charset="0"/>
                <a:cs typeface="Argos George Contour" charset="0"/>
              </a:rPr>
              <a:t>Knight’s Tour</a:t>
            </a:r>
            <a:endParaRPr lang="en-US" sz="9600" dirty="0">
              <a:latin typeface="Argos George Contour" charset="0"/>
              <a:ea typeface="Argos George Contour" charset="0"/>
              <a:cs typeface="Argos George Contour" charset="0"/>
            </a:endParaRPr>
          </a:p>
        </p:txBody>
      </p:sp>
      <p:sp>
        <p:nvSpPr>
          <p:cNvPr id="3" name="Subtitle 2"/>
          <p:cNvSpPr>
            <a:spLocks noGrp="1"/>
          </p:cNvSpPr>
          <p:nvPr>
            <p:ph type="subTitle" idx="1"/>
          </p:nvPr>
        </p:nvSpPr>
        <p:spPr>
          <a:xfrm>
            <a:off x="2439088" y="3562730"/>
            <a:ext cx="8915399" cy="1811375"/>
          </a:xfrm>
        </p:spPr>
        <p:txBody>
          <a:bodyPr>
            <a:noAutofit/>
          </a:bodyPr>
          <a:lstStyle/>
          <a:p>
            <a:r>
              <a:rPr lang="en-US" sz="2400" dirty="0">
                <a:latin typeface="Argos George Contour" charset="0"/>
                <a:ea typeface="Argos George Contour" charset="0"/>
                <a:cs typeface="Argos George Contour" charset="0"/>
              </a:rPr>
              <a:t>Submitted: </a:t>
            </a:r>
          </a:p>
          <a:p>
            <a:pPr marL="342900" indent="-342900">
              <a:buFont typeface="Wingdings" charset="2"/>
              <a:buChar char="v"/>
            </a:pPr>
            <a:r>
              <a:rPr lang="en-US" sz="2400" dirty="0" err="1">
                <a:latin typeface="Argos George Contour" charset="0"/>
                <a:ea typeface="Argos George Contour" charset="0"/>
                <a:cs typeface="Argos George Contour" charset="0"/>
              </a:rPr>
              <a:t>H</a:t>
            </a:r>
            <a:r>
              <a:rPr lang="en-US" sz="2400" dirty="0" err="1" smtClean="0">
                <a:latin typeface="Argos George Contour" charset="0"/>
                <a:ea typeface="Argos George Contour" charset="0"/>
                <a:cs typeface="Argos George Contour" charset="0"/>
              </a:rPr>
              <a:t>adar</a:t>
            </a:r>
            <a:r>
              <a:rPr lang="en-US" sz="2400" dirty="0" smtClean="0">
                <a:latin typeface="Argos George Contour" charset="0"/>
                <a:ea typeface="Argos George Contour" charset="0"/>
                <a:cs typeface="Argos George Contour" charset="0"/>
              </a:rPr>
              <a:t> </a:t>
            </a:r>
            <a:r>
              <a:rPr lang="en-US" sz="2400" dirty="0" err="1">
                <a:latin typeface="Argos George Contour" charset="0"/>
                <a:ea typeface="Argos George Contour" charset="0"/>
                <a:cs typeface="Argos George Contour" charset="0"/>
              </a:rPr>
              <a:t>Pur</a:t>
            </a:r>
            <a:r>
              <a:rPr lang="en-US" sz="2400" dirty="0">
                <a:latin typeface="Argos George Contour" charset="0"/>
                <a:ea typeface="Argos George Contour" charset="0"/>
                <a:cs typeface="Argos George Contour" charset="0"/>
              </a:rPr>
              <a:t> 308248533</a:t>
            </a:r>
          </a:p>
          <a:p>
            <a:pPr marL="342900" indent="-342900">
              <a:buFont typeface="Wingdings" charset="2"/>
              <a:buChar char="v"/>
            </a:pPr>
            <a:r>
              <a:rPr lang="en-US" sz="2400" dirty="0" err="1">
                <a:latin typeface="Argos George Contour" charset="0"/>
                <a:ea typeface="Argos George Contour" charset="0"/>
                <a:cs typeface="Argos George Contour" charset="0"/>
              </a:rPr>
              <a:t>Maor</a:t>
            </a:r>
            <a:r>
              <a:rPr lang="en-US" sz="2400" dirty="0">
                <a:latin typeface="Argos George Contour" charset="0"/>
                <a:ea typeface="Argos George Contour" charset="0"/>
                <a:cs typeface="Argos George Contour" charset="0"/>
              </a:rPr>
              <a:t> </a:t>
            </a:r>
            <a:r>
              <a:rPr lang="en-US" sz="2400" dirty="0" err="1">
                <a:latin typeface="Argos George Contour" charset="0"/>
                <a:ea typeface="Argos George Contour" charset="0"/>
                <a:cs typeface="Argos George Contour" charset="0"/>
              </a:rPr>
              <a:t>Shapira</a:t>
            </a:r>
            <a:r>
              <a:rPr lang="en-US" sz="2400" dirty="0">
                <a:latin typeface="Argos George Contour" charset="0"/>
                <a:ea typeface="Argos George Contour" charset="0"/>
                <a:cs typeface="Argos George Contour" charset="0"/>
              </a:rPr>
              <a:t> </a:t>
            </a:r>
            <a:r>
              <a:rPr lang="is-IS" sz="2400" dirty="0">
                <a:latin typeface="Argos George Contour" charset="0"/>
                <a:ea typeface="Argos George Contour" charset="0"/>
                <a:cs typeface="Argos George Contour" charset="0"/>
              </a:rPr>
              <a:t>305331381</a:t>
            </a:r>
            <a:endParaRPr lang="en-US" sz="2400" dirty="0">
              <a:latin typeface="Argos George Contour" charset="0"/>
              <a:ea typeface="Argos George Contour" charset="0"/>
              <a:cs typeface="Argos George Contour" charset="0"/>
            </a:endParaRP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466" y="3562730"/>
            <a:ext cx="3142653" cy="3142653"/>
          </a:xfrm>
          <a:prstGeom prst="ellipse">
            <a:avLst/>
          </a:prstGeom>
          <a:ln>
            <a:noFill/>
          </a:ln>
          <a:effectLst>
            <a:softEdge rad="112500"/>
          </a:effectLst>
        </p:spPr>
      </p:pic>
    </p:spTree>
    <p:extLst>
      <p:ext uri="{BB962C8B-B14F-4D97-AF65-F5344CB8AC3E}">
        <p14:creationId xmlns:p14="http://schemas.microsoft.com/office/powerpoint/2010/main" val="20574730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2546" y="657726"/>
            <a:ext cx="7427495" cy="923330"/>
          </a:xfrm>
          <a:prstGeom prst="rect">
            <a:avLst/>
          </a:prstGeom>
          <a:noFill/>
        </p:spPr>
        <p:txBody>
          <a:bodyPr wrap="square" rtlCol="0">
            <a:spAutoFit/>
          </a:bodyPr>
          <a:lstStyle/>
          <a:p>
            <a:r>
              <a:rPr lang="en-US" sz="5400" dirty="0" err="1" smtClean="0">
                <a:latin typeface="Arial Rounded MT Bold" charset="0"/>
                <a:ea typeface="Arial Rounded MT Bold" charset="0"/>
                <a:cs typeface="Arial Rounded MT Bold" charset="0"/>
              </a:rPr>
              <a:t>Warnsdorff’s</a:t>
            </a:r>
            <a:r>
              <a:rPr lang="en-US" sz="5400" dirty="0" smtClean="0">
                <a:latin typeface="Arial Rounded MT Bold" charset="0"/>
                <a:ea typeface="Arial Rounded MT Bold" charset="0"/>
                <a:cs typeface="Arial Rounded MT Bold" charset="0"/>
              </a:rPr>
              <a:t> </a:t>
            </a:r>
            <a:r>
              <a:rPr lang="en-US" sz="5400" dirty="0">
                <a:latin typeface="Arial Rounded MT Bold" charset="0"/>
                <a:ea typeface="Arial Rounded MT Bold" charset="0"/>
                <a:cs typeface="Arial Rounded MT Bold" charset="0"/>
              </a:rPr>
              <a:t>Rule</a:t>
            </a:r>
          </a:p>
        </p:txBody>
      </p:sp>
      <p:sp>
        <p:nvSpPr>
          <p:cNvPr id="5" name="Content Placeholder 2"/>
          <p:cNvSpPr>
            <a:spLocks noGrp="1"/>
          </p:cNvSpPr>
          <p:nvPr>
            <p:ph idx="1"/>
          </p:nvPr>
        </p:nvSpPr>
        <p:spPr>
          <a:xfrm>
            <a:off x="1732546" y="1901898"/>
            <a:ext cx="9833812" cy="4547027"/>
          </a:xfrm>
        </p:spPr>
        <p:txBody>
          <a:bodyPr>
            <a:normAutofit/>
          </a:bodyPr>
          <a:lstStyle/>
          <a:p>
            <a:pPr marL="0" indent="0">
              <a:buNone/>
            </a:pPr>
            <a:r>
              <a:rPr lang="en-US" sz="2400" dirty="0" err="1" smtClean="0">
                <a:latin typeface="Arial Rounded MT Bold" charset="0"/>
                <a:ea typeface="Arial Rounded MT Bold" charset="0"/>
                <a:cs typeface="Arial Rounded MT Bold" charset="0"/>
              </a:rPr>
              <a:t>Warnsdorff's</a:t>
            </a:r>
            <a:r>
              <a:rPr lang="en-US" sz="2400" dirty="0" smtClean="0">
                <a:latin typeface="Arial Rounded MT Bold" charset="0"/>
                <a:ea typeface="Arial Rounded MT Bold" charset="0"/>
                <a:cs typeface="Arial Rounded MT Bold" charset="0"/>
              </a:rPr>
              <a:t> </a:t>
            </a:r>
            <a:r>
              <a:rPr lang="en-US" sz="2400" dirty="0">
                <a:latin typeface="Arial Rounded MT Bold" charset="0"/>
                <a:ea typeface="Arial Rounded MT Bold" charset="0"/>
                <a:cs typeface="Arial Rounded MT Bold" charset="0"/>
              </a:rPr>
              <a:t>rule is a heuristic for finding a knight's </a:t>
            </a:r>
            <a:r>
              <a:rPr lang="en-US" sz="2400" dirty="0" smtClean="0">
                <a:latin typeface="Arial Rounded MT Bold" charset="0"/>
                <a:ea typeface="Arial Rounded MT Bold" charset="0"/>
                <a:cs typeface="Arial Rounded MT Bold" charset="0"/>
              </a:rPr>
              <a:t>tour.</a:t>
            </a:r>
          </a:p>
          <a:p>
            <a:pPr marL="0" indent="0">
              <a:buNone/>
            </a:pPr>
            <a:r>
              <a:rPr lang="en-US" sz="2400" dirty="0" smtClean="0">
                <a:latin typeface="Arial Rounded MT Bold" charset="0"/>
                <a:ea typeface="Arial Rounded MT Bold" charset="0"/>
                <a:cs typeface="Arial Rounded MT Bold" charset="0"/>
              </a:rPr>
              <a:t>The </a:t>
            </a:r>
            <a:r>
              <a:rPr lang="en-US" sz="2400" dirty="0">
                <a:latin typeface="Arial Rounded MT Bold" charset="0"/>
                <a:ea typeface="Arial Rounded MT Bold" charset="0"/>
                <a:cs typeface="Arial Rounded MT Bold" charset="0"/>
              </a:rPr>
              <a:t>knight is moved so that it always proceeds to the square from which the knight will have the fewest onward moves.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When </a:t>
            </a:r>
            <a:r>
              <a:rPr lang="en-US" sz="2400" dirty="0">
                <a:latin typeface="Arial Rounded MT Bold" charset="0"/>
                <a:ea typeface="Arial Rounded MT Bold" charset="0"/>
                <a:cs typeface="Arial Rounded MT Bold" charset="0"/>
              </a:rPr>
              <a:t>calculating the number of onward moves for each candidate square, we do not count moves that revisit any square already visited</a:t>
            </a:r>
            <a:r>
              <a:rPr lang="en-US" sz="2400" dirty="0" smtClean="0">
                <a:latin typeface="Arial Rounded MT Bold" charset="0"/>
                <a:ea typeface="Arial Rounded MT Bold" charset="0"/>
                <a:cs typeface="Arial Rounded MT Bold" charset="0"/>
              </a:rPr>
              <a:t>.</a:t>
            </a:r>
          </a:p>
          <a:p>
            <a:pPr marL="0" indent="0">
              <a:buNone/>
            </a:pPr>
            <a:r>
              <a:rPr lang="en-US" sz="2400" dirty="0">
                <a:latin typeface="Arial Rounded MT Bold" charset="0"/>
                <a:ea typeface="Arial Rounded MT Bold" charset="0"/>
                <a:cs typeface="Arial Rounded MT Bold" charset="0"/>
              </a:rPr>
              <a:t>Surprisingly, the rule always gives a tour for an 8 × 8 chessboard.</a:t>
            </a:r>
            <a:endParaRPr lang="en-US" sz="2400" dirty="0" smtClean="0">
              <a:latin typeface="Arial Rounded MT Bold" charset="0"/>
              <a:ea typeface="Arial Rounded MT Bold" charset="0"/>
              <a:cs typeface="Arial Rounded MT Bold" charset="0"/>
            </a:endParaRPr>
          </a:p>
          <a:p>
            <a:pPr marL="0" indent="0">
              <a:buNone/>
            </a:pPr>
            <a:r>
              <a:rPr lang="en-US" sz="2400" dirty="0">
                <a:latin typeface="Arial Rounded MT Bold" charset="0"/>
                <a:ea typeface="Arial Rounded MT Bold" charset="0"/>
                <a:cs typeface="Arial Rounded MT Bold" charset="0"/>
              </a:rPr>
              <a:t>While </a:t>
            </a:r>
            <a:r>
              <a:rPr lang="en-US" sz="2400" dirty="0" err="1" smtClean="0">
                <a:latin typeface="Arial Rounded MT Bold" charset="0"/>
                <a:ea typeface="Arial Rounded MT Bold" charset="0"/>
                <a:cs typeface="Arial Rounded MT Bold" charset="0"/>
              </a:rPr>
              <a:t>Warnsdorff’s</a:t>
            </a:r>
            <a:r>
              <a:rPr lang="en-US" sz="2400" dirty="0" smtClean="0">
                <a:latin typeface="Arial Rounded MT Bold" charset="0"/>
                <a:ea typeface="Arial Rounded MT Bold" charset="0"/>
                <a:cs typeface="Arial Rounded MT Bold" charset="0"/>
              </a:rPr>
              <a:t> </a:t>
            </a:r>
            <a:r>
              <a:rPr lang="en-US" sz="2400" dirty="0">
                <a:latin typeface="Arial Rounded MT Bold" charset="0"/>
                <a:ea typeface="Arial Rounded MT Bold" charset="0"/>
                <a:cs typeface="Arial Rounded MT Bold" charset="0"/>
              </a:rPr>
              <a:t>rule does guarantee a tour from any starting point, it does not guarantee a re-entrant tour from every starting point</a:t>
            </a:r>
            <a:r>
              <a:rPr lang="en-US" sz="2400" dirty="0" smtClean="0">
                <a:latin typeface="Arial Rounded MT Bold" charset="0"/>
                <a:ea typeface="Arial Rounded MT Bold" charset="0"/>
                <a:cs typeface="Arial Rounded MT Bold" charset="0"/>
              </a:rPr>
              <a:t> </a:t>
            </a:r>
            <a:endParaRPr lang="en-US" sz="2400" dirty="0">
              <a:solidFill>
                <a:schemeClr val="tx1"/>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20262858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1267326" y="1748589"/>
            <a:ext cx="10443411" cy="4026569"/>
          </a:xfrm>
          <a:prstGeom prst="cloudCallout">
            <a:avLst>
              <a:gd name="adj1" fmla="val 46910"/>
              <a:gd name="adj2" fmla="val 44922"/>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latin typeface="Arial Rounded MT Bold" charset="0"/>
                <a:ea typeface="Arial Rounded MT Bold" charset="0"/>
                <a:cs typeface="Arial Rounded MT Bold" charset="0"/>
              </a:rPr>
              <a:t>A heuristic </a:t>
            </a:r>
            <a:r>
              <a:rPr lang="en-US" sz="2000" dirty="0" smtClean="0">
                <a:latin typeface="Arial Rounded MT Bold" charset="0"/>
                <a:ea typeface="Arial Rounded MT Bold" charset="0"/>
                <a:cs typeface="Arial Rounded MT Bold" charset="0"/>
              </a:rPr>
              <a:t>technique often </a:t>
            </a:r>
            <a:r>
              <a:rPr lang="en-US" sz="2000" dirty="0">
                <a:latin typeface="Arial Rounded MT Bold" charset="0"/>
                <a:ea typeface="Arial Rounded MT Bold" charset="0"/>
                <a:cs typeface="Arial Rounded MT Bold" charset="0"/>
              </a:rPr>
              <a:t>called simply a heuristic, is any approach to problem solving, learning, or discovery that employs a practical method not guaranteed to be optimal or perfect, but sufficient for the immediate goals. </a:t>
            </a:r>
            <a:endParaRPr lang="en-US" sz="2000" dirty="0" smtClean="0">
              <a:latin typeface="Arial Rounded MT Bold" charset="0"/>
              <a:ea typeface="Arial Rounded MT Bold" charset="0"/>
              <a:cs typeface="Arial Rounded MT Bold" charset="0"/>
            </a:endParaRPr>
          </a:p>
          <a:p>
            <a:r>
              <a:rPr lang="en-US" sz="2000" dirty="0" smtClean="0">
                <a:latin typeface="Arial Rounded MT Bold" charset="0"/>
                <a:ea typeface="Arial Rounded MT Bold" charset="0"/>
                <a:cs typeface="Arial Rounded MT Bold" charset="0"/>
              </a:rPr>
              <a:t>Where </a:t>
            </a:r>
            <a:r>
              <a:rPr lang="en-US" sz="2000" dirty="0">
                <a:latin typeface="Arial Rounded MT Bold" charset="0"/>
                <a:ea typeface="Arial Rounded MT Bold" charset="0"/>
                <a:cs typeface="Arial Rounded MT Bold" charset="0"/>
              </a:rPr>
              <a:t>finding an optimal solution is impossible or impractical, heuristic methods can be used to speed up the process of finding a satisfactory solution. </a:t>
            </a:r>
          </a:p>
        </p:txBody>
      </p:sp>
      <p:sp>
        <p:nvSpPr>
          <p:cNvPr id="5" name="TextBox 4"/>
          <p:cNvSpPr txBox="1"/>
          <p:nvPr/>
        </p:nvSpPr>
        <p:spPr>
          <a:xfrm>
            <a:off x="1732546" y="657726"/>
            <a:ext cx="9545054" cy="923330"/>
          </a:xfrm>
          <a:prstGeom prst="rect">
            <a:avLst/>
          </a:prstGeom>
          <a:noFill/>
        </p:spPr>
        <p:txBody>
          <a:bodyPr wrap="square" rtlCol="0">
            <a:spAutoFit/>
          </a:bodyPr>
          <a:lstStyle/>
          <a:p>
            <a:r>
              <a:rPr lang="en-US" sz="5400" dirty="0" smtClean="0">
                <a:latin typeface="Arial Rounded MT Bold" charset="0"/>
                <a:ea typeface="Arial Rounded MT Bold" charset="0"/>
                <a:cs typeface="Arial Rounded MT Bold" charset="0"/>
              </a:rPr>
              <a:t>Definition of Heuristic</a:t>
            </a:r>
            <a:endParaRPr lang="en-US" sz="5400"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20706888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9638" y="1732547"/>
            <a:ext cx="7764383" cy="3046988"/>
          </a:xfrm>
          <a:prstGeom prst="rect">
            <a:avLst/>
          </a:prstGeom>
          <a:noFill/>
        </p:spPr>
        <p:txBody>
          <a:bodyPr wrap="square" rtlCol="0">
            <a:spAutoFit/>
          </a:bodyPr>
          <a:lstStyle/>
          <a:p>
            <a:r>
              <a:rPr lang="en-US" sz="2400" b="1" dirty="0" smtClean="0">
                <a:latin typeface="Arial Rounded MT Bold" charset="0"/>
                <a:ea typeface="Arial Rounded MT Bold" charset="0"/>
                <a:cs typeface="Arial Rounded MT Bold" charset="0"/>
              </a:rPr>
              <a:t>private </a:t>
            </a:r>
            <a:r>
              <a:rPr lang="en-US" sz="2400" b="1" dirty="0">
                <a:latin typeface="Arial Rounded MT Bold" charset="0"/>
                <a:ea typeface="Arial Rounded MT Bold" charset="0"/>
                <a:cs typeface="Arial Rounded MT Bold" charset="0"/>
              </a:rPr>
              <a:t>void </a:t>
            </a:r>
            <a:r>
              <a:rPr lang="en-US" sz="2400" b="1" dirty="0" err="1">
                <a:latin typeface="Arial Rounded MT Bold" charset="0"/>
                <a:ea typeface="Arial Rounded MT Bold" charset="0"/>
                <a:cs typeface="Arial Rounded MT Bold" charset="0"/>
              </a:rPr>
              <a:t>solvePuzzleIter</a:t>
            </a:r>
            <a:r>
              <a:rPr lang="en-US" sz="2400" b="1" dirty="0">
                <a:latin typeface="Arial Rounded MT Bold" charset="0"/>
                <a:ea typeface="Arial Rounded MT Bold" charset="0"/>
                <a:cs typeface="Arial Rounded MT Bold" charset="0"/>
              </a:rPr>
              <a:t>(</a:t>
            </a:r>
            <a:r>
              <a:rPr lang="en-US" sz="2400" b="1" dirty="0" err="1">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startX</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startY</a:t>
            </a:r>
            <a:r>
              <a:rPr lang="en-US" sz="2400" b="1" dirty="0">
                <a:latin typeface="Arial Rounded MT Bold" charset="0"/>
                <a:ea typeface="Arial Rounded MT Bold" charset="0"/>
                <a:cs typeface="Arial Rounded MT Bold" charset="0"/>
              </a:rPr>
              <a:t>) {</a:t>
            </a:r>
          </a:p>
          <a:p>
            <a:r>
              <a:rPr lang="en-US" sz="2400" b="1" dirty="0" smtClean="0">
                <a:latin typeface="Arial Rounded MT Bold" charset="0"/>
                <a:ea typeface="Arial Rounded MT Bold" charset="0"/>
                <a:cs typeface="Arial Rounded MT Bold" charset="0"/>
              </a:rPr>
              <a:t>	</a:t>
            </a:r>
            <a:r>
              <a:rPr lang="en-US" sz="2400" b="1" dirty="0" err="1" smtClean="0">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position = </a:t>
            </a:r>
            <a:r>
              <a:rPr lang="en-US" sz="2400" b="1" dirty="0" err="1">
                <a:latin typeface="Arial Rounded MT Bold" charset="0"/>
                <a:ea typeface="Arial Rounded MT Bold" charset="0"/>
                <a:cs typeface="Arial Rounded MT Bold" charset="0"/>
              </a:rPr>
              <a:t>initialPosition</a:t>
            </a:r>
            <a:r>
              <a:rPr lang="en-US" sz="2400" b="1" dirty="0">
                <a:latin typeface="Arial Rounded MT Bold" charset="0"/>
                <a:ea typeface="Arial Rounded MT Bold" charset="0"/>
                <a:cs typeface="Arial Rounded MT Bold" charset="0"/>
              </a:rPr>
              <a:t>(</a:t>
            </a:r>
            <a:r>
              <a:rPr lang="en-US" sz="2400" b="1" dirty="0" err="1">
                <a:latin typeface="Arial Rounded MT Bold" charset="0"/>
                <a:ea typeface="Arial Rounded MT Bold" charset="0"/>
                <a:cs typeface="Arial Rounded MT Bold" charset="0"/>
              </a:rPr>
              <a:t>startX</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startY</a:t>
            </a:r>
            <a:r>
              <a:rPr lang="en-US" sz="2400" b="1" dirty="0">
                <a:latin typeface="Arial Rounded MT Bold" charset="0"/>
                <a:ea typeface="Arial Rounded MT Bold" charset="0"/>
                <a:cs typeface="Arial Rounded MT Bold" charset="0"/>
              </a:rPr>
              <a:t>);</a:t>
            </a:r>
          </a:p>
          <a:p>
            <a:r>
              <a:rPr lang="en-US" sz="2400" b="1" dirty="0" smtClean="0">
                <a:latin typeface="Arial Rounded MT Bold" charset="0"/>
                <a:ea typeface="Arial Rounded MT Bold" charset="0"/>
                <a:cs typeface="Arial Rounded MT Bold" charset="0"/>
              </a:rPr>
              <a:t>	for </a:t>
            </a:r>
            <a:r>
              <a:rPr lang="en-US" sz="2400" b="1" dirty="0">
                <a:latin typeface="Arial Rounded MT Bold" charset="0"/>
                <a:ea typeface="Arial Rounded MT Bold" charset="0"/>
                <a:cs typeface="Arial Rounded MT Bold" charset="0"/>
              </a:rPr>
              <a:t>(</a:t>
            </a:r>
            <a:r>
              <a:rPr lang="en-US" sz="2400" b="1" dirty="0" err="1">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i</a:t>
            </a:r>
            <a:r>
              <a:rPr lang="en-US" sz="2400" b="1" dirty="0">
                <a:latin typeface="Arial Rounded MT Bold" charset="0"/>
                <a:ea typeface="Arial Rounded MT Bold" charset="0"/>
                <a:cs typeface="Arial Rounded MT Bold" charset="0"/>
              </a:rPr>
              <a:t>=1; </a:t>
            </a:r>
            <a:r>
              <a:rPr lang="en-US" sz="2400" b="1" dirty="0" err="1">
                <a:latin typeface="Arial Rounded MT Bold" charset="0"/>
                <a:ea typeface="Arial Rounded MT Bold" charset="0"/>
                <a:cs typeface="Arial Rounded MT Bold" charset="0"/>
              </a:rPr>
              <a:t>i</a:t>
            </a:r>
            <a:r>
              <a:rPr lang="en-US" sz="2400" b="1" dirty="0">
                <a:latin typeface="Arial Rounded MT Bold" charset="0"/>
                <a:ea typeface="Arial Rounded MT Bold" charset="0"/>
                <a:cs typeface="Arial Rounded MT Bold" charset="0"/>
              </a:rPr>
              <a:t>&lt; SIZE *SIZE; </a:t>
            </a:r>
            <a:r>
              <a:rPr lang="en-US" sz="2400" b="1" dirty="0" err="1">
                <a:latin typeface="Arial Rounded MT Bold" charset="0"/>
                <a:ea typeface="Arial Rounded MT Bold" charset="0"/>
                <a:cs typeface="Arial Rounded MT Bold" charset="0"/>
              </a:rPr>
              <a:t>i</a:t>
            </a:r>
            <a:r>
              <a:rPr lang="en-US" sz="2400" b="1" dirty="0">
                <a:latin typeface="Arial Rounded MT Bold" charset="0"/>
                <a:ea typeface="Arial Rounded MT Bold" charset="0"/>
                <a:cs typeface="Arial Rounded MT Bold" charset="0"/>
              </a:rPr>
              <a:t>++){</a:t>
            </a:r>
          </a:p>
          <a:p>
            <a:r>
              <a:rPr lang="en-US" sz="2400" b="1" dirty="0" smtClean="0">
                <a:latin typeface="Arial Rounded MT Bold" charset="0"/>
                <a:ea typeface="Arial Rounded MT Bold" charset="0"/>
                <a:cs typeface="Arial Rounded MT Bold" charset="0"/>
              </a:rPr>
              <a:t>		position </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nextMove</a:t>
            </a:r>
            <a:r>
              <a:rPr lang="en-US" sz="2400" b="1" dirty="0">
                <a:latin typeface="Arial Rounded MT Bold" charset="0"/>
                <a:ea typeface="Arial Rounded MT Bold" charset="0"/>
                <a:cs typeface="Arial Rounded MT Bold" charset="0"/>
              </a:rPr>
              <a:t>(position);</a:t>
            </a:r>
          </a:p>
          <a:p>
            <a:r>
              <a:rPr lang="en-US" sz="2400" b="1" dirty="0" smtClean="0">
                <a:latin typeface="Arial Rounded MT Bold" charset="0"/>
                <a:ea typeface="Arial Rounded MT Bold" charset="0"/>
                <a:cs typeface="Arial Rounded MT Bold" charset="0"/>
              </a:rPr>
              <a:t>		</a:t>
            </a:r>
            <a:r>
              <a:rPr lang="en-US" sz="2400" b="1" dirty="0" err="1" smtClean="0">
                <a:latin typeface="Arial Rounded MT Bold" charset="0"/>
                <a:ea typeface="Arial Rounded MT Bold" charset="0"/>
                <a:cs typeface="Arial Rounded MT Bold" charset="0"/>
              </a:rPr>
              <a:t>addMoveHistory</a:t>
            </a:r>
            <a:r>
              <a:rPr lang="en-US" sz="2400" b="1" dirty="0" smtClean="0">
                <a:latin typeface="Arial Rounded MT Bold" charset="0"/>
                <a:ea typeface="Arial Rounded MT Bold" charset="0"/>
                <a:cs typeface="Arial Rounded MT Bold" charset="0"/>
              </a:rPr>
              <a:t>(position[0</a:t>
            </a:r>
            <a:r>
              <a:rPr lang="en-US" sz="2400" b="1" dirty="0">
                <a:latin typeface="Arial Rounded MT Bold" charset="0"/>
                <a:ea typeface="Arial Rounded MT Bold" charset="0"/>
                <a:cs typeface="Arial Rounded MT Bold" charset="0"/>
              </a:rPr>
              <a:t>], position[1]);</a:t>
            </a:r>
          </a:p>
          <a:p>
            <a:r>
              <a:rPr lang="en-US" sz="2400" b="1" dirty="0" smtClean="0">
                <a:latin typeface="Arial Rounded MT Bold" charset="0"/>
                <a:ea typeface="Arial Rounded MT Bold" charset="0"/>
                <a:cs typeface="Arial Rounded MT Bold" charset="0"/>
              </a:rPr>
              <a:t>	}</a:t>
            </a:r>
            <a:endParaRPr lang="en-US" sz="2400" b="1" dirty="0">
              <a:latin typeface="Arial Rounded MT Bold" charset="0"/>
              <a:ea typeface="Arial Rounded MT Bold" charset="0"/>
              <a:cs typeface="Arial Rounded MT Bold" charset="0"/>
            </a:endParaRPr>
          </a:p>
          <a:p>
            <a:r>
              <a:rPr lang="en-US" sz="2400" b="1" dirty="0">
                <a:latin typeface="Arial Rounded MT Bold" charset="0"/>
                <a:ea typeface="Arial Rounded MT Bold" charset="0"/>
                <a:cs typeface="Arial Rounded MT Bold" charset="0"/>
              </a:rPr>
              <a:t>}</a:t>
            </a:r>
          </a:p>
          <a:p>
            <a:endParaRPr lang="en-US" sz="2400" b="1" dirty="0">
              <a:latin typeface="Arial Rounded MT Bold" charset="0"/>
              <a:ea typeface="Arial Rounded MT Bold" charset="0"/>
              <a:cs typeface="Arial Rounded MT Bold" charset="0"/>
            </a:endParaRPr>
          </a:p>
        </p:txBody>
      </p:sp>
      <p:sp>
        <p:nvSpPr>
          <p:cNvPr id="5" name="TextBox 4"/>
          <p:cNvSpPr txBox="1"/>
          <p:nvPr/>
        </p:nvSpPr>
        <p:spPr>
          <a:xfrm>
            <a:off x="1732546" y="657726"/>
            <a:ext cx="7427495" cy="923330"/>
          </a:xfrm>
          <a:prstGeom prst="rect">
            <a:avLst/>
          </a:prstGeom>
          <a:noFill/>
        </p:spPr>
        <p:txBody>
          <a:bodyPr wrap="square" rtlCol="0">
            <a:spAutoFit/>
          </a:bodyPr>
          <a:lstStyle/>
          <a:p>
            <a:r>
              <a:rPr lang="en-US" sz="5400" dirty="0" smtClean="0">
                <a:latin typeface="Arial Rounded MT Bold" charset="0"/>
                <a:ea typeface="Arial Rounded MT Bold" charset="0"/>
                <a:cs typeface="Arial Rounded MT Bold" charset="0"/>
              </a:rPr>
              <a:t>Iterative Complexity</a:t>
            </a:r>
            <a:endParaRPr lang="en-US" sz="5400" dirty="0">
              <a:latin typeface="Arial Rounded MT Bold" charset="0"/>
              <a:ea typeface="Arial Rounded MT Bold" charset="0"/>
              <a:cs typeface="Arial Rounded MT Bold" charset="0"/>
            </a:endParaRPr>
          </a:p>
        </p:txBody>
      </p:sp>
      <p:sp>
        <p:nvSpPr>
          <p:cNvPr id="6" name="Rectangular Callout 5"/>
          <p:cNvSpPr/>
          <p:nvPr/>
        </p:nvSpPr>
        <p:spPr>
          <a:xfrm>
            <a:off x="10090484" y="1588169"/>
            <a:ext cx="1796712" cy="1171074"/>
          </a:xfrm>
          <a:prstGeom prst="wedgeRectCallout">
            <a:avLst>
              <a:gd name="adj1" fmla="val -207936"/>
              <a:gd name="adj2" fmla="val 474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n=SIZE</a:t>
            </a:r>
          </a:p>
          <a:p>
            <a:pPr algn="ctr"/>
            <a:r>
              <a:rPr lang="en-US" dirty="0" smtClean="0">
                <a:latin typeface="Arial Rounded MT Bold" charset="0"/>
                <a:ea typeface="Arial Rounded MT Bold" charset="0"/>
                <a:cs typeface="Arial Rounded MT Bold" charset="0"/>
              </a:rPr>
              <a:t> O(n</a:t>
            </a:r>
            <a:r>
              <a:rPr lang="en-US" baseline="30000" dirty="0" smtClean="0">
                <a:latin typeface="Arial Rounded MT Bold" charset="0"/>
                <a:ea typeface="Arial Rounded MT Bold" charset="0"/>
                <a:cs typeface="Arial Rounded MT Bold" charset="0"/>
              </a:rPr>
              <a:t>2</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033429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9638" y="1732547"/>
            <a:ext cx="6577265" cy="3416320"/>
          </a:xfrm>
          <a:prstGeom prst="rect">
            <a:avLst/>
          </a:prstGeom>
          <a:noFill/>
        </p:spPr>
        <p:txBody>
          <a:bodyPr wrap="square" rtlCol="0">
            <a:spAutoFit/>
          </a:bodyPr>
          <a:lstStyle/>
          <a:p>
            <a:r>
              <a:rPr lang="en-US" sz="2400" dirty="0">
                <a:latin typeface="Arial Rounded MT Bold" charset="0"/>
                <a:ea typeface="Arial Rounded MT Bold" charset="0"/>
                <a:cs typeface="Arial Rounded MT Bold" charset="0"/>
              </a:rPr>
              <a:t>private </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initialPosition</a:t>
            </a:r>
            <a:r>
              <a:rPr lang="en-US" sz="2400" dirty="0">
                <a:latin typeface="Arial Rounded MT Bold" charset="0"/>
                <a:ea typeface="Arial Rounded MT Bold" charset="0"/>
                <a:cs typeface="Arial Rounded MT Bold" charset="0"/>
              </a:rPr>
              <a:t>(</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startX</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startY</a:t>
            </a:r>
            <a:r>
              <a:rPr lang="en-US" sz="2400" dirty="0">
                <a:latin typeface="Arial Rounded MT Bold" charset="0"/>
                <a:ea typeface="Arial Rounded MT Bold" charset="0"/>
                <a:cs typeface="Arial Rounded MT Bold" charset="0"/>
              </a:rPr>
              <a:t>){</a:t>
            </a:r>
          </a:p>
          <a:p>
            <a:pPr lvl="1"/>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 = new </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[2];</a:t>
            </a:r>
          </a:p>
          <a:p>
            <a:pPr lvl="1"/>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[0] = </a:t>
            </a:r>
            <a:r>
              <a:rPr lang="en-US" sz="2400" dirty="0" err="1">
                <a:latin typeface="Arial Rounded MT Bold" charset="0"/>
                <a:ea typeface="Arial Rounded MT Bold" charset="0"/>
                <a:cs typeface="Arial Rounded MT Bold" charset="0"/>
              </a:rPr>
              <a:t>startX</a:t>
            </a:r>
            <a:r>
              <a:rPr lang="en-US" sz="2400" dirty="0">
                <a:latin typeface="Arial Rounded MT Bold" charset="0"/>
                <a:ea typeface="Arial Rounded MT Bold" charset="0"/>
                <a:cs typeface="Arial Rounded MT Bold" charset="0"/>
              </a:rPr>
              <a:t>;</a:t>
            </a:r>
          </a:p>
          <a:p>
            <a:pPr lvl="1"/>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[1] = </a:t>
            </a:r>
            <a:r>
              <a:rPr lang="en-US" sz="2400" dirty="0" err="1">
                <a:latin typeface="Arial Rounded MT Bold" charset="0"/>
                <a:ea typeface="Arial Rounded MT Bold" charset="0"/>
                <a:cs typeface="Arial Rounded MT Bold" charset="0"/>
              </a:rPr>
              <a:t>startY</a:t>
            </a:r>
            <a:r>
              <a:rPr lang="en-US" sz="2400" dirty="0">
                <a:latin typeface="Arial Rounded MT Bold" charset="0"/>
                <a:ea typeface="Arial Rounded MT Bold" charset="0"/>
                <a:cs typeface="Arial Rounded MT Bold" charset="0"/>
              </a:rPr>
              <a:t>;</a:t>
            </a:r>
          </a:p>
          <a:p>
            <a:pPr lvl="1"/>
            <a:r>
              <a:rPr lang="en-US" sz="2400" dirty="0">
                <a:latin typeface="Arial Rounded MT Bold" charset="0"/>
                <a:ea typeface="Arial Rounded MT Bold" charset="0"/>
                <a:cs typeface="Arial Rounded MT Bold" charset="0"/>
              </a:rPr>
              <a:t>board[</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[0]][</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[1]] = true;</a:t>
            </a:r>
          </a:p>
          <a:p>
            <a:pPr lvl="1"/>
            <a:r>
              <a:rPr lang="en-US" sz="2400" dirty="0">
                <a:latin typeface="Arial Rounded MT Bold" charset="0"/>
                <a:ea typeface="Arial Rounded MT Bold" charset="0"/>
                <a:cs typeface="Arial Rounded MT Bold" charset="0"/>
              </a:rPr>
              <a:t>return </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a:t>
            </a:r>
          </a:p>
          <a:p>
            <a:r>
              <a:rPr lang="en-US" sz="2400" dirty="0">
                <a:latin typeface="Arial Rounded MT Bold" charset="0"/>
                <a:ea typeface="Arial Rounded MT Bold" charset="0"/>
                <a:cs typeface="Arial Rounded MT Bold" charset="0"/>
              </a:rPr>
              <a:t>}</a:t>
            </a:r>
          </a:p>
          <a:p>
            <a:endParaRPr lang="en-US" sz="2400" b="1" dirty="0">
              <a:latin typeface="Arial Rounded MT Bold" charset="0"/>
              <a:ea typeface="Arial Rounded MT Bold" charset="0"/>
              <a:cs typeface="Arial Rounded MT Bold" charset="0"/>
            </a:endParaRPr>
          </a:p>
        </p:txBody>
      </p:sp>
      <p:sp>
        <p:nvSpPr>
          <p:cNvPr id="5" name="Rectangular Callout 4"/>
          <p:cNvSpPr/>
          <p:nvPr/>
        </p:nvSpPr>
        <p:spPr>
          <a:xfrm>
            <a:off x="9577133" y="1588169"/>
            <a:ext cx="2310063" cy="1171074"/>
          </a:xfrm>
          <a:prstGeom prst="wedgeRectCallout">
            <a:avLst>
              <a:gd name="adj1" fmla="val -184028"/>
              <a:gd name="adj2" fmla="val 7345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 O(</a:t>
            </a:r>
            <a:r>
              <a:rPr lang="he-IL" dirty="0" smtClean="0">
                <a:latin typeface="Arial Rounded MT Bold" charset="0"/>
                <a:ea typeface="Arial Rounded MT Bold" charset="0"/>
                <a:cs typeface="Arial Rounded MT Bold" charset="0"/>
              </a:rPr>
              <a:t>1</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5206312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4420" y="302359"/>
            <a:ext cx="10635917" cy="6740307"/>
          </a:xfrm>
          <a:prstGeom prst="rect">
            <a:avLst/>
          </a:prstGeom>
          <a:noFill/>
        </p:spPr>
        <p:txBody>
          <a:bodyPr wrap="square" rtlCol="0">
            <a:spAutoFit/>
          </a:bodyPr>
          <a:lstStyle/>
          <a:p>
            <a:r>
              <a:rPr lang="en-US" sz="2400" dirty="0" smtClean="0">
                <a:latin typeface="Arial Rounded MT Bold" charset="0"/>
                <a:ea typeface="Arial Rounded MT Bold" charset="0"/>
                <a:cs typeface="Arial Rounded MT Bold" charset="0"/>
              </a:rPr>
              <a:t>private </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nextMove</a:t>
            </a:r>
            <a:r>
              <a:rPr lang="en-US" sz="2400" dirty="0">
                <a:latin typeface="Arial Rounded MT Bold" charset="0"/>
                <a:ea typeface="Arial Rounded MT Bold" charset="0"/>
                <a:cs typeface="Arial Rounded MT Bold" charset="0"/>
              </a:rPr>
              <a:t>(</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 {</a:t>
            </a:r>
          </a:p>
          <a:p>
            <a:pPr lvl="1"/>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xPos</a:t>
            </a:r>
            <a:r>
              <a:rPr lang="en-US" sz="2400" dirty="0">
                <a:latin typeface="Arial Rounded MT Bold" charset="0"/>
                <a:ea typeface="Arial Rounded MT Bold" charset="0"/>
                <a:cs typeface="Arial Rounded MT Bold" charset="0"/>
              </a:rPr>
              <a:t> = </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[0];</a:t>
            </a:r>
          </a:p>
          <a:p>
            <a:pPr lvl="1"/>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yPos</a:t>
            </a:r>
            <a:r>
              <a:rPr lang="en-US" sz="2400" dirty="0">
                <a:latin typeface="Arial Rounded MT Bold" charset="0"/>
                <a:ea typeface="Arial Rounded MT Bold" charset="0"/>
                <a:cs typeface="Arial Rounded MT Bold" charset="0"/>
              </a:rPr>
              <a:t> = </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[1];</a:t>
            </a:r>
          </a:p>
          <a:p>
            <a:pPr lvl="1"/>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accessibility = NUM_OF_MOVES</a:t>
            </a:r>
            <a:r>
              <a:rPr lang="en-US" sz="2400" dirty="0" smtClean="0">
                <a:latin typeface="Arial Rounded MT Bold" charset="0"/>
                <a:ea typeface="Arial Rounded MT Bold" charset="0"/>
                <a:cs typeface="Arial Rounded MT Bold" charset="0"/>
              </a:rPr>
              <a:t>;</a:t>
            </a:r>
            <a:endParaRPr lang="en-US" sz="2400" dirty="0">
              <a:latin typeface="Arial Rounded MT Bold" charset="0"/>
              <a:ea typeface="Arial Rounded MT Bold" charset="0"/>
              <a:cs typeface="Arial Rounded MT Bold" charset="0"/>
            </a:endParaRPr>
          </a:p>
          <a:p>
            <a:pPr lvl="1"/>
            <a:r>
              <a:rPr lang="en-US" sz="2400" dirty="0">
                <a:latin typeface="Arial Rounded MT Bold" charset="0"/>
                <a:ea typeface="Arial Rounded MT Bold" charset="0"/>
                <a:cs typeface="Arial Rounded MT Bold" charset="0"/>
              </a:rPr>
              <a:t>for (</a:t>
            </a:r>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i</a:t>
            </a:r>
            <a:r>
              <a:rPr lang="en-US" sz="2400" dirty="0">
                <a:latin typeface="Arial Rounded MT Bold" charset="0"/>
                <a:ea typeface="Arial Rounded MT Bold" charset="0"/>
                <a:cs typeface="Arial Rounded MT Bold" charset="0"/>
              </a:rPr>
              <a:t>=0 ; </a:t>
            </a:r>
            <a:r>
              <a:rPr lang="en-US" sz="2400" dirty="0" err="1">
                <a:latin typeface="Arial Rounded MT Bold" charset="0"/>
                <a:ea typeface="Arial Rounded MT Bold" charset="0"/>
                <a:cs typeface="Arial Rounded MT Bold" charset="0"/>
              </a:rPr>
              <a:t>i</a:t>
            </a:r>
            <a:r>
              <a:rPr lang="en-US" sz="2400" dirty="0">
                <a:latin typeface="Arial Rounded MT Bold" charset="0"/>
                <a:ea typeface="Arial Rounded MT Bold" charset="0"/>
                <a:cs typeface="Arial Rounded MT Bold" charset="0"/>
              </a:rPr>
              <a:t>&lt; NUM_OF_MOVES ; </a:t>
            </a:r>
            <a:r>
              <a:rPr lang="en-US" sz="2400" dirty="0" err="1">
                <a:latin typeface="Arial Rounded MT Bold" charset="0"/>
                <a:ea typeface="Arial Rounded MT Bold" charset="0"/>
                <a:cs typeface="Arial Rounded MT Bold" charset="0"/>
              </a:rPr>
              <a:t>i</a:t>
            </a:r>
            <a:r>
              <a:rPr lang="en-US" sz="2400" dirty="0">
                <a:latin typeface="Arial Rounded MT Bold" charset="0"/>
                <a:ea typeface="Arial Rounded MT Bold" charset="0"/>
                <a:cs typeface="Arial Rounded MT Bold" charset="0"/>
              </a:rPr>
              <a:t>++){</a:t>
            </a:r>
          </a:p>
          <a:p>
            <a:pPr lvl="2"/>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newX</a:t>
            </a:r>
            <a:r>
              <a:rPr lang="en-US" sz="2400" dirty="0">
                <a:latin typeface="Arial Rounded MT Bold" charset="0"/>
                <a:ea typeface="Arial Rounded MT Bold" charset="0"/>
                <a:cs typeface="Arial Rounded MT Bold" charset="0"/>
              </a:rPr>
              <a:t> = </a:t>
            </a:r>
            <a:r>
              <a:rPr lang="en-US" sz="2400" dirty="0" err="1">
                <a:latin typeface="Arial Rounded MT Bold" charset="0"/>
                <a:ea typeface="Arial Rounded MT Bold" charset="0"/>
                <a:cs typeface="Arial Rounded MT Bold" charset="0"/>
              </a:rPr>
              <a:t>xPos</a:t>
            </a:r>
            <a:r>
              <a:rPr lang="en-US" sz="2400" dirty="0">
                <a:latin typeface="Arial Rounded MT Bold" charset="0"/>
                <a:ea typeface="Arial Rounded MT Bold" charset="0"/>
                <a:cs typeface="Arial Rounded MT Bold" charset="0"/>
              </a:rPr>
              <a:t> + MOVES[</a:t>
            </a:r>
            <a:r>
              <a:rPr lang="en-US" sz="2400" dirty="0" err="1">
                <a:latin typeface="Arial Rounded MT Bold" charset="0"/>
                <a:ea typeface="Arial Rounded MT Bold" charset="0"/>
                <a:cs typeface="Arial Rounded MT Bold" charset="0"/>
              </a:rPr>
              <a:t>i</a:t>
            </a:r>
            <a:r>
              <a:rPr lang="en-US" sz="2400" dirty="0">
                <a:latin typeface="Arial Rounded MT Bold" charset="0"/>
                <a:ea typeface="Arial Rounded MT Bold" charset="0"/>
                <a:cs typeface="Arial Rounded MT Bold" charset="0"/>
              </a:rPr>
              <a:t>][0];</a:t>
            </a:r>
          </a:p>
          <a:p>
            <a:pPr lvl="2"/>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newY</a:t>
            </a:r>
            <a:r>
              <a:rPr lang="en-US" sz="2400" dirty="0">
                <a:latin typeface="Arial Rounded MT Bold" charset="0"/>
                <a:ea typeface="Arial Rounded MT Bold" charset="0"/>
                <a:cs typeface="Arial Rounded MT Bold" charset="0"/>
              </a:rPr>
              <a:t> = </a:t>
            </a:r>
            <a:r>
              <a:rPr lang="en-US" sz="2400" dirty="0" err="1">
                <a:latin typeface="Arial Rounded MT Bold" charset="0"/>
                <a:ea typeface="Arial Rounded MT Bold" charset="0"/>
                <a:cs typeface="Arial Rounded MT Bold" charset="0"/>
              </a:rPr>
              <a:t>yPos</a:t>
            </a:r>
            <a:r>
              <a:rPr lang="en-US" sz="2400" dirty="0">
                <a:latin typeface="Arial Rounded MT Bold" charset="0"/>
                <a:ea typeface="Arial Rounded MT Bold" charset="0"/>
                <a:cs typeface="Arial Rounded MT Bold" charset="0"/>
              </a:rPr>
              <a:t> + MOVES[</a:t>
            </a:r>
            <a:r>
              <a:rPr lang="en-US" sz="2400" dirty="0" err="1">
                <a:latin typeface="Arial Rounded MT Bold" charset="0"/>
                <a:ea typeface="Arial Rounded MT Bold" charset="0"/>
                <a:cs typeface="Arial Rounded MT Bold" charset="0"/>
              </a:rPr>
              <a:t>i</a:t>
            </a:r>
            <a:r>
              <a:rPr lang="en-US" sz="2400" dirty="0">
                <a:latin typeface="Arial Rounded MT Bold" charset="0"/>
                <a:ea typeface="Arial Rounded MT Bold" charset="0"/>
                <a:cs typeface="Arial Rounded MT Bold" charset="0"/>
              </a:rPr>
              <a:t>][1];</a:t>
            </a:r>
          </a:p>
          <a:p>
            <a:pPr lvl="2"/>
            <a:r>
              <a:rPr lang="en-US" sz="2400" dirty="0" err="1">
                <a:latin typeface="Arial Rounded MT Bold" charset="0"/>
                <a:ea typeface="Arial Rounded MT Bold" charset="0"/>
                <a:cs typeface="Arial Rounded MT Bold" charset="0"/>
              </a:rPr>
              <a:t>int</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newAccessibility</a:t>
            </a:r>
            <a:r>
              <a:rPr lang="en-US" sz="2400" dirty="0">
                <a:latin typeface="Arial Rounded MT Bold" charset="0"/>
                <a:ea typeface="Arial Rounded MT Bold" charset="0"/>
                <a:cs typeface="Arial Rounded MT Bold" charset="0"/>
              </a:rPr>
              <a:t> = </a:t>
            </a:r>
            <a:r>
              <a:rPr lang="en-US" sz="2400" dirty="0" err="1">
                <a:latin typeface="Arial Rounded MT Bold" charset="0"/>
                <a:ea typeface="Arial Rounded MT Bold" charset="0"/>
                <a:cs typeface="Arial Rounded MT Bold" charset="0"/>
              </a:rPr>
              <a:t>getAccessibilitySquares</a:t>
            </a:r>
            <a:r>
              <a:rPr lang="en-US" sz="2400" dirty="0">
                <a:latin typeface="Arial Rounded MT Bold" charset="0"/>
                <a:ea typeface="Arial Rounded MT Bold" charset="0"/>
                <a:cs typeface="Arial Rounded MT Bold" charset="0"/>
              </a:rPr>
              <a:t>(</a:t>
            </a:r>
            <a:r>
              <a:rPr lang="en-US" sz="2400" dirty="0" err="1">
                <a:latin typeface="Arial Rounded MT Bold" charset="0"/>
                <a:ea typeface="Arial Rounded MT Bold" charset="0"/>
                <a:cs typeface="Arial Rounded MT Bold" charset="0"/>
              </a:rPr>
              <a:t>newX</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newY</a:t>
            </a:r>
            <a:r>
              <a:rPr lang="en-US" sz="2400" dirty="0" smtClean="0">
                <a:latin typeface="Arial Rounded MT Bold" charset="0"/>
                <a:ea typeface="Arial Rounded MT Bold" charset="0"/>
                <a:cs typeface="Arial Rounded MT Bold" charset="0"/>
              </a:rPr>
              <a:t>);</a:t>
            </a:r>
            <a:endParaRPr lang="en-US" sz="2400" dirty="0">
              <a:latin typeface="Arial Rounded MT Bold" charset="0"/>
              <a:ea typeface="Arial Rounded MT Bold" charset="0"/>
              <a:cs typeface="Arial Rounded MT Bold" charset="0"/>
            </a:endParaRPr>
          </a:p>
          <a:p>
            <a:pPr lvl="2"/>
            <a:r>
              <a:rPr lang="en-US" sz="2400" dirty="0" smtClean="0">
                <a:latin typeface="Arial Rounded MT Bold" charset="0"/>
                <a:ea typeface="Arial Rounded MT Bold" charset="0"/>
                <a:cs typeface="Arial Rounded MT Bold" charset="0"/>
              </a:rPr>
              <a:t>if</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isEmpty</a:t>
            </a:r>
            <a:r>
              <a:rPr lang="en-US" sz="2400" dirty="0">
                <a:latin typeface="Arial Rounded MT Bold" charset="0"/>
                <a:ea typeface="Arial Rounded MT Bold" charset="0"/>
                <a:cs typeface="Arial Rounded MT Bold" charset="0"/>
              </a:rPr>
              <a:t>(</a:t>
            </a:r>
            <a:r>
              <a:rPr lang="en-US" sz="2400" dirty="0" err="1">
                <a:latin typeface="Arial Rounded MT Bold" charset="0"/>
                <a:ea typeface="Arial Rounded MT Bold" charset="0"/>
                <a:cs typeface="Arial Rounded MT Bold" charset="0"/>
              </a:rPr>
              <a:t>newX</a:t>
            </a:r>
            <a:r>
              <a:rPr lang="en-US" sz="2400" dirty="0">
                <a:latin typeface="Arial Rounded MT Bold" charset="0"/>
                <a:ea typeface="Arial Rounded MT Bold" charset="0"/>
                <a:cs typeface="Arial Rounded MT Bold" charset="0"/>
              </a:rPr>
              <a:t>, </a:t>
            </a:r>
            <a:r>
              <a:rPr lang="en-US" sz="2400" dirty="0" err="1">
                <a:latin typeface="Arial Rounded MT Bold" charset="0"/>
                <a:ea typeface="Arial Rounded MT Bold" charset="0"/>
                <a:cs typeface="Arial Rounded MT Bold" charset="0"/>
              </a:rPr>
              <a:t>newY</a:t>
            </a:r>
            <a:r>
              <a:rPr lang="en-US" sz="2400" dirty="0">
                <a:latin typeface="Arial Rounded MT Bold" charset="0"/>
                <a:ea typeface="Arial Rounded MT Bold" charset="0"/>
                <a:cs typeface="Arial Rounded MT Bold" charset="0"/>
              </a:rPr>
              <a:t>) &amp;&amp; </a:t>
            </a:r>
            <a:r>
              <a:rPr lang="en-US" sz="2400" dirty="0" err="1">
                <a:latin typeface="Arial Rounded MT Bold" charset="0"/>
                <a:ea typeface="Arial Rounded MT Bold" charset="0"/>
                <a:cs typeface="Arial Rounded MT Bold" charset="0"/>
              </a:rPr>
              <a:t>newAccessibility</a:t>
            </a:r>
            <a:r>
              <a:rPr lang="en-US" sz="2400" dirty="0">
                <a:latin typeface="Arial Rounded MT Bold" charset="0"/>
                <a:ea typeface="Arial Rounded MT Bold" charset="0"/>
                <a:cs typeface="Arial Rounded MT Bold" charset="0"/>
              </a:rPr>
              <a:t> &lt; accessibility ){</a:t>
            </a:r>
          </a:p>
          <a:p>
            <a:pPr lvl="2"/>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[0] = </a:t>
            </a:r>
            <a:r>
              <a:rPr lang="en-US" sz="2400" dirty="0" err="1">
                <a:latin typeface="Arial Rounded MT Bold" charset="0"/>
                <a:ea typeface="Arial Rounded MT Bold" charset="0"/>
                <a:cs typeface="Arial Rounded MT Bold" charset="0"/>
              </a:rPr>
              <a:t>newX</a:t>
            </a:r>
            <a:r>
              <a:rPr lang="en-US" sz="2400" dirty="0">
                <a:latin typeface="Arial Rounded MT Bold" charset="0"/>
                <a:ea typeface="Arial Rounded MT Bold" charset="0"/>
                <a:cs typeface="Arial Rounded MT Bold" charset="0"/>
              </a:rPr>
              <a:t>;</a:t>
            </a:r>
          </a:p>
          <a:p>
            <a:pPr lvl="2"/>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[1] = </a:t>
            </a:r>
            <a:r>
              <a:rPr lang="en-US" sz="2400" dirty="0" err="1">
                <a:latin typeface="Arial Rounded MT Bold" charset="0"/>
                <a:ea typeface="Arial Rounded MT Bold" charset="0"/>
                <a:cs typeface="Arial Rounded MT Bold" charset="0"/>
              </a:rPr>
              <a:t>newY</a:t>
            </a:r>
            <a:r>
              <a:rPr lang="en-US" sz="2400" dirty="0">
                <a:latin typeface="Arial Rounded MT Bold" charset="0"/>
                <a:ea typeface="Arial Rounded MT Bold" charset="0"/>
                <a:cs typeface="Arial Rounded MT Bold" charset="0"/>
              </a:rPr>
              <a:t>;</a:t>
            </a:r>
          </a:p>
          <a:p>
            <a:pPr lvl="2"/>
            <a:r>
              <a:rPr lang="en-US" sz="2400" dirty="0">
                <a:latin typeface="Arial Rounded MT Bold" charset="0"/>
                <a:ea typeface="Arial Rounded MT Bold" charset="0"/>
                <a:cs typeface="Arial Rounded MT Bold" charset="0"/>
              </a:rPr>
              <a:t>accessibility = </a:t>
            </a:r>
            <a:r>
              <a:rPr lang="en-US" sz="2400" dirty="0" err="1">
                <a:latin typeface="Arial Rounded MT Bold" charset="0"/>
                <a:ea typeface="Arial Rounded MT Bold" charset="0"/>
                <a:cs typeface="Arial Rounded MT Bold" charset="0"/>
              </a:rPr>
              <a:t>newAccessibility</a:t>
            </a:r>
            <a:r>
              <a:rPr lang="en-US" sz="2400" dirty="0">
                <a:latin typeface="Arial Rounded MT Bold" charset="0"/>
                <a:ea typeface="Arial Rounded MT Bold" charset="0"/>
                <a:cs typeface="Arial Rounded MT Bold" charset="0"/>
              </a:rPr>
              <a:t>;</a:t>
            </a:r>
          </a:p>
          <a:p>
            <a:pPr lvl="1"/>
            <a:r>
              <a:rPr lang="en-US" sz="2400" dirty="0" smtClean="0">
                <a:latin typeface="Arial Rounded MT Bold" charset="0"/>
                <a:ea typeface="Arial Rounded MT Bold" charset="0"/>
                <a:cs typeface="Arial Rounded MT Bold" charset="0"/>
              </a:rPr>
              <a:t>	}</a:t>
            </a:r>
            <a:endParaRPr lang="en-US" sz="2400" dirty="0">
              <a:latin typeface="Arial Rounded MT Bold" charset="0"/>
              <a:ea typeface="Arial Rounded MT Bold" charset="0"/>
              <a:cs typeface="Arial Rounded MT Bold" charset="0"/>
            </a:endParaRPr>
          </a:p>
          <a:p>
            <a:pPr lvl="1"/>
            <a:r>
              <a:rPr lang="en-US" sz="2400" dirty="0" smtClean="0">
                <a:latin typeface="Arial Rounded MT Bold" charset="0"/>
                <a:ea typeface="Arial Rounded MT Bold" charset="0"/>
                <a:cs typeface="Arial Rounded MT Bold" charset="0"/>
              </a:rPr>
              <a:t>}</a:t>
            </a:r>
          </a:p>
          <a:p>
            <a:pPr lvl="1"/>
            <a:r>
              <a:rPr lang="en-US" sz="2400" dirty="0" smtClean="0">
                <a:latin typeface="Arial Rounded MT Bold" charset="0"/>
                <a:ea typeface="Arial Rounded MT Bold" charset="0"/>
                <a:cs typeface="Arial Rounded MT Bold" charset="0"/>
              </a:rPr>
              <a:t>board[</a:t>
            </a:r>
            <a:r>
              <a:rPr lang="en-US" sz="2400" dirty="0" err="1" smtClean="0">
                <a:latin typeface="Arial Rounded MT Bold" charset="0"/>
                <a:ea typeface="Arial Rounded MT Bold" charset="0"/>
                <a:cs typeface="Arial Rounded MT Bold" charset="0"/>
              </a:rPr>
              <a:t>pos</a:t>
            </a:r>
            <a:r>
              <a:rPr lang="en-US" sz="2400" dirty="0" smtClean="0">
                <a:latin typeface="Arial Rounded MT Bold" charset="0"/>
                <a:ea typeface="Arial Rounded MT Bold" charset="0"/>
                <a:cs typeface="Arial Rounded MT Bold" charset="0"/>
              </a:rPr>
              <a:t>[0</a:t>
            </a:r>
            <a:r>
              <a:rPr lang="en-US" sz="2400" dirty="0">
                <a:latin typeface="Arial Rounded MT Bold" charset="0"/>
                <a:ea typeface="Arial Rounded MT Bold" charset="0"/>
                <a:cs typeface="Arial Rounded MT Bold" charset="0"/>
              </a:rPr>
              <a:t>]][</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[1]] = true;</a:t>
            </a:r>
          </a:p>
          <a:p>
            <a:pPr lvl="1"/>
            <a:r>
              <a:rPr lang="en-US" sz="2400" dirty="0">
                <a:latin typeface="Arial Rounded MT Bold" charset="0"/>
                <a:ea typeface="Arial Rounded MT Bold" charset="0"/>
                <a:cs typeface="Arial Rounded MT Bold" charset="0"/>
              </a:rPr>
              <a:t>return </a:t>
            </a:r>
            <a:r>
              <a:rPr lang="en-US" sz="2400" dirty="0" err="1">
                <a:latin typeface="Arial Rounded MT Bold" charset="0"/>
                <a:ea typeface="Arial Rounded MT Bold" charset="0"/>
                <a:cs typeface="Arial Rounded MT Bold" charset="0"/>
              </a:rPr>
              <a:t>pos</a:t>
            </a:r>
            <a:r>
              <a:rPr lang="en-US" sz="2400" dirty="0">
                <a:latin typeface="Arial Rounded MT Bold" charset="0"/>
                <a:ea typeface="Arial Rounded MT Bold" charset="0"/>
                <a:cs typeface="Arial Rounded MT Bold" charset="0"/>
              </a:rPr>
              <a:t>;</a:t>
            </a:r>
          </a:p>
          <a:p>
            <a:r>
              <a:rPr lang="en-US" sz="2400" dirty="0">
                <a:latin typeface="Arial Rounded MT Bold" charset="0"/>
                <a:ea typeface="Arial Rounded MT Bold" charset="0"/>
                <a:cs typeface="Arial Rounded MT Bold" charset="0"/>
              </a:rPr>
              <a:t>}</a:t>
            </a:r>
          </a:p>
          <a:p>
            <a:endParaRPr lang="en-US" sz="2400" b="1" dirty="0">
              <a:latin typeface="Arial Rounded MT Bold" charset="0"/>
              <a:ea typeface="Arial Rounded MT Bold" charset="0"/>
              <a:cs typeface="Arial Rounded MT Bold" charset="0"/>
            </a:endParaRPr>
          </a:p>
        </p:txBody>
      </p:sp>
      <p:sp>
        <p:nvSpPr>
          <p:cNvPr id="5" name="Rectangular Callout 4"/>
          <p:cNvSpPr/>
          <p:nvPr/>
        </p:nvSpPr>
        <p:spPr>
          <a:xfrm>
            <a:off x="8117306" y="818148"/>
            <a:ext cx="3609473" cy="641684"/>
          </a:xfrm>
          <a:prstGeom prst="wedgeRectCallout">
            <a:avLst>
              <a:gd name="adj1" fmla="val -51499"/>
              <a:gd name="adj2" fmla="val 14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NUM_OF_MOVES = O(8)=O(1)</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237881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2546" y="1732547"/>
            <a:ext cx="8261686" cy="3046988"/>
          </a:xfrm>
          <a:prstGeom prst="rect">
            <a:avLst/>
          </a:prstGeom>
          <a:noFill/>
        </p:spPr>
        <p:txBody>
          <a:bodyPr wrap="square" rtlCol="0">
            <a:spAutoFit/>
          </a:bodyPr>
          <a:lstStyle/>
          <a:p>
            <a:r>
              <a:rPr lang="en-US" sz="2400" b="1" dirty="0" smtClean="0">
                <a:latin typeface="Arial Rounded MT Bold" charset="0"/>
                <a:ea typeface="Arial Rounded MT Bold" charset="0"/>
                <a:cs typeface="Arial Rounded MT Bold" charset="0"/>
              </a:rPr>
              <a:t>private </a:t>
            </a:r>
            <a:r>
              <a:rPr lang="en-US" sz="2400" b="1" dirty="0">
                <a:latin typeface="Arial Rounded MT Bold" charset="0"/>
                <a:ea typeface="Arial Rounded MT Bold" charset="0"/>
                <a:cs typeface="Arial Rounded MT Bold" charset="0"/>
              </a:rPr>
              <a:t>void </a:t>
            </a:r>
            <a:r>
              <a:rPr lang="en-US" sz="2400" b="1" dirty="0" err="1">
                <a:latin typeface="Arial Rounded MT Bold" charset="0"/>
                <a:ea typeface="Arial Rounded MT Bold" charset="0"/>
                <a:cs typeface="Arial Rounded MT Bold" charset="0"/>
              </a:rPr>
              <a:t>solvePuzzleIter</a:t>
            </a:r>
            <a:r>
              <a:rPr lang="en-US" sz="2400" b="1" dirty="0">
                <a:latin typeface="Arial Rounded MT Bold" charset="0"/>
                <a:ea typeface="Arial Rounded MT Bold" charset="0"/>
                <a:cs typeface="Arial Rounded MT Bold" charset="0"/>
              </a:rPr>
              <a:t>(</a:t>
            </a:r>
            <a:r>
              <a:rPr lang="en-US" sz="2400" b="1" dirty="0" err="1">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startX</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startY</a:t>
            </a:r>
            <a:r>
              <a:rPr lang="en-US" sz="2400" b="1" dirty="0">
                <a:latin typeface="Arial Rounded MT Bold" charset="0"/>
                <a:ea typeface="Arial Rounded MT Bold" charset="0"/>
                <a:cs typeface="Arial Rounded MT Bold" charset="0"/>
              </a:rPr>
              <a:t>) {</a:t>
            </a:r>
          </a:p>
          <a:p>
            <a:r>
              <a:rPr lang="en-US" sz="2400" b="1" dirty="0" smtClean="0">
                <a:latin typeface="Arial Rounded MT Bold" charset="0"/>
                <a:ea typeface="Arial Rounded MT Bold" charset="0"/>
                <a:cs typeface="Arial Rounded MT Bold" charset="0"/>
              </a:rPr>
              <a:t>	</a:t>
            </a:r>
            <a:r>
              <a:rPr lang="en-US" sz="2400" b="1" dirty="0" err="1" smtClean="0">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position = </a:t>
            </a:r>
            <a:r>
              <a:rPr lang="en-US" sz="2400" b="1" dirty="0" err="1">
                <a:latin typeface="Arial Rounded MT Bold" charset="0"/>
                <a:ea typeface="Arial Rounded MT Bold" charset="0"/>
                <a:cs typeface="Arial Rounded MT Bold" charset="0"/>
              </a:rPr>
              <a:t>initialPosition</a:t>
            </a:r>
            <a:r>
              <a:rPr lang="en-US" sz="2400" b="1" dirty="0">
                <a:latin typeface="Arial Rounded MT Bold" charset="0"/>
                <a:ea typeface="Arial Rounded MT Bold" charset="0"/>
                <a:cs typeface="Arial Rounded MT Bold" charset="0"/>
              </a:rPr>
              <a:t>(</a:t>
            </a:r>
            <a:r>
              <a:rPr lang="en-US" sz="2400" b="1" dirty="0" err="1">
                <a:latin typeface="Arial Rounded MT Bold" charset="0"/>
                <a:ea typeface="Arial Rounded MT Bold" charset="0"/>
                <a:cs typeface="Arial Rounded MT Bold" charset="0"/>
              </a:rPr>
              <a:t>startX</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startY</a:t>
            </a:r>
            <a:r>
              <a:rPr lang="en-US" sz="2400" b="1" dirty="0">
                <a:latin typeface="Arial Rounded MT Bold" charset="0"/>
                <a:ea typeface="Arial Rounded MT Bold" charset="0"/>
                <a:cs typeface="Arial Rounded MT Bold" charset="0"/>
              </a:rPr>
              <a:t>);</a:t>
            </a:r>
          </a:p>
          <a:p>
            <a:r>
              <a:rPr lang="en-US" sz="2400" b="1" dirty="0" smtClean="0">
                <a:latin typeface="Arial Rounded MT Bold" charset="0"/>
                <a:ea typeface="Arial Rounded MT Bold" charset="0"/>
                <a:cs typeface="Arial Rounded MT Bold" charset="0"/>
              </a:rPr>
              <a:t>	for </a:t>
            </a:r>
            <a:r>
              <a:rPr lang="en-US" sz="2400" b="1" dirty="0">
                <a:latin typeface="Arial Rounded MT Bold" charset="0"/>
                <a:ea typeface="Arial Rounded MT Bold" charset="0"/>
                <a:cs typeface="Arial Rounded MT Bold" charset="0"/>
              </a:rPr>
              <a:t>(</a:t>
            </a:r>
            <a:r>
              <a:rPr lang="en-US" sz="2400" b="1" dirty="0" err="1">
                <a:latin typeface="Arial Rounded MT Bold" charset="0"/>
                <a:ea typeface="Arial Rounded MT Bold" charset="0"/>
                <a:cs typeface="Arial Rounded MT Bold" charset="0"/>
              </a:rPr>
              <a:t>int</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i</a:t>
            </a:r>
            <a:r>
              <a:rPr lang="en-US" sz="2400" b="1" dirty="0">
                <a:latin typeface="Arial Rounded MT Bold" charset="0"/>
                <a:ea typeface="Arial Rounded MT Bold" charset="0"/>
                <a:cs typeface="Arial Rounded MT Bold" charset="0"/>
              </a:rPr>
              <a:t>=1; </a:t>
            </a:r>
            <a:r>
              <a:rPr lang="en-US" sz="2400" b="1" dirty="0" err="1">
                <a:latin typeface="Arial Rounded MT Bold" charset="0"/>
                <a:ea typeface="Arial Rounded MT Bold" charset="0"/>
                <a:cs typeface="Arial Rounded MT Bold" charset="0"/>
              </a:rPr>
              <a:t>i</a:t>
            </a:r>
            <a:r>
              <a:rPr lang="en-US" sz="2400" b="1" dirty="0">
                <a:latin typeface="Arial Rounded MT Bold" charset="0"/>
                <a:ea typeface="Arial Rounded MT Bold" charset="0"/>
                <a:cs typeface="Arial Rounded MT Bold" charset="0"/>
              </a:rPr>
              <a:t>&lt; SIZE *SIZE; </a:t>
            </a:r>
            <a:r>
              <a:rPr lang="en-US" sz="2400" b="1" dirty="0" err="1">
                <a:latin typeface="Arial Rounded MT Bold" charset="0"/>
                <a:ea typeface="Arial Rounded MT Bold" charset="0"/>
                <a:cs typeface="Arial Rounded MT Bold" charset="0"/>
              </a:rPr>
              <a:t>i</a:t>
            </a:r>
            <a:r>
              <a:rPr lang="en-US" sz="2400" b="1" dirty="0">
                <a:latin typeface="Arial Rounded MT Bold" charset="0"/>
                <a:ea typeface="Arial Rounded MT Bold" charset="0"/>
                <a:cs typeface="Arial Rounded MT Bold" charset="0"/>
              </a:rPr>
              <a:t>++){</a:t>
            </a:r>
          </a:p>
          <a:p>
            <a:r>
              <a:rPr lang="en-US" sz="2400" b="1" dirty="0" smtClean="0">
                <a:latin typeface="Arial Rounded MT Bold" charset="0"/>
                <a:ea typeface="Arial Rounded MT Bold" charset="0"/>
                <a:cs typeface="Arial Rounded MT Bold" charset="0"/>
              </a:rPr>
              <a:t>		position </a:t>
            </a:r>
            <a:r>
              <a:rPr lang="en-US" sz="2400" b="1" dirty="0">
                <a:latin typeface="Arial Rounded MT Bold" charset="0"/>
                <a:ea typeface="Arial Rounded MT Bold" charset="0"/>
                <a:cs typeface="Arial Rounded MT Bold" charset="0"/>
              </a:rPr>
              <a:t>= </a:t>
            </a:r>
            <a:r>
              <a:rPr lang="en-US" sz="2400" b="1" dirty="0" err="1">
                <a:latin typeface="Arial Rounded MT Bold" charset="0"/>
                <a:ea typeface="Arial Rounded MT Bold" charset="0"/>
                <a:cs typeface="Arial Rounded MT Bold" charset="0"/>
              </a:rPr>
              <a:t>nextMove</a:t>
            </a:r>
            <a:r>
              <a:rPr lang="en-US" sz="2400" b="1" dirty="0">
                <a:latin typeface="Arial Rounded MT Bold" charset="0"/>
                <a:ea typeface="Arial Rounded MT Bold" charset="0"/>
                <a:cs typeface="Arial Rounded MT Bold" charset="0"/>
              </a:rPr>
              <a:t>(position);</a:t>
            </a:r>
          </a:p>
          <a:p>
            <a:r>
              <a:rPr lang="en-US" sz="2400" b="1" dirty="0" smtClean="0">
                <a:latin typeface="Arial Rounded MT Bold" charset="0"/>
                <a:ea typeface="Arial Rounded MT Bold" charset="0"/>
                <a:cs typeface="Arial Rounded MT Bold" charset="0"/>
              </a:rPr>
              <a:t>		</a:t>
            </a:r>
            <a:r>
              <a:rPr lang="en-US" sz="2400" b="1" dirty="0" err="1" smtClean="0">
                <a:latin typeface="Arial Rounded MT Bold" charset="0"/>
                <a:ea typeface="Arial Rounded MT Bold" charset="0"/>
                <a:cs typeface="Arial Rounded MT Bold" charset="0"/>
              </a:rPr>
              <a:t>addMoveHistory</a:t>
            </a:r>
            <a:r>
              <a:rPr lang="en-US" sz="2400" b="1" dirty="0" smtClean="0">
                <a:latin typeface="Arial Rounded MT Bold" charset="0"/>
                <a:ea typeface="Arial Rounded MT Bold" charset="0"/>
                <a:cs typeface="Arial Rounded MT Bold" charset="0"/>
              </a:rPr>
              <a:t>(position[0</a:t>
            </a:r>
            <a:r>
              <a:rPr lang="en-US" sz="2400" b="1" dirty="0">
                <a:latin typeface="Arial Rounded MT Bold" charset="0"/>
                <a:ea typeface="Arial Rounded MT Bold" charset="0"/>
                <a:cs typeface="Arial Rounded MT Bold" charset="0"/>
              </a:rPr>
              <a:t>], position[1]);</a:t>
            </a:r>
          </a:p>
          <a:p>
            <a:r>
              <a:rPr lang="en-US" sz="2400" b="1" dirty="0" smtClean="0">
                <a:latin typeface="Arial Rounded MT Bold" charset="0"/>
                <a:ea typeface="Arial Rounded MT Bold" charset="0"/>
                <a:cs typeface="Arial Rounded MT Bold" charset="0"/>
              </a:rPr>
              <a:t>	}</a:t>
            </a:r>
            <a:endParaRPr lang="en-US" sz="2400" b="1" dirty="0">
              <a:latin typeface="Arial Rounded MT Bold" charset="0"/>
              <a:ea typeface="Arial Rounded MT Bold" charset="0"/>
              <a:cs typeface="Arial Rounded MT Bold" charset="0"/>
            </a:endParaRPr>
          </a:p>
          <a:p>
            <a:r>
              <a:rPr lang="en-US" sz="2400" b="1" dirty="0">
                <a:latin typeface="Arial Rounded MT Bold" charset="0"/>
                <a:ea typeface="Arial Rounded MT Bold" charset="0"/>
                <a:cs typeface="Arial Rounded MT Bold" charset="0"/>
              </a:rPr>
              <a:t>}</a:t>
            </a:r>
          </a:p>
          <a:p>
            <a:endParaRPr lang="en-US" sz="2400" b="1" dirty="0">
              <a:latin typeface="Arial Rounded MT Bold" charset="0"/>
              <a:ea typeface="Arial Rounded MT Bold" charset="0"/>
              <a:cs typeface="Arial Rounded MT Bold" charset="0"/>
            </a:endParaRPr>
          </a:p>
        </p:txBody>
      </p:sp>
      <p:sp>
        <p:nvSpPr>
          <p:cNvPr id="7" name="Rectangular Callout 6"/>
          <p:cNvSpPr/>
          <p:nvPr/>
        </p:nvSpPr>
        <p:spPr>
          <a:xfrm>
            <a:off x="10234861" y="1612576"/>
            <a:ext cx="1588167" cy="1171074"/>
          </a:xfrm>
          <a:prstGeom prst="wedgeRectCallout">
            <a:avLst>
              <a:gd name="adj1" fmla="val -258523"/>
              <a:gd name="adj2" fmla="val 460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n=SIZE</a:t>
            </a:r>
          </a:p>
          <a:p>
            <a:pPr algn="ctr"/>
            <a:r>
              <a:rPr lang="en-US" dirty="0" smtClean="0">
                <a:latin typeface="Arial Rounded MT Bold" charset="0"/>
                <a:ea typeface="Arial Rounded MT Bold" charset="0"/>
                <a:cs typeface="Arial Rounded MT Bold" charset="0"/>
              </a:rPr>
              <a:t>O(n</a:t>
            </a:r>
            <a:r>
              <a:rPr lang="en-US" baseline="30000" dirty="0" smtClean="0">
                <a:latin typeface="Arial Rounded MT Bold" charset="0"/>
                <a:ea typeface="Arial Rounded MT Bold" charset="0"/>
                <a:cs typeface="Arial Rounded MT Bold" charset="0"/>
              </a:rPr>
              <a:t>2</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
        <p:nvSpPr>
          <p:cNvPr id="8" name="Rectangular Callout 7"/>
          <p:cNvSpPr/>
          <p:nvPr/>
        </p:nvSpPr>
        <p:spPr>
          <a:xfrm>
            <a:off x="9160040" y="3009819"/>
            <a:ext cx="2310063" cy="982417"/>
          </a:xfrm>
          <a:prstGeom prst="wedgeRectCallout">
            <a:avLst>
              <a:gd name="adj1" fmla="val -130887"/>
              <a:gd name="adj2" fmla="val -430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Arial Rounded MT Bold" charset="0"/>
                <a:ea typeface="Arial Rounded MT Bold" charset="0"/>
                <a:cs typeface="Arial Rounded MT Bold" charset="0"/>
              </a:rPr>
              <a:t>nextMove</a:t>
            </a:r>
            <a:r>
              <a:rPr lang="en-US" dirty="0" smtClean="0">
                <a:latin typeface="Arial Rounded MT Bold" charset="0"/>
                <a:ea typeface="Arial Rounded MT Bold" charset="0"/>
                <a:cs typeface="Arial Rounded MT Bold" charset="0"/>
              </a:rPr>
              <a:t> = O(1)</a:t>
            </a:r>
            <a:endParaRPr lang="en-US" dirty="0">
              <a:latin typeface="Arial Rounded MT Bold" charset="0"/>
              <a:ea typeface="Arial Rounded MT Bold" charset="0"/>
              <a:cs typeface="Arial Rounded MT Bold" charset="0"/>
            </a:endParaRPr>
          </a:p>
        </p:txBody>
      </p:sp>
      <p:sp>
        <p:nvSpPr>
          <p:cNvPr id="10" name="Rectangle 9"/>
          <p:cNvSpPr/>
          <p:nvPr/>
        </p:nvSpPr>
        <p:spPr>
          <a:xfrm>
            <a:off x="4507832" y="4788240"/>
            <a:ext cx="4652208" cy="6821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O(1)+O(n</a:t>
            </a:r>
            <a:r>
              <a:rPr lang="en-US" baseline="30000" dirty="0" smtClean="0">
                <a:latin typeface="Arial Rounded MT Bold" charset="0"/>
                <a:ea typeface="Arial Rounded MT Bold" charset="0"/>
                <a:cs typeface="Arial Rounded MT Bold" charset="0"/>
              </a:rPr>
              <a:t>2</a:t>
            </a:r>
            <a:r>
              <a:rPr lang="en-US" dirty="0" smtClean="0">
                <a:latin typeface="Arial Rounded MT Bold" charset="0"/>
                <a:ea typeface="Arial Rounded MT Bold" charset="0"/>
                <a:cs typeface="Arial Rounded MT Bold" charset="0"/>
              </a:rPr>
              <a:t>) * O(1) = O(n</a:t>
            </a:r>
            <a:r>
              <a:rPr lang="en-US" baseline="30000" dirty="0" smtClean="0">
                <a:latin typeface="Arial Rounded MT Bold" charset="0"/>
                <a:ea typeface="Arial Rounded MT Bold" charset="0"/>
                <a:cs typeface="Arial Rounded MT Bold" charset="0"/>
              </a:rPr>
              <a:t>2</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
        <p:nvSpPr>
          <p:cNvPr id="11" name="Rectangular Callout 10"/>
          <p:cNvSpPr/>
          <p:nvPr/>
        </p:nvSpPr>
        <p:spPr>
          <a:xfrm>
            <a:off x="9601196" y="215333"/>
            <a:ext cx="1427749" cy="1171074"/>
          </a:xfrm>
          <a:prstGeom prst="wedgeRectCallout">
            <a:avLst>
              <a:gd name="adj1" fmla="val -104439"/>
              <a:gd name="adj2" fmla="val 1337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 O(</a:t>
            </a:r>
            <a:r>
              <a:rPr lang="he-IL" dirty="0" smtClean="0">
                <a:latin typeface="Arial Rounded MT Bold" charset="0"/>
                <a:ea typeface="Arial Rounded MT Bold" charset="0"/>
                <a:cs typeface="Arial Rounded MT Bold" charset="0"/>
              </a:rPr>
              <a:t>1</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
        <p:nvSpPr>
          <p:cNvPr id="13" name="Striped Right Arrow 12"/>
          <p:cNvSpPr/>
          <p:nvPr/>
        </p:nvSpPr>
        <p:spPr>
          <a:xfrm>
            <a:off x="2358188" y="4779535"/>
            <a:ext cx="1876928" cy="68211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r>
              <a:rPr lang="en-US" dirty="0" smtClean="0">
                <a:latin typeface="Arial Rounded MT Bold" charset="0"/>
                <a:ea typeface="Arial Rounded MT Bold" charset="0"/>
                <a:cs typeface="Arial Rounded MT Bold" charset="0"/>
              </a:rPr>
              <a:t>total</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7178041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0" grpId="0" animBg="1"/>
      <p:bldP spid="11" grpId="1"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2546" y="657726"/>
            <a:ext cx="7427495" cy="923330"/>
          </a:xfrm>
          <a:prstGeom prst="rect">
            <a:avLst/>
          </a:prstGeom>
          <a:noFill/>
        </p:spPr>
        <p:txBody>
          <a:bodyPr wrap="square" rtlCol="0">
            <a:spAutoFit/>
          </a:bodyPr>
          <a:lstStyle/>
          <a:p>
            <a:r>
              <a:rPr lang="en-US" sz="5400" dirty="0" smtClean="0">
                <a:latin typeface="Arial Rounded MT Bold" charset="0"/>
                <a:ea typeface="Arial Rounded MT Bold" charset="0"/>
                <a:cs typeface="Arial Rounded MT Bold" charset="0"/>
              </a:rPr>
              <a:t>Recursive Complexity</a:t>
            </a:r>
            <a:endParaRPr lang="en-US" sz="5400" dirty="0">
              <a:latin typeface="Arial Rounded MT Bold" charset="0"/>
              <a:ea typeface="Arial Rounded MT Bold" charset="0"/>
              <a:cs typeface="Arial Rounded MT Bold" charset="0"/>
            </a:endParaRPr>
          </a:p>
        </p:txBody>
      </p:sp>
      <p:sp>
        <p:nvSpPr>
          <p:cNvPr id="2" name="TextBox 1"/>
          <p:cNvSpPr txBox="1"/>
          <p:nvPr/>
        </p:nvSpPr>
        <p:spPr>
          <a:xfrm>
            <a:off x="1732546" y="1581056"/>
            <a:ext cx="10459454" cy="5355312"/>
          </a:xfrm>
          <a:prstGeom prst="rect">
            <a:avLst/>
          </a:prstGeom>
          <a:noFill/>
        </p:spPr>
        <p:txBody>
          <a:bodyPr wrap="square" rtlCol="0">
            <a:spAutoFit/>
          </a:bodyPr>
          <a:lstStyle/>
          <a:p>
            <a:r>
              <a:rPr lang="en-US" dirty="0">
                <a:latin typeface="Arial Rounded MT Bold" charset="0"/>
                <a:ea typeface="Arial Rounded MT Bold" charset="0"/>
                <a:cs typeface="Arial Rounded MT Bold" charset="0"/>
              </a:rPr>
              <a:t>private </a:t>
            </a:r>
            <a:r>
              <a:rPr lang="en-US" dirty="0" err="1">
                <a:latin typeface="Arial Rounded MT Bold" charset="0"/>
                <a:ea typeface="Arial Rounded MT Bold" charset="0"/>
                <a:cs typeface="Arial Rounded MT Bold" charset="0"/>
              </a:rPr>
              <a:t>boolean</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solvePuzzleRec</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boolean</a:t>
            </a:r>
            <a:r>
              <a:rPr lang="en-US" dirty="0">
                <a:latin typeface="Arial Rounded MT Bold" charset="0"/>
                <a:ea typeface="Arial Rounded MT Bold" charset="0"/>
                <a:cs typeface="Arial Rounded MT Bold" charset="0"/>
              </a:rPr>
              <a:t>[][] moves,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numMoves</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x,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y) {</a:t>
            </a:r>
          </a:p>
          <a:p>
            <a:pPr lvl="1"/>
            <a:r>
              <a:rPr lang="en-US" dirty="0" smtClean="0">
                <a:latin typeface="Arial Rounded MT Bold" charset="0"/>
                <a:ea typeface="Arial Rounded MT Bold" charset="0"/>
                <a:cs typeface="Arial Rounded MT Bold" charset="0"/>
              </a:rPr>
              <a:t>:</a:t>
            </a:r>
          </a:p>
          <a:p>
            <a:pPr lvl="1"/>
            <a:r>
              <a:rPr lang="en-US" dirty="0" smtClean="0">
                <a:latin typeface="Arial Rounded MT Bold" charset="0"/>
                <a:ea typeface="Arial Rounded MT Bold" charset="0"/>
                <a:cs typeface="Arial Rounded MT Bold" charset="0"/>
              </a:rPr>
              <a:t>:</a:t>
            </a:r>
          </a:p>
          <a:p>
            <a:pPr lvl="1"/>
            <a:r>
              <a:rPr lang="en-US" dirty="0" smtClean="0">
                <a:latin typeface="Arial Rounded MT Bold" charset="0"/>
                <a:ea typeface="Arial Rounded MT Bold" charset="0"/>
                <a:cs typeface="Arial Rounded MT Bold" charset="0"/>
              </a:rPr>
              <a:t>:</a:t>
            </a:r>
            <a:r>
              <a:rPr lang="en-US" dirty="0">
                <a:latin typeface="Arial Rounded MT Bold" charset="0"/>
                <a:ea typeface="Arial Rounded MT Bold" charset="0"/>
                <a:cs typeface="Arial Rounded MT Bold" charset="0"/>
              </a:rPr>
              <a:t/>
            </a:r>
            <a:br>
              <a:rPr lang="en-US" dirty="0">
                <a:latin typeface="Arial Rounded MT Bold" charset="0"/>
                <a:ea typeface="Arial Rounded MT Bold" charset="0"/>
                <a:cs typeface="Arial Rounded MT Bold" charset="0"/>
              </a:rPr>
            </a:br>
            <a:endParaRPr lang="en-US" dirty="0">
              <a:latin typeface="Arial Rounded MT Bold" charset="0"/>
              <a:ea typeface="Arial Rounded MT Bold" charset="0"/>
              <a:cs typeface="Arial Rounded MT Bold" charset="0"/>
            </a:endParaRPr>
          </a:p>
          <a:p>
            <a:pPr lvl="1"/>
            <a:r>
              <a:rPr lang="en-US" dirty="0">
                <a:latin typeface="Arial Rounded MT Bold" charset="0"/>
                <a:ea typeface="Arial Rounded MT Bold" charset="0"/>
                <a:cs typeface="Arial Rounded MT Bold" charset="0"/>
              </a:rPr>
              <a:t>for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 = 2;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 &gt;= -2;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 += -4) {</a:t>
            </a:r>
          </a:p>
          <a:p>
            <a:pPr lvl="1"/>
            <a:r>
              <a:rPr lang="en-US" dirty="0" smtClean="0">
                <a:latin typeface="Arial Rounded MT Bold" charset="0"/>
                <a:ea typeface="Arial Rounded MT Bold" charset="0"/>
                <a:cs typeface="Arial Rounded MT Bold" charset="0"/>
              </a:rPr>
              <a:t>	for </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j = 1; j &gt;= -1; j += -2) {</a:t>
            </a:r>
          </a:p>
          <a:p>
            <a:pPr lvl="3"/>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 x +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a:t>
            </a:r>
          </a:p>
          <a:p>
            <a:pPr lvl="3"/>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 y + j;</a:t>
            </a:r>
          </a:p>
          <a:p>
            <a:pPr lvl="3"/>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&lt;= SIZE - 1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&lt;= SIZE - 1 &amp;&amp; !moves[</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a:t>
            </a:r>
          </a:p>
          <a:p>
            <a:pPr lvl="4"/>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 = </a:t>
            </a:r>
            <a:r>
              <a:rPr lang="en-US" dirty="0" err="1">
                <a:latin typeface="Arial Rounded MT Bold" charset="0"/>
                <a:ea typeface="Arial Rounded MT Bold" charset="0"/>
                <a:cs typeface="Arial Rounded MT Bold" charset="0"/>
              </a:rPr>
              <a:t>lookAheadCount</a:t>
            </a:r>
            <a:r>
              <a:rPr lang="en-US" dirty="0">
                <a:latin typeface="Arial Rounded MT Bold" charset="0"/>
                <a:ea typeface="Arial Rounded MT Bold" charset="0"/>
                <a:cs typeface="Arial Rounded MT Bold" charset="0"/>
              </a:rPr>
              <a:t>(moves,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a:t>
            </a:r>
          </a:p>
          <a:p>
            <a:pPr lvl="4"/>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 &lt;= </a:t>
            </a:r>
            <a:r>
              <a:rPr lang="en-US" dirty="0" err="1">
                <a:latin typeface="Arial Rounded MT Bold" charset="0"/>
                <a:ea typeface="Arial Rounded MT Bold" charset="0"/>
                <a:cs typeface="Arial Rounded MT Bold" charset="0"/>
              </a:rPr>
              <a:t>minMoveCount</a:t>
            </a:r>
            <a:r>
              <a:rPr lang="en-US" dirty="0">
                <a:latin typeface="Arial Rounded MT Bold" charset="0"/>
                <a:ea typeface="Arial Rounded MT Bold" charset="0"/>
                <a:cs typeface="Arial Rounded MT Bold" charset="0"/>
              </a:rPr>
              <a:t>) {</a:t>
            </a:r>
          </a:p>
          <a:p>
            <a:pPr lvl="5"/>
            <a:r>
              <a:rPr lang="en-US" dirty="0" smtClean="0">
                <a:latin typeface="Arial Rounded MT Bold" charset="0"/>
                <a:ea typeface="Arial Rounded MT Bold" charset="0"/>
                <a:cs typeface="Arial Rounded MT Bold" charset="0"/>
              </a:rPr>
              <a:t>:</a:t>
            </a:r>
          </a:p>
          <a:p>
            <a:pPr lvl="5"/>
            <a:r>
              <a:rPr lang="en-US" dirty="0">
                <a:latin typeface="Arial Rounded MT Bold" charset="0"/>
                <a:ea typeface="Arial Rounded MT Bold" charset="0"/>
                <a:cs typeface="Arial Rounded MT Bold" charset="0"/>
              </a:rPr>
              <a:t>:</a:t>
            </a:r>
          </a:p>
          <a:p>
            <a:pPr lvl="4"/>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a:p>
            <a:pPr lvl="3"/>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a:p>
            <a:pPr lvl="1"/>
            <a:r>
              <a:rPr lang="en-US" dirty="0">
                <a:latin typeface="Arial Rounded MT Bold" charset="0"/>
                <a:ea typeface="Arial Rounded MT Bold" charset="0"/>
                <a:cs typeface="Arial Rounded MT Bold" charset="0"/>
              </a:rPr>
              <a:t/>
            </a:r>
            <a:br>
              <a:rPr lang="en-US" dirty="0">
                <a:latin typeface="Arial Rounded MT Bold" charset="0"/>
                <a:ea typeface="Arial Rounded MT Bold" charset="0"/>
                <a:cs typeface="Arial Rounded MT Bold" charset="0"/>
              </a:rPr>
            </a:br>
            <a:endParaRPr lang="en-US" dirty="0">
              <a:latin typeface="Arial Rounded MT Bold" charset="0"/>
              <a:ea typeface="Arial Rounded MT Bold" charset="0"/>
              <a:cs typeface="Arial Rounded MT Bold" charset="0"/>
            </a:endParaRPr>
          </a:p>
        </p:txBody>
      </p:sp>
      <p:sp>
        <p:nvSpPr>
          <p:cNvPr id="5" name="Rectangular Callout 4"/>
          <p:cNvSpPr/>
          <p:nvPr/>
        </p:nvSpPr>
        <p:spPr>
          <a:xfrm>
            <a:off x="8277726" y="2326106"/>
            <a:ext cx="3609473" cy="641684"/>
          </a:xfrm>
          <a:prstGeom prst="wedgeRectCallout">
            <a:avLst>
              <a:gd name="adj1" fmla="val -125277"/>
              <a:gd name="adj2" fmla="val 8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O(2)=O(1)</a:t>
            </a:r>
            <a:endParaRPr lang="en-US" dirty="0">
              <a:latin typeface="Arial Rounded MT Bold" charset="0"/>
              <a:ea typeface="Arial Rounded MT Bold" charset="0"/>
              <a:cs typeface="Arial Rounded MT Bold" charset="0"/>
            </a:endParaRPr>
          </a:p>
        </p:txBody>
      </p:sp>
      <p:sp>
        <p:nvSpPr>
          <p:cNvPr id="6" name="Rectangular Callout 5"/>
          <p:cNvSpPr/>
          <p:nvPr/>
        </p:nvSpPr>
        <p:spPr>
          <a:xfrm>
            <a:off x="8277726" y="3312695"/>
            <a:ext cx="3609473" cy="641684"/>
          </a:xfrm>
          <a:prstGeom prst="wedgeRectCallout">
            <a:avLst>
              <a:gd name="adj1" fmla="val -115055"/>
              <a:gd name="adj2" fmla="val -2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O(2)=O(1)</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3636945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3389" y="802105"/>
            <a:ext cx="9529011" cy="4524315"/>
          </a:xfrm>
          <a:prstGeom prst="rect">
            <a:avLst/>
          </a:prstGeom>
          <a:noFill/>
        </p:spPr>
        <p:txBody>
          <a:bodyPr wrap="square" rtlCol="0">
            <a:spAutoFit/>
          </a:bodyPr>
          <a:lstStyle/>
          <a:p>
            <a:pPr lvl="3"/>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 x + j;</a:t>
            </a:r>
          </a:p>
          <a:p>
            <a:pPr lvl="3"/>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 y +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a:t>
            </a:r>
          </a:p>
          <a:p>
            <a:pPr lvl="3"/>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&lt;= SIZE - 1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&lt;= SIZE - 1 &amp;&amp; !moves[</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a:t>
            </a:r>
          </a:p>
          <a:p>
            <a:pPr lvl="3"/>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 = </a:t>
            </a:r>
            <a:r>
              <a:rPr lang="en-US" dirty="0" err="1">
                <a:latin typeface="Arial Rounded MT Bold" charset="0"/>
                <a:ea typeface="Arial Rounded MT Bold" charset="0"/>
                <a:cs typeface="Arial Rounded MT Bold" charset="0"/>
              </a:rPr>
              <a:t>lookAheadCount</a:t>
            </a:r>
            <a:r>
              <a:rPr lang="en-US" dirty="0">
                <a:latin typeface="Arial Rounded MT Bold" charset="0"/>
                <a:ea typeface="Arial Rounded MT Bold" charset="0"/>
                <a:cs typeface="Arial Rounded MT Bold" charset="0"/>
              </a:rPr>
              <a:t>(moves,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a:t>
            </a:r>
          </a:p>
          <a:p>
            <a:pPr lvl="4"/>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 &lt;= </a:t>
            </a:r>
            <a:r>
              <a:rPr lang="en-US" dirty="0" err="1">
                <a:latin typeface="Arial Rounded MT Bold" charset="0"/>
                <a:ea typeface="Arial Rounded MT Bold" charset="0"/>
                <a:cs typeface="Arial Rounded MT Bold" charset="0"/>
              </a:rPr>
              <a:t>minMoveCount</a:t>
            </a:r>
            <a:r>
              <a:rPr lang="en-US" dirty="0">
                <a:latin typeface="Arial Rounded MT Bold" charset="0"/>
                <a:ea typeface="Arial Rounded MT Bold" charset="0"/>
                <a:cs typeface="Arial Rounded MT Bold" charset="0"/>
              </a:rPr>
              <a:t>) {</a:t>
            </a:r>
          </a:p>
          <a:p>
            <a:pPr lvl="4"/>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minMoveCount</a:t>
            </a:r>
            <a:r>
              <a:rPr lang="en-US" dirty="0">
                <a:latin typeface="Arial Rounded MT Bold" charset="0"/>
                <a:ea typeface="Arial Rounded MT Bold" charset="0"/>
                <a:cs typeface="Arial Rounded MT Bold" charset="0"/>
              </a:rPr>
              <a:t> = </a:t>
            </a:r>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a:t>
            </a:r>
          </a:p>
          <a:p>
            <a:pPr lvl="5"/>
            <a:r>
              <a:rPr lang="en-US" dirty="0">
                <a:latin typeface="Arial Rounded MT Bold" charset="0"/>
                <a:ea typeface="Arial Rounded MT Bold" charset="0"/>
                <a:cs typeface="Arial Rounded MT Bold" charset="0"/>
              </a:rPr>
              <a:t>bestMoveX2 = </a:t>
            </a:r>
            <a:r>
              <a:rPr lang="en-US" dirty="0" err="1">
                <a:latin typeface="Arial Rounded MT Bold" charset="0"/>
                <a:ea typeface="Arial Rounded MT Bold" charset="0"/>
                <a:cs typeface="Arial Rounded MT Bold" charset="0"/>
              </a:rPr>
              <a:t>bestMoveX</a:t>
            </a:r>
            <a:r>
              <a:rPr lang="en-US" dirty="0">
                <a:latin typeface="Arial Rounded MT Bold" charset="0"/>
                <a:ea typeface="Arial Rounded MT Bold" charset="0"/>
                <a:cs typeface="Arial Rounded MT Bold" charset="0"/>
              </a:rPr>
              <a:t>;</a:t>
            </a:r>
          </a:p>
          <a:p>
            <a:pPr lvl="5"/>
            <a:r>
              <a:rPr lang="en-US" dirty="0">
                <a:latin typeface="Arial Rounded MT Bold" charset="0"/>
                <a:ea typeface="Arial Rounded MT Bold" charset="0"/>
                <a:cs typeface="Arial Rounded MT Bold" charset="0"/>
              </a:rPr>
              <a:t>bestMoveY2 = </a:t>
            </a:r>
            <a:r>
              <a:rPr lang="en-US" dirty="0" err="1">
                <a:latin typeface="Arial Rounded MT Bold" charset="0"/>
                <a:ea typeface="Arial Rounded MT Bold" charset="0"/>
                <a:cs typeface="Arial Rounded MT Bold" charset="0"/>
              </a:rPr>
              <a:t>bestMoveY</a:t>
            </a:r>
            <a:r>
              <a:rPr lang="en-US" dirty="0">
                <a:latin typeface="Arial Rounded MT Bold" charset="0"/>
                <a:ea typeface="Arial Rounded MT Bold" charset="0"/>
                <a:cs typeface="Arial Rounded MT Bold" charset="0"/>
              </a:rPr>
              <a:t>;</a:t>
            </a:r>
          </a:p>
          <a:p>
            <a:pPr lvl="5"/>
            <a:r>
              <a:rPr lang="en-US" dirty="0" err="1">
                <a:latin typeface="Arial Rounded MT Bold" charset="0"/>
                <a:ea typeface="Arial Rounded MT Bold" charset="0"/>
                <a:cs typeface="Arial Rounded MT Bold" charset="0"/>
              </a:rPr>
              <a:t>bestMoveX</a:t>
            </a:r>
            <a:r>
              <a:rPr lang="en-US" dirty="0">
                <a:latin typeface="Arial Rounded MT Bold" charset="0"/>
                <a:ea typeface="Arial Rounded MT Bold" charset="0"/>
                <a:cs typeface="Arial Rounded MT Bold" charset="0"/>
              </a:rPr>
              <a:t> =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a:t>
            </a:r>
          </a:p>
          <a:p>
            <a:pPr lvl="5"/>
            <a:r>
              <a:rPr lang="en-US" dirty="0" err="1">
                <a:latin typeface="Arial Rounded MT Bold" charset="0"/>
                <a:ea typeface="Arial Rounded MT Bold" charset="0"/>
                <a:cs typeface="Arial Rounded MT Bold" charset="0"/>
              </a:rPr>
              <a:t>bestMoveY</a:t>
            </a:r>
            <a:r>
              <a:rPr lang="en-US" dirty="0">
                <a:latin typeface="Arial Rounded MT Bold" charset="0"/>
                <a:ea typeface="Arial Rounded MT Bold" charset="0"/>
                <a:cs typeface="Arial Rounded MT Bold" charset="0"/>
              </a:rPr>
              <a:t> =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a:t>
            </a:r>
          </a:p>
          <a:p>
            <a:pPr lvl="4"/>
            <a:r>
              <a:rPr lang="en-US" dirty="0">
                <a:latin typeface="Arial Rounded MT Bold" charset="0"/>
                <a:ea typeface="Arial Rounded MT Bold" charset="0"/>
                <a:cs typeface="Arial Rounded MT Bold" charset="0"/>
              </a:rPr>
              <a:t>}</a:t>
            </a:r>
          </a:p>
          <a:p>
            <a:pPr lvl="3"/>
            <a:r>
              <a:rPr lang="en-US" dirty="0">
                <a:latin typeface="Arial Rounded MT Bold" charset="0"/>
                <a:ea typeface="Arial Rounded MT Bold" charset="0"/>
                <a:cs typeface="Arial Rounded MT Bold" charset="0"/>
              </a:rPr>
              <a:t>}</a:t>
            </a:r>
          </a:p>
          <a:p>
            <a:pPr lvl="2"/>
            <a:r>
              <a:rPr lang="en-US" dirty="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a:t>
            </a:r>
          </a:p>
          <a:p>
            <a:endParaRPr lang="en-US" dirty="0">
              <a:latin typeface="Arial Rounded MT Bold" charset="0"/>
              <a:ea typeface="Arial Rounded MT Bold" charset="0"/>
              <a:cs typeface="Arial Rounded MT Bold" charset="0"/>
            </a:endParaRPr>
          </a:p>
        </p:txBody>
      </p:sp>
      <p:sp>
        <p:nvSpPr>
          <p:cNvPr id="5" name="Rectangular Callout 4"/>
          <p:cNvSpPr/>
          <p:nvPr/>
        </p:nvSpPr>
        <p:spPr>
          <a:xfrm>
            <a:off x="8438149" y="360948"/>
            <a:ext cx="3609473" cy="641684"/>
          </a:xfrm>
          <a:prstGeom prst="wedgeRectCallout">
            <a:avLst>
              <a:gd name="adj1" fmla="val -90166"/>
              <a:gd name="adj2" fmla="val 197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latin typeface="Arial Rounded MT Bold" charset="0"/>
                <a:ea typeface="Arial Rounded MT Bold" charset="0"/>
                <a:cs typeface="Arial Rounded MT Bold" charset="0"/>
              </a:rPr>
              <a:t>lookAheadCount</a:t>
            </a:r>
            <a:r>
              <a:rPr lang="en-US" dirty="0" smtClean="0">
                <a:latin typeface="Arial Rounded MT Bold" charset="0"/>
                <a:ea typeface="Arial Rounded MT Bold" charset="0"/>
                <a:cs typeface="Arial Rounded MT Bold" charset="0"/>
              </a:rPr>
              <a:t>=O(1)</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7909002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2338" y="737937"/>
            <a:ext cx="10331116" cy="5078313"/>
          </a:xfrm>
          <a:prstGeom prst="rect">
            <a:avLst/>
          </a:prstGeom>
          <a:noFill/>
        </p:spPr>
        <p:txBody>
          <a:bodyPr wrap="square" rtlCol="0">
            <a:spAutoFit/>
          </a:bodyPr>
          <a:lstStyle/>
          <a:p>
            <a:pPr lvl="1"/>
            <a:r>
              <a:rPr lang="en-US" dirty="0">
                <a:latin typeface="Arial Rounded MT Bold" charset="0"/>
                <a:ea typeface="Arial Rounded MT Bold" charset="0"/>
                <a:cs typeface="Arial Rounded MT Bold" charset="0"/>
              </a:rPr>
              <a:t>moves[</a:t>
            </a:r>
            <a:r>
              <a:rPr lang="en-US" dirty="0" err="1">
                <a:latin typeface="Arial Rounded MT Bold" charset="0"/>
                <a:ea typeface="Arial Rounded MT Bold" charset="0"/>
                <a:cs typeface="Arial Rounded MT Bold" charset="0"/>
              </a:rPr>
              <a:t>bestMoveX</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bestMoveY</a:t>
            </a:r>
            <a:r>
              <a:rPr lang="en-US" dirty="0">
                <a:latin typeface="Arial Rounded MT Bold" charset="0"/>
                <a:ea typeface="Arial Rounded MT Bold" charset="0"/>
                <a:cs typeface="Arial Rounded MT Bold" charset="0"/>
              </a:rPr>
              <a:t>] = true;</a:t>
            </a:r>
          </a:p>
          <a:p>
            <a:pPr lvl="1"/>
            <a:r>
              <a:rPr lang="en-US" dirty="0" err="1">
                <a:latin typeface="Arial Rounded MT Bold" charset="0"/>
                <a:ea typeface="Arial Rounded MT Bold" charset="0"/>
                <a:cs typeface="Arial Rounded MT Bold" charset="0"/>
              </a:rPr>
              <a:t>addMoveHistory</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bestMoveX</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bestMoveY</a:t>
            </a:r>
            <a:r>
              <a:rPr lang="en-US" dirty="0">
                <a:latin typeface="Arial Rounded MT Bold" charset="0"/>
                <a:ea typeface="Arial Rounded MT Bold" charset="0"/>
                <a:cs typeface="Arial Rounded MT Bold" charset="0"/>
              </a:rPr>
              <a:t>);</a:t>
            </a:r>
          </a:p>
          <a:p>
            <a:pPr lvl="1"/>
            <a:r>
              <a:rPr lang="en-US" dirty="0" err="1">
                <a:latin typeface="Arial Rounded MT Bold" charset="0"/>
                <a:ea typeface="Arial Rounded MT Bold" charset="0"/>
                <a:cs typeface="Arial Rounded MT Bold" charset="0"/>
              </a:rPr>
              <a:t>numMoves</a:t>
            </a:r>
            <a:r>
              <a:rPr lang="en-US" dirty="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numMoves</a:t>
            </a:r>
            <a:r>
              <a:rPr lang="en-US" dirty="0">
                <a:latin typeface="Arial Rounded MT Bold" charset="0"/>
                <a:ea typeface="Arial Rounded MT Bold" charset="0"/>
                <a:cs typeface="Arial Rounded MT Bold" charset="0"/>
              </a:rPr>
              <a:t> == (SIZE * SIZE))</a:t>
            </a:r>
          </a:p>
          <a:p>
            <a:pPr lvl="1"/>
            <a:r>
              <a:rPr lang="en-US" dirty="0">
                <a:latin typeface="Arial Rounded MT Bold" charset="0"/>
                <a:ea typeface="Arial Rounded MT Bold" charset="0"/>
                <a:cs typeface="Arial Rounded MT Bold" charset="0"/>
              </a:rPr>
              <a:t>	return true;</a:t>
            </a:r>
          </a:p>
          <a:p>
            <a:pPr lvl="1"/>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solvePuzzleRec</a:t>
            </a:r>
            <a:r>
              <a:rPr lang="en-US" dirty="0">
                <a:latin typeface="Arial Rounded MT Bold" charset="0"/>
                <a:ea typeface="Arial Rounded MT Bold" charset="0"/>
                <a:cs typeface="Arial Rounded MT Bold" charset="0"/>
              </a:rPr>
              <a:t>(moves, </a:t>
            </a:r>
            <a:r>
              <a:rPr lang="en-US" dirty="0" err="1">
                <a:latin typeface="Arial Rounded MT Bold" charset="0"/>
                <a:ea typeface="Arial Rounded MT Bold" charset="0"/>
                <a:cs typeface="Arial Rounded MT Bold" charset="0"/>
              </a:rPr>
              <a:t>numMoves</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bestMoveX</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bestMoveY</a:t>
            </a:r>
            <a:r>
              <a:rPr lang="en-US" dirty="0">
                <a:latin typeface="Arial Rounded MT Bold" charset="0"/>
                <a:ea typeface="Arial Rounded MT Bold" charset="0"/>
                <a:cs typeface="Arial Rounded MT Bold" charset="0"/>
              </a:rPr>
              <a:t>)) {</a:t>
            </a:r>
          </a:p>
          <a:p>
            <a:pPr lvl="1"/>
            <a:r>
              <a:rPr lang="en-US" dirty="0">
                <a:latin typeface="Arial Rounded MT Bold" charset="0"/>
                <a:ea typeface="Arial Rounded MT Bold" charset="0"/>
                <a:cs typeface="Arial Rounded MT Bold" charset="0"/>
              </a:rPr>
              <a:t>	return true;</a:t>
            </a:r>
          </a:p>
          <a:p>
            <a:pPr lvl="1"/>
            <a:r>
              <a:rPr lang="en-US" dirty="0">
                <a:latin typeface="Arial Rounded MT Bold" charset="0"/>
                <a:ea typeface="Arial Rounded MT Bold" charset="0"/>
                <a:cs typeface="Arial Rounded MT Bold" charset="0"/>
              </a:rPr>
              <a:t>}</a:t>
            </a:r>
          </a:p>
          <a:p>
            <a:pPr lvl="1"/>
            <a:r>
              <a:rPr lang="en-US" dirty="0" smtClean="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a:t>
            </a:r>
          </a:p>
          <a:p>
            <a:pPr lvl="1"/>
            <a:r>
              <a:rPr lang="en-US" dirty="0" smtClean="0">
                <a:latin typeface="Arial Rounded MT Bold" charset="0"/>
                <a:ea typeface="Arial Rounded MT Bold" charset="0"/>
                <a:cs typeface="Arial Rounded MT Bold" charset="0"/>
              </a:rPr>
              <a:t>if </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moveCount</a:t>
            </a:r>
            <a:r>
              <a:rPr lang="en-US" dirty="0">
                <a:latin typeface="Arial Rounded MT Bold" charset="0"/>
                <a:ea typeface="Arial Rounded MT Bold" charset="0"/>
                <a:cs typeface="Arial Rounded MT Bold" charset="0"/>
              </a:rPr>
              <a:t> &gt; 1 &amp;&amp; </a:t>
            </a:r>
            <a:r>
              <a:rPr lang="en-US" dirty="0" err="1">
                <a:latin typeface="Arial Rounded MT Bold" charset="0"/>
                <a:ea typeface="Arial Rounded MT Bold" charset="0"/>
                <a:cs typeface="Arial Rounded MT Bold" charset="0"/>
              </a:rPr>
              <a:t>solvePuzzleRec</a:t>
            </a:r>
            <a:r>
              <a:rPr lang="en-US" dirty="0">
                <a:latin typeface="Arial Rounded MT Bold" charset="0"/>
                <a:ea typeface="Arial Rounded MT Bold" charset="0"/>
                <a:cs typeface="Arial Rounded MT Bold" charset="0"/>
              </a:rPr>
              <a:t>(moves, </a:t>
            </a:r>
            <a:r>
              <a:rPr lang="en-US" dirty="0" err="1">
                <a:latin typeface="Arial Rounded MT Bold" charset="0"/>
                <a:ea typeface="Arial Rounded MT Bold" charset="0"/>
                <a:cs typeface="Arial Rounded MT Bold" charset="0"/>
              </a:rPr>
              <a:t>numMoves</a:t>
            </a:r>
            <a:r>
              <a:rPr lang="en-US" dirty="0">
                <a:latin typeface="Arial Rounded MT Bold" charset="0"/>
                <a:ea typeface="Arial Rounded MT Bold" charset="0"/>
                <a:cs typeface="Arial Rounded MT Bold" charset="0"/>
              </a:rPr>
              <a:t>, bestMoveX2, bestMoveY2)) {</a:t>
            </a:r>
          </a:p>
          <a:p>
            <a:pPr lvl="1"/>
            <a:r>
              <a:rPr lang="en-US" dirty="0">
                <a:latin typeface="Arial Rounded MT Bold" charset="0"/>
                <a:ea typeface="Arial Rounded MT Bold" charset="0"/>
                <a:cs typeface="Arial Rounded MT Bold" charset="0"/>
              </a:rPr>
              <a:t>	return true;</a:t>
            </a:r>
          </a:p>
          <a:p>
            <a:pPr lvl="1"/>
            <a:r>
              <a:rPr lang="en-US" dirty="0">
                <a:latin typeface="Arial Rounded MT Bold" charset="0"/>
                <a:ea typeface="Arial Rounded MT Bold" charset="0"/>
                <a:cs typeface="Arial Rounded MT Bold" charset="0"/>
              </a:rPr>
              <a:t>}</a:t>
            </a:r>
          </a:p>
          <a:p>
            <a:pPr lvl="1"/>
            <a:r>
              <a:rPr lang="en-US" dirty="0" smtClean="0">
                <a:latin typeface="Arial Rounded MT Bold" charset="0"/>
                <a:ea typeface="Arial Rounded MT Bold" charset="0"/>
                <a:cs typeface="Arial Rounded MT Bold" charset="0"/>
              </a:rPr>
              <a:t>:</a:t>
            </a:r>
          </a:p>
          <a:p>
            <a:pPr lvl="1"/>
            <a:r>
              <a:rPr lang="en-US" dirty="0" smtClean="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a:t>
            </a:r>
          </a:p>
          <a:p>
            <a:r>
              <a:rPr lang="en-US" dirty="0">
                <a:latin typeface="Arial Rounded MT Bold" charset="0"/>
                <a:ea typeface="Arial Rounded MT Bold" charset="0"/>
                <a:cs typeface="Arial Rounded MT Bold" charset="0"/>
              </a:rPr>
              <a:t>}</a:t>
            </a:r>
          </a:p>
          <a:p>
            <a:endParaRPr lang="en-US" dirty="0">
              <a:latin typeface="Arial Rounded MT Bold" charset="0"/>
              <a:ea typeface="Arial Rounded MT Bold" charset="0"/>
              <a:cs typeface="Arial Rounded MT Bold" charset="0"/>
            </a:endParaRPr>
          </a:p>
        </p:txBody>
      </p:sp>
      <p:sp>
        <p:nvSpPr>
          <p:cNvPr id="5" name="Rectangular Callout 4"/>
          <p:cNvSpPr/>
          <p:nvPr/>
        </p:nvSpPr>
        <p:spPr>
          <a:xfrm>
            <a:off x="8373980" y="950496"/>
            <a:ext cx="3609473" cy="641684"/>
          </a:xfrm>
          <a:prstGeom prst="wedgeRectCallout">
            <a:avLst>
              <a:gd name="adj1" fmla="val -66610"/>
              <a:gd name="adj2" fmla="val 1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O(n</a:t>
            </a:r>
            <a:r>
              <a:rPr lang="en-US" baseline="30000" dirty="0" smtClean="0">
                <a:latin typeface="Arial Rounded MT Bold" charset="0"/>
                <a:ea typeface="Arial Rounded MT Bold" charset="0"/>
                <a:cs typeface="Arial Rounded MT Bold" charset="0"/>
              </a:rPr>
              <a:t>2</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
        <p:nvSpPr>
          <p:cNvPr id="6" name="Rectangular Callout 5"/>
          <p:cNvSpPr/>
          <p:nvPr/>
        </p:nvSpPr>
        <p:spPr>
          <a:xfrm>
            <a:off x="8373980" y="2446422"/>
            <a:ext cx="3609473" cy="641684"/>
          </a:xfrm>
          <a:prstGeom prst="wedgeRectCallout">
            <a:avLst>
              <a:gd name="adj1" fmla="val -66610"/>
              <a:gd name="adj2" fmla="val 1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Rounded MT Bold" charset="0"/>
                <a:ea typeface="Arial Rounded MT Bold" charset="0"/>
                <a:cs typeface="Arial Rounded MT Bold" charset="0"/>
              </a:rPr>
              <a:t>O(n</a:t>
            </a:r>
            <a:r>
              <a:rPr lang="en-US" baseline="30000" dirty="0">
                <a:latin typeface="Arial Rounded MT Bold" charset="0"/>
                <a:ea typeface="Arial Rounded MT Bold" charset="0"/>
                <a:cs typeface="Arial Rounded MT Bold" charset="0"/>
              </a:rPr>
              <a:t>2</a:t>
            </a:r>
            <a:r>
              <a:rPr lang="en-US" dirty="0">
                <a:latin typeface="Arial Rounded MT Bold" charset="0"/>
                <a:ea typeface="Arial Rounded MT Bold" charset="0"/>
                <a:cs typeface="Arial Rounded MT Bold" charset="0"/>
              </a:rPr>
              <a:t>)</a:t>
            </a:r>
          </a:p>
        </p:txBody>
      </p:sp>
      <p:sp>
        <p:nvSpPr>
          <p:cNvPr id="7" name="Up-Down Arrow 6"/>
          <p:cNvSpPr/>
          <p:nvPr/>
        </p:nvSpPr>
        <p:spPr>
          <a:xfrm flipH="1">
            <a:off x="11660204" y="1804740"/>
            <a:ext cx="178871" cy="4892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400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6506" y="689810"/>
            <a:ext cx="10315073" cy="6186309"/>
          </a:xfrm>
          <a:prstGeom prst="rect">
            <a:avLst/>
          </a:prstGeom>
          <a:noFill/>
        </p:spPr>
        <p:txBody>
          <a:bodyPr wrap="square" rtlCol="0">
            <a:spAutoFit/>
          </a:bodyPr>
          <a:lstStyle/>
          <a:p>
            <a:r>
              <a:rPr lang="en-US" dirty="0">
                <a:latin typeface="Arial Rounded MT Bold" charset="0"/>
                <a:ea typeface="Arial Rounded MT Bold" charset="0"/>
                <a:cs typeface="Arial Rounded MT Bold" charset="0"/>
              </a:rPr>
              <a:t>private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lookAheadCount</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boolean</a:t>
            </a:r>
            <a:r>
              <a:rPr lang="en-US" dirty="0">
                <a:latin typeface="Arial Rounded MT Bold" charset="0"/>
                <a:ea typeface="Arial Rounded MT Bold" charset="0"/>
                <a:cs typeface="Arial Rounded MT Bold" charset="0"/>
              </a:rPr>
              <a:t>[][] moves,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x,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y) {</a:t>
            </a:r>
          </a:p>
          <a:p>
            <a:pPr lvl="1"/>
            <a:r>
              <a:rPr lang="en-US" dirty="0" smtClean="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for (</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 = -2;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 &lt;= 2;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 += 4) {</a:t>
            </a:r>
          </a:p>
          <a:p>
            <a:pPr lvl="1"/>
            <a:r>
              <a:rPr lang="en-US" dirty="0" smtClean="0">
                <a:latin typeface="Arial Rounded MT Bold" charset="0"/>
                <a:ea typeface="Arial Rounded MT Bold" charset="0"/>
                <a:cs typeface="Arial Rounded MT Bold" charset="0"/>
              </a:rPr>
              <a:t>	for </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int</a:t>
            </a:r>
            <a:r>
              <a:rPr lang="en-US" dirty="0">
                <a:latin typeface="Arial Rounded MT Bold" charset="0"/>
                <a:ea typeface="Arial Rounded MT Bold" charset="0"/>
                <a:cs typeface="Arial Rounded MT Bold" charset="0"/>
              </a:rPr>
              <a:t> j = -1; j &lt;= 1; j += 2) {</a:t>
            </a:r>
          </a:p>
          <a:p>
            <a:pPr lvl="3"/>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 x + </a:t>
            </a:r>
            <a:r>
              <a:rPr lang="en-US" dirty="0" err="1">
                <a:latin typeface="Arial Rounded MT Bold" charset="0"/>
                <a:ea typeface="Arial Rounded MT Bold" charset="0"/>
                <a:cs typeface="Arial Rounded MT Bold" charset="0"/>
              </a:rPr>
              <a:t>i</a:t>
            </a:r>
            <a:r>
              <a:rPr lang="en-US" dirty="0">
                <a:latin typeface="Arial Rounded MT Bold" charset="0"/>
                <a:ea typeface="Arial Rounded MT Bold" charset="0"/>
                <a:cs typeface="Arial Rounded MT Bold" charset="0"/>
              </a:rPr>
              <a:t>;</a:t>
            </a:r>
          </a:p>
          <a:p>
            <a:pPr lvl="3"/>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 y + j;</a:t>
            </a:r>
          </a:p>
          <a:p>
            <a:pPr lvl="2"/>
            <a:r>
              <a:rPr lang="en-US" dirty="0" smtClean="0">
                <a:latin typeface="Arial Rounded MT Bold" charset="0"/>
                <a:ea typeface="Arial Rounded MT Bold" charset="0"/>
                <a:cs typeface="Arial Rounded MT Bold" charset="0"/>
              </a:rPr>
              <a:t>	if </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&lt;= SIZE - 1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&lt;= SIZE - 1 &amp;&amp; </a:t>
            </a:r>
            <a:r>
              <a:rPr lang="en-US" dirty="0" smtClean="0">
                <a:latin typeface="Arial Rounded MT Bold" charset="0"/>
                <a:ea typeface="Arial Rounded MT Bold" charset="0"/>
                <a:cs typeface="Arial Rounded MT Bold" charset="0"/>
              </a:rPr>
              <a:t>	!</a:t>
            </a:r>
            <a:r>
              <a:rPr lang="en-US" dirty="0">
                <a:latin typeface="Arial Rounded MT Bold" charset="0"/>
                <a:ea typeface="Arial Rounded MT Bold" charset="0"/>
                <a:cs typeface="Arial Rounded MT Bold" charset="0"/>
              </a:rPr>
              <a:t>moves[</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a:t>
            </a:r>
          </a:p>
          <a:p>
            <a:pPr lvl="2"/>
            <a:r>
              <a:rPr lang="en-US" dirty="0" smtClean="0">
                <a:latin typeface="Arial Rounded MT Bold" charset="0"/>
                <a:ea typeface="Arial Rounded MT Bold" charset="0"/>
                <a:cs typeface="Arial Rounded MT Bold" charset="0"/>
              </a:rPr>
              <a:t>	</a:t>
            </a:r>
            <a:r>
              <a:rPr lang="en-US" dirty="0" err="1" smtClean="0">
                <a:latin typeface="Arial Rounded MT Bold" charset="0"/>
                <a:ea typeface="Arial Rounded MT Bold" charset="0"/>
                <a:cs typeface="Arial Rounded MT Bold" charset="0"/>
              </a:rPr>
              <a:t>maxCount</a:t>
            </a:r>
            <a:r>
              <a:rPr lang="en-US" dirty="0">
                <a:latin typeface="Arial Rounded MT Bold" charset="0"/>
                <a:ea typeface="Arial Rounded MT Bold" charset="0"/>
                <a:cs typeface="Arial Rounded MT Bold" charset="0"/>
              </a:rPr>
              <a:t>++;</a:t>
            </a:r>
          </a:p>
          <a:p>
            <a:pPr lvl="2"/>
            <a:r>
              <a:rPr lang="en-US" dirty="0" smtClean="0">
                <a:latin typeface="Arial Rounded MT Bold" charset="0"/>
                <a:ea typeface="Arial Rounded MT Bold" charset="0"/>
                <a:cs typeface="Arial Rounded MT Bold" charset="0"/>
              </a:rPr>
              <a:t>	}</a:t>
            </a:r>
            <a:endParaRPr lang="en-US" dirty="0">
              <a:latin typeface="Arial Rounded MT Bold" charset="0"/>
              <a:ea typeface="Arial Rounded MT Bold" charset="0"/>
              <a:cs typeface="Arial Rounded MT Bold" charset="0"/>
            </a:endParaRPr>
          </a:p>
          <a:p>
            <a:pPr lvl="2"/>
            <a:r>
              <a:rPr lang="en-US" dirty="0" smtClean="0">
                <a:latin typeface="Arial Rounded MT Bold" charset="0"/>
                <a:ea typeface="Arial Rounded MT Bold" charset="0"/>
                <a:cs typeface="Arial Rounded MT Bold" charset="0"/>
              </a:rPr>
              <a:t>	:</a:t>
            </a:r>
            <a:r>
              <a:rPr lang="en-US" dirty="0">
                <a:latin typeface="Arial Rounded MT Bold" charset="0"/>
                <a:ea typeface="Arial Rounded MT Bold" charset="0"/>
                <a:cs typeface="Arial Rounded MT Bold" charset="0"/>
              </a:rPr>
              <a:t/>
            </a:r>
            <a:br>
              <a:rPr lang="en-US" dirty="0">
                <a:latin typeface="Arial Rounded MT Bold" charset="0"/>
                <a:ea typeface="Arial Rounded MT Bold" charset="0"/>
                <a:cs typeface="Arial Rounded MT Bold" charset="0"/>
              </a:rPr>
            </a:br>
            <a:r>
              <a:rPr lang="en-US" dirty="0" smtClean="0">
                <a:latin typeface="Arial Rounded MT Bold" charset="0"/>
                <a:ea typeface="Arial Rounded MT Bold" charset="0"/>
                <a:cs typeface="Arial Rounded MT Bold" charset="0"/>
              </a:rPr>
              <a:t>	:</a:t>
            </a:r>
            <a:endParaRPr lang="en-US" dirty="0">
              <a:latin typeface="Arial Rounded MT Bold" charset="0"/>
              <a:ea typeface="Arial Rounded MT Bold" charset="0"/>
              <a:cs typeface="Arial Rounded MT Bold" charset="0"/>
            </a:endParaRPr>
          </a:p>
          <a:p>
            <a:pPr lvl="3"/>
            <a:r>
              <a:rPr lang="en-US" dirty="0">
                <a:latin typeface="Arial Rounded MT Bold" charset="0"/>
                <a:ea typeface="Arial Rounded MT Bold" charset="0"/>
                <a:cs typeface="Arial Rounded MT Bold" charset="0"/>
              </a:rPr>
              <a:t>if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 &lt;= SIZE - 1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&gt;= 0 &amp;&amp; </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&lt;= SIZE - 1 &amp;&amp; !moves[</a:t>
            </a:r>
            <a:r>
              <a:rPr lang="en-US" dirty="0" err="1">
                <a:latin typeface="Arial Rounded MT Bold" charset="0"/>
                <a:ea typeface="Arial Rounded MT Bold" charset="0"/>
                <a:cs typeface="Arial Rounded MT Bold" charset="0"/>
              </a:rPr>
              <a:t>nextX</a:t>
            </a:r>
            <a:r>
              <a:rPr lang="en-US" dirty="0">
                <a:latin typeface="Arial Rounded MT Bold" charset="0"/>
                <a:ea typeface="Arial Rounded MT Bold" charset="0"/>
                <a:cs typeface="Arial Rounded MT Bold" charset="0"/>
              </a:rPr>
              <a:t>][</a:t>
            </a:r>
            <a:r>
              <a:rPr lang="en-US" dirty="0" err="1">
                <a:latin typeface="Arial Rounded MT Bold" charset="0"/>
                <a:ea typeface="Arial Rounded MT Bold" charset="0"/>
                <a:cs typeface="Arial Rounded MT Bold" charset="0"/>
              </a:rPr>
              <a:t>nextY</a:t>
            </a:r>
            <a:r>
              <a:rPr lang="en-US" dirty="0">
                <a:latin typeface="Arial Rounded MT Bold" charset="0"/>
                <a:ea typeface="Arial Rounded MT Bold" charset="0"/>
                <a:cs typeface="Arial Rounded MT Bold" charset="0"/>
              </a:rPr>
              <a:t>]) {</a:t>
            </a:r>
          </a:p>
          <a:p>
            <a:pPr lvl="2"/>
            <a:r>
              <a:rPr lang="en-US" dirty="0" smtClean="0">
                <a:latin typeface="Arial Rounded MT Bold" charset="0"/>
                <a:ea typeface="Arial Rounded MT Bold" charset="0"/>
                <a:cs typeface="Arial Rounded MT Bold" charset="0"/>
              </a:rPr>
              <a:t>		</a:t>
            </a:r>
            <a:r>
              <a:rPr lang="en-US" dirty="0" err="1" smtClean="0">
                <a:latin typeface="Arial Rounded MT Bold" charset="0"/>
                <a:ea typeface="Arial Rounded MT Bold" charset="0"/>
                <a:cs typeface="Arial Rounded MT Bold" charset="0"/>
              </a:rPr>
              <a:t>maxCount</a:t>
            </a:r>
            <a:r>
              <a:rPr lang="en-US" dirty="0">
                <a:latin typeface="Arial Rounded MT Bold" charset="0"/>
                <a:ea typeface="Arial Rounded MT Bold" charset="0"/>
                <a:cs typeface="Arial Rounded MT Bold" charset="0"/>
              </a:rPr>
              <a:t>++;</a:t>
            </a:r>
          </a:p>
          <a:p>
            <a:pPr lvl="2"/>
            <a:r>
              <a:rPr lang="en-US" dirty="0" smtClean="0">
                <a:latin typeface="Arial Rounded MT Bold" charset="0"/>
                <a:ea typeface="Arial Rounded MT Bold" charset="0"/>
                <a:cs typeface="Arial Rounded MT Bold" charset="0"/>
              </a:rPr>
              <a:t>	}</a:t>
            </a:r>
            <a:endParaRPr lang="en-US" dirty="0">
              <a:latin typeface="Arial Rounded MT Bold" charset="0"/>
              <a:ea typeface="Arial Rounded MT Bold" charset="0"/>
              <a:cs typeface="Arial Rounded MT Bold" charset="0"/>
            </a:endParaRPr>
          </a:p>
          <a:p>
            <a:pPr lvl="1"/>
            <a:r>
              <a:rPr lang="en-US" dirty="0" smtClean="0">
                <a:latin typeface="Arial Rounded MT Bold" charset="0"/>
                <a:ea typeface="Arial Rounded MT Bold" charset="0"/>
                <a:cs typeface="Arial Rounded MT Bold" charset="0"/>
              </a:rPr>
              <a:t>	}</a:t>
            </a:r>
            <a:endParaRPr lang="en-US" dirty="0">
              <a:latin typeface="Arial Rounded MT Bold" charset="0"/>
              <a:ea typeface="Arial Rounded MT Bold" charset="0"/>
              <a:cs typeface="Arial Rounded MT Bold" charset="0"/>
            </a:endParaRPr>
          </a:p>
          <a:p>
            <a:pPr lvl="1"/>
            <a:r>
              <a:rPr lang="en-US" dirty="0">
                <a:latin typeface="Arial Rounded MT Bold" charset="0"/>
                <a:ea typeface="Arial Rounded MT Bold" charset="0"/>
                <a:cs typeface="Arial Rounded MT Bold" charset="0"/>
              </a:rPr>
              <a:t>}</a:t>
            </a:r>
          </a:p>
          <a:p>
            <a:pPr lvl="1"/>
            <a:r>
              <a:rPr lang="en-US" dirty="0">
                <a:latin typeface="Arial Rounded MT Bold" charset="0"/>
                <a:ea typeface="Arial Rounded MT Bold" charset="0"/>
                <a:cs typeface="Arial Rounded MT Bold" charset="0"/>
              </a:rPr>
              <a:t>return </a:t>
            </a:r>
            <a:r>
              <a:rPr lang="en-US" dirty="0" err="1">
                <a:latin typeface="Arial Rounded MT Bold" charset="0"/>
                <a:ea typeface="Arial Rounded MT Bold" charset="0"/>
                <a:cs typeface="Arial Rounded MT Bold" charset="0"/>
              </a:rPr>
              <a:t>maxCount</a:t>
            </a:r>
            <a:r>
              <a:rPr lang="en-US" dirty="0">
                <a:latin typeface="Arial Rounded MT Bold" charset="0"/>
                <a:ea typeface="Arial Rounded MT Bold" charset="0"/>
                <a:cs typeface="Arial Rounded MT Bold" charset="0"/>
              </a:rPr>
              <a:t>;</a:t>
            </a:r>
          </a:p>
          <a:p>
            <a:r>
              <a:rPr lang="en-US" dirty="0">
                <a:latin typeface="Arial Rounded MT Bold" charset="0"/>
                <a:ea typeface="Arial Rounded MT Bold" charset="0"/>
                <a:cs typeface="Arial Rounded MT Bold" charset="0"/>
              </a:rPr>
              <a:t>}</a:t>
            </a:r>
          </a:p>
          <a:p>
            <a:endParaRPr lang="en-US" dirty="0">
              <a:latin typeface="Arial Rounded MT Bold" charset="0"/>
              <a:ea typeface="Arial Rounded MT Bold" charset="0"/>
              <a:cs typeface="Arial Rounded MT Bold" charset="0"/>
            </a:endParaRPr>
          </a:p>
        </p:txBody>
      </p:sp>
      <p:sp>
        <p:nvSpPr>
          <p:cNvPr id="5" name="Rectangular Callout 4"/>
          <p:cNvSpPr/>
          <p:nvPr/>
        </p:nvSpPr>
        <p:spPr>
          <a:xfrm>
            <a:off x="8117306" y="818148"/>
            <a:ext cx="3609473" cy="641684"/>
          </a:xfrm>
          <a:prstGeom prst="wedgeRectCallout">
            <a:avLst>
              <a:gd name="adj1" fmla="val -125277"/>
              <a:gd name="adj2" fmla="val 8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O(2)=O(1)</a:t>
            </a:r>
            <a:endParaRPr lang="en-US" dirty="0">
              <a:latin typeface="Arial Rounded MT Bold" charset="0"/>
              <a:ea typeface="Arial Rounded MT Bold" charset="0"/>
              <a:cs typeface="Arial Rounded MT Bold" charset="0"/>
            </a:endParaRPr>
          </a:p>
        </p:txBody>
      </p:sp>
      <p:sp>
        <p:nvSpPr>
          <p:cNvPr id="6" name="Rectangular Callout 5"/>
          <p:cNvSpPr/>
          <p:nvPr/>
        </p:nvSpPr>
        <p:spPr>
          <a:xfrm>
            <a:off x="8117306" y="1804737"/>
            <a:ext cx="3609473" cy="641684"/>
          </a:xfrm>
          <a:prstGeom prst="wedgeRectCallout">
            <a:avLst>
              <a:gd name="adj1" fmla="val -115055"/>
              <a:gd name="adj2" fmla="val -225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O(2)=O(1)</a:t>
            </a:r>
            <a:endParaRPr lang="en-US" dirty="0">
              <a:latin typeface="Arial Rounded MT Bold" charset="0"/>
              <a:ea typeface="Arial Rounded MT Bold" charset="0"/>
              <a:cs typeface="Arial Rounded MT Bold" charset="0"/>
            </a:endParaRPr>
          </a:p>
        </p:txBody>
      </p:sp>
      <p:sp>
        <p:nvSpPr>
          <p:cNvPr id="7" name="Striped Right Arrow 6"/>
          <p:cNvSpPr/>
          <p:nvPr/>
        </p:nvSpPr>
        <p:spPr>
          <a:xfrm>
            <a:off x="3176335" y="5381798"/>
            <a:ext cx="1876928" cy="682114"/>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algn="ctr" defTabSz="457200" rtl="0" eaLnBrk="1" latinLnBrk="0" hangingPunct="1"/>
            <a:r>
              <a:rPr lang="en-US" dirty="0" smtClean="0">
                <a:latin typeface="Arial Rounded MT Bold" charset="0"/>
                <a:ea typeface="Arial Rounded MT Bold" charset="0"/>
                <a:cs typeface="Arial Rounded MT Bold" charset="0"/>
              </a:rPr>
              <a:t>total</a:t>
            </a:r>
            <a:endParaRPr lang="en-US" dirty="0">
              <a:latin typeface="Arial Rounded MT Bold" charset="0"/>
              <a:ea typeface="Arial Rounded MT Bold" charset="0"/>
              <a:cs typeface="Arial Rounded MT Bold" charset="0"/>
            </a:endParaRPr>
          </a:p>
        </p:txBody>
      </p:sp>
      <p:sp>
        <p:nvSpPr>
          <p:cNvPr id="8" name="Rectangle 7"/>
          <p:cNvSpPr/>
          <p:nvPr/>
        </p:nvSpPr>
        <p:spPr>
          <a:xfrm>
            <a:off x="5277853" y="5381798"/>
            <a:ext cx="4652208" cy="6821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Rounded MT Bold" charset="0"/>
                <a:ea typeface="Arial Rounded MT Bold" charset="0"/>
                <a:cs typeface="Arial Rounded MT Bold" charset="0"/>
              </a:rPr>
              <a:t>O(1) * O(1)+O(n</a:t>
            </a:r>
            <a:r>
              <a:rPr lang="en-US" baseline="30000" dirty="0" smtClean="0">
                <a:latin typeface="Arial Rounded MT Bold" charset="0"/>
                <a:ea typeface="Arial Rounded MT Bold" charset="0"/>
                <a:cs typeface="Arial Rounded MT Bold" charset="0"/>
              </a:rPr>
              <a:t>2</a:t>
            </a:r>
            <a:r>
              <a:rPr lang="en-US" dirty="0">
                <a:latin typeface="Arial Rounded MT Bold" charset="0"/>
                <a:ea typeface="Arial Rounded MT Bold" charset="0"/>
                <a:cs typeface="Arial Rounded MT Bold" charset="0"/>
              </a:rPr>
              <a:t>)+ O(1) * O(1) </a:t>
            </a:r>
            <a:r>
              <a:rPr lang="en-US" dirty="0" smtClean="0">
                <a:latin typeface="Arial Rounded MT Bold" charset="0"/>
                <a:ea typeface="Arial Rounded MT Bold" charset="0"/>
                <a:cs typeface="Arial Rounded MT Bold" charset="0"/>
              </a:rPr>
              <a:t>= </a:t>
            </a:r>
            <a:r>
              <a:rPr lang="en-US" dirty="0">
                <a:latin typeface="Arial Rounded MT Bold" charset="0"/>
                <a:ea typeface="Arial Rounded MT Bold" charset="0"/>
                <a:cs typeface="Arial Rounded MT Bold" charset="0"/>
              </a:rPr>
              <a:t>O(n</a:t>
            </a:r>
            <a:r>
              <a:rPr lang="en-US" baseline="30000" dirty="0">
                <a:latin typeface="Arial Rounded MT Bold" charset="0"/>
                <a:ea typeface="Arial Rounded MT Bold" charset="0"/>
                <a:cs typeface="Arial Rounded MT Bold" charset="0"/>
              </a:rPr>
              <a:t>2</a:t>
            </a:r>
            <a:r>
              <a:rPr lang="en-US" dirty="0" smtClean="0">
                <a:latin typeface="Arial Rounded MT Bold" charset="0"/>
                <a:ea typeface="Arial Rounded MT Bold" charset="0"/>
                <a:cs typeface="Arial Rounded MT Bold" charset="0"/>
              </a:rPr>
              <a:t>)</a:t>
            </a:r>
            <a:endParaRPr lang="en-US"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9000594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693" y="624110"/>
            <a:ext cx="8911687" cy="1280890"/>
          </a:xfrm>
        </p:spPr>
        <p:txBody>
          <a:bodyPr>
            <a:normAutofit/>
          </a:bodyPr>
          <a:lstStyle/>
          <a:p>
            <a:r>
              <a:rPr lang="en-US" sz="5400" dirty="0" smtClean="0">
                <a:latin typeface="Arial Rounded MT Bold" charset="0"/>
                <a:ea typeface="Arial Rounded MT Bold" charset="0"/>
                <a:cs typeface="Arial Rounded MT Bold" charset="0"/>
              </a:rPr>
              <a:t>Knight’s Tour Problem</a:t>
            </a:r>
            <a:endParaRPr lang="en-US" sz="54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1742692" y="1636295"/>
            <a:ext cx="9807623" cy="4844716"/>
          </a:xfrm>
        </p:spPr>
        <p:txBody>
          <a:bodyPr>
            <a:noAutofit/>
          </a:bodyPr>
          <a:lstStyle/>
          <a:p>
            <a:pPr marL="0" indent="0">
              <a:buNone/>
            </a:pPr>
            <a:r>
              <a:rPr lang="en-US" sz="2400" dirty="0">
                <a:latin typeface="Arial Rounded MT Bold" charset="0"/>
                <a:ea typeface="Arial Rounded MT Bold" charset="0"/>
                <a:cs typeface="Arial Rounded MT Bold" charset="0"/>
              </a:rPr>
              <a:t>The famous </a:t>
            </a:r>
            <a:r>
              <a:rPr lang="en-US" sz="2400" b="1" dirty="0">
                <a:latin typeface="Arial Rounded MT Bold" charset="0"/>
                <a:ea typeface="Arial Rounded MT Bold" charset="0"/>
                <a:cs typeface="Arial Rounded MT Bold" charset="0"/>
              </a:rPr>
              <a:t>knight’s tour problem </a:t>
            </a:r>
            <a:r>
              <a:rPr lang="en-US" sz="2400" dirty="0">
                <a:latin typeface="Arial Rounded MT Bold" charset="0"/>
                <a:ea typeface="Arial Rounded MT Bold" charset="0"/>
                <a:cs typeface="Arial Rounded MT Bold" charset="0"/>
              </a:rPr>
              <a:t>asks whether a knight can tour an entire 8 × 8 chessboard visiting each square exactly once.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A knight </a:t>
            </a:r>
            <a:r>
              <a:rPr lang="en-US" sz="2400" dirty="0">
                <a:latin typeface="Arial Rounded MT Bold" charset="0"/>
                <a:ea typeface="Arial Rounded MT Bold" charset="0"/>
                <a:cs typeface="Arial Rounded MT Bold" charset="0"/>
              </a:rPr>
              <a:t>can move in any of 8 ways, provided that the final destination is within the board.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In </a:t>
            </a:r>
            <a:r>
              <a:rPr lang="en-US" sz="2400" dirty="0">
                <a:latin typeface="Arial Rounded MT Bold" charset="0"/>
                <a:ea typeface="Arial Rounded MT Bold" charset="0"/>
                <a:cs typeface="Arial Rounded MT Bold" charset="0"/>
              </a:rPr>
              <a:t>each of these ways, one coordinate of the knight’s position changes by 2 units (positively or negatively), and the other coordinate changes by 1 unit (positively or negatively).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If </a:t>
            </a:r>
            <a:r>
              <a:rPr lang="en-US" sz="2400" dirty="0">
                <a:latin typeface="Arial Rounded MT Bold" charset="0"/>
                <a:ea typeface="Arial Rounded MT Bold" charset="0"/>
                <a:cs typeface="Arial Rounded MT Bold" charset="0"/>
              </a:rPr>
              <a:t>the knight ends on a square that is one knight's move from the beginning square (so that it could tour the board again immediately, following the same path), the tour is closed, otherwise it is open</a:t>
            </a:r>
            <a:r>
              <a:rPr lang="en-US" sz="2400" dirty="0" smtClean="0">
                <a:latin typeface="Arial Rounded MT Bold" charset="0"/>
                <a:ea typeface="Arial Rounded MT Bold" charset="0"/>
                <a:cs typeface="Arial Rounded MT Bold" charset="0"/>
              </a:rPr>
              <a:t>.</a:t>
            </a:r>
            <a:endParaRPr lang="en-US" sz="2400" dirty="0" smtClean="0">
              <a:solidFill>
                <a:schemeClr val="tx1"/>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20213492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10" y="495772"/>
            <a:ext cx="9984086" cy="1912147"/>
          </a:xfrm>
        </p:spPr>
        <p:txBody>
          <a:bodyPr>
            <a:noAutofit/>
          </a:bodyPr>
          <a:lstStyle/>
          <a:p>
            <a:r>
              <a:rPr lang="en-US" sz="5400" dirty="0">
                <a:latin typeface="Arial Rounded MT Bold" charset="0"/>
                <a:ea typeface="Arial Rounded MT Bold" charset="0"/>
                <a:cs typeface="Arial Rounded MT Bold" charset="0"/>
              </a:rPr>
              <a:t>Compare schedules between programs</a:t>
            </a:r>
          </a:p>
        </p:txBody>
      </p:sp>
      <p:graphicFrame>
        <p:nvGraphicFramePr>
          <p:cNvPr id="4" name="Table 3"/>
          <p:cNvGraphicFramePr>
            <a:graphicFrameLocks noGrp="1"/>
          </p:cNvGraphicFramePr>
          <p:nvPr>
            <p:extLst>
              <p:ext uri="{D42A27DB-BD31-4B8C-83A1-F6EECF244321}">
                <p14:modId xmlns:p14="http://schemas.microsoft.com/office/powerpoint/2010/main" val="1370534334"/>
              </p:ext>
            </p:extLst>
          </p:nvPr>
        </p:nvGraphicFramePr>
        <p:xfrm>
          <a:off x="1854988" y="2279582"/>
          <a:ext cx="9695329" cy="4450080"/>
        </p:xfrm>
        <a:graphic>
          <a:graphicData uri="http://schemas.openxmlformats.org/drawingml/2006/table">
            <a:tbl>
              <a:tblPr firstRow="1" bandRow="1">
                <a:tableStyleId>{6E25E649-3F16-4E02-A733-19D2CDBF48F0}</a:tableStyleId>
              </a:tblPr>
              <a:tblGrid>
                <a:gridCol w="2396169"/>
                <a:gridCol w="2033692"/>
                <a:gridCol w="2033692"/>
                <a:gridCol w="1615888"/>
                <a:gridCol w="1615888"/>
              </a:tblGrid>
              <a:tr h="370840">
                <a:tc>
                  <a:txBody>
                    <a:bodyPr/>
                    <a:lstStyle/>
                    <a:p>
                      <a:r>
                        <a:rPr lang="en-US" sz="1800" kern="1200" dirty="0" smtClean="0">
                          <a:effectLst/>
                        </a:rPr>
                        <a:t>Experiment number</a:t>
                      </a:r>
                      <a:endParaRPr lang="en-US" sz="1800" b="0" i="0" kern="1200" dirty="0" smtClean="0">
                        <a:solidFill>
                          <a:schemeClr val="lt1"/>
                        </a:solidFill>
                        <a:effectLst/>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dirty="0" err="1" smtClean="0"/>
                        <a:t>MultiThreading</a:t>
                      </a:r>
                      <a:r>
                        <a:rPr lang="en-US" dirty="0" smtClean="0"/>
                        <a:t>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dirty="0" smtClean="0"/>
                        <a:t>Simple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70840">
                <a:tc>
                  <a:txBody>
                    <a:bodyPr/>
                    <a:lstStyle/>
                    <a:p>
                      <a:pPr algn="ctr"/>
                      <a:r>
                        <a:rPr lang="en-US" b="1" dirty="0" smtClean="0">
                          <a:latin typeface="Arial Rounded MT Bold" charset="0"/>
                          <a:ea typeface="Arial Rounded MT Bold" charset="0"/>
                          <a:cs typeface="Arial Rounded MT Bold" charset="0"/>
                        </a:rPr>
                        <a:t>Code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Rounded MT Bold" charset="0"/>
                          <a:ea typeface="Arial Rounded MT Bold" charset="0"/>
                          <a:cs typeface="Arial Rounded MT Bold" charset="0"/>
                        </a:rPr>
                        <a:t>Recursive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Rounded MT Bold" charset="0"/>
                          <a:ea typeface="Arial Rounded MT Bold" charset="0"/>
                          <a:cs typeface="Arial Rounded MT Bold" charset="0"/>
                        </a:rPr>
                        <a:t>Iterative </a:t>
                      </a:r>
                      <a:endParaRPr lang="en-US" b="1" dirty="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Rounded MT Bold" charset="0"/>
                          <a:ea typeface="Arial Rounded MT Bold" charset="0"/>
                          <a:cs typeface="Arial Rounded MT Bold" charset="0"/>
                        </a:rPr>
                        <a:t>Recursive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Rounded MT Bold" charset="0"/>
                          <a:ea typeface="Arial Rounded MT Bold" charset="0"/>
                          <a:cs typeface="Arial Rounded MT Bold" charset="0"/>
                        </a:rPr>
                        <a:t>Iterative </a:t>
                      </a:r>
                      <a:endParaRPr lang="en-US" b="1" dirty="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latin typeface="Arial Rounded MT Bold" charset="0"/>
                          <a:ea typeface="Arial Rounded MT Bold" charset="0"/>
                          <a:cs typeface="Arial Rounded MT Bold" charset="0"/>
                        </a:rPr>
                        <a:t>1</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algn="ctr"/>
                      <a:r>
                        <a:rPr lang="en-US" b="1" dirty="0" smtClean="0">
                          <a:latin typeface="Arial Rounded MT Bold" charset="0"/>
                          <a:ea typeface="Arial Rounded MT Bold" charset="0"/>
                          <a:cs typeface="Arial Rounded MT Bold" charset="0"/>
                        </a:rPr>
                        <a:t>2</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3</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4</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5</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6</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7</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8</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9</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1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n-US" b="1" dirty="0" smtClean="0">
                          <a:latin typeface="Arial Rounded MT Bold" charset="0"/>
                          <a:ea typeface="Arial Rounded MT Bold" charset="0"/>
                          <a:cs typeface="Arial Rounded MT Bold" charset="0"/>
                        </a:rPr>
                        <a:t>10</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55166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567" y="463689"/>
            <a:ext cx="8911687" cy="1280890"/>
          </a:xfrm>
        </p:spPr>
        <p:txBody>
          <a:bodyPr>
            <a:normAutofit/>
          </a:bodyPr>
          <a:lstStyle/>
          <a:p>
            <a:r>
              <a:rPr lang="en-US" sz="5400" dirty="0" smtClean="0">
                <a:latin typeface="Arial Rounded MT Bold" charset="0"/>
                <a:ea typeface="Arial Rounded MT Bold" charset="0"/>
                <a:cs typeface="Arial Rounded MT Bold" charset="0"/>
              </a:rPr>
              <a:t>Conclusion</a:t>
            </a:r>
            <a:endParaRPr lang="en-US" sz="5400" dirty="0">
              <a:latin typeface="Arial Rounded MT Bold" charset="0"/>
              <a:ea typeface="Arial Rounded MT Bold" charset="0"/>
              <a:cs typeface="Arial Rounded MT Bold"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6810324"/>
              </p:ext>
            </p:extLst>
          </p:nvPr>
        </p:nvGraphicFramePr>
        <p:xfrm>
          <a:off x="1694567" y="1744579"/>
          <a:ext cx="9695329" cy="1112520"/>
        </p:xfrm>
        <a:graphic>
          <a:graphicData uri="http://schemas.openxmlformats.org/drawingml/2006/table">
            <a:tbl>
              <a:tblPr firstRow="1" bandRow="1">
                <a:tableStyleId>{6E25E649-3F16-4E02-A733-19D2CDBF48F0}</a:tableStyleId>
              </a:tblPr>
              <a:tblGrid>
                <a:gridCol w="2396169"/>
                <a:gridCol w="2033692"/>
                <a:gridCol w="2033692"/>
                <a:gridCol w="1615888"/>
                <a:gridCol w="1615888"/>
              </a:tblGrid>
              <a:tr h="370840">
                <a:tc>
                  <a:txBody>
                    <a:bodyPr/>
                    <a:lstStyle/>
                    <a:p>
                      <a:r>
                        <a:rPr lang="en-US" sz="1800" kern="1200" dirty="0" smtClean="0">
                          <a:effectLst/>
                        </a:rPr>
                        <a:t>Experiment number</a:t>
                      </a:r>
                      <a:endParaRPr lang="en-US" sz="1800" b="0" i="0" kern="1200" dirty="0" smtClean="0">
                        <a:solidFill>
                          <a:schemeClr val="lt1"/>
                        </a:solidFill>
                        <a:effectLst/>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dirty="0" err="1" smtClean="0"/>
                        <a:t>MultiThreading</a:t>
                      </a:r>
                      <a:r>
                        <a:rPr lang="en-US" dirty="0" smtClean="0"/>
                        <a:t>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dirty="0" smtClean="0"/>
                        <a:t>Simple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70840">
                <a:tc>
                  <a:txBody>
                    <a:bodyPr/>
                    <a:lstStyle/>
                    <a:p>
                      <a:pPr algn="ctr"/>
                      <a:r>
                        <a:rPr lang="en-US" b="1" dirty="0" smtClean="0">
                          <a:latin typeface="Arial Rounded MT Bold" charset="0"/>
                          <a:ea typeface="Arial Rounded MT Bold" charset="0"/>
                          <a:cs typeface="Arial Rounded MT Bold" charset="0"/>
                        </a:rPr>
                        <a:t>Code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Rounded MT Bold" charset="0"/>
                          <a:ea typeface="Arial Rounded MT Bold" charset="0"/>
                          <a:cs typeface="Arial Rounded MT Bold" charset="0"/>
                        </a:rPr>
                        <a:t>Recursive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Rounded MT Bold" charset="0"/>
                          <a:ea typeface="Arial Rounded MT Bold" charset="0"/>
                          <a:cs typeface="Arial Rounded MT Bold" charset="0"/>
                        </a:rPr>
                        <a:t>Iterative </a:t>
                      </a:r>
                      <a:endParaRPr lang="en-US" b="1" dirty="0">
                        <a:latin typeface="Arial Rounded MT Bold" charset="0"/>
                        <a:ea typeface="Arial Rounded MT Bold" charset="0"/>
                        <a:cs typeface="Arial Rounded MT Bold"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Rounded MT Bold" charset="0"/>
                          <a:ea typeface="Arial Rounded MT Bold" charset="0"/>
                          <a:cs typeface="Arial Rounded MT Bold" charset="0"/>
                        </a:rPr>
                        <a:t>Recursive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Rounded MT Bold" charset="0"/>
                          <a:ea typeface="Arial Rounded MT Bold" charset="0"/>
                          <a:cs typeface="Arial Rounded MT Bold" charset="0"/>
                        </a:rPr>
                        <a:t>Iterative </a:t>
                      </a:r>
                      <a:endParaRPr lang="en-US" b="1" dirty="0">
                        <a:latin typeface="Arial Rounded MT Bold" charset="0"/>
                        <a:ea typeface="Arial Rounded MT Bold" charset="0"/>
                        <a:cs typeface="Arial Rounded MT Bold"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latin typeface="Arial Rounded MT Bold" charset="0"/>
                          <a:ea typeface="Arial Rounded MT Bold" charset="0"/>
                          <a:cs typeface="Arial Rounded MT Bold" charset="0"/>
                        </a:rPr>
                        <a:t>Average</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latin typeface="Arial Rounded MT Bold" charset="0"/>
                          <a:ea typeface="Arial Rounded MT Bold" charset="0"/>
                          <a:cs typeface="Arial Rounded MT Bold" charset="0"/>
                        </a:rPr>
                        <a:t>0.3 </a:t>
                      </a:r>
                      <a:r>
                        <a:rPr lang="en-US" b="1" dirty="0" err="1" smtClean="0">
                          <a:latin typeface="Arial Rounded MT Bold" charset="0"/>
                          <a:ea typeface="Arial Rounded MT Bold" charset="0"/>
                          <a:cs typeface="Arial Rounded MT Bold" charset="0"/>
                        </a:rPr>
                        <a:t>ms</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Rounded MT Bold" charset="0"/>
                          <a:ea typeface="Arial Rounded MT Bold" charset="0"/>
                          <a:cs typeface="Arial Rounded MT Bold" charset="0"/>
                        </a:rPr>
                        <a:t>0.7 </a:t>
                      </a:r>
                      <a:r>
                        <a:rPr lang="en-US" b="1" dirty="0" err="1" smtClean="0">
                          <a:latin typeface="Arial Rounded MT Bold" charset="0"/>
                          <a:ea typeface="Arial Rounded MT Bold" charset="0"/>
                          <a:cs typeface="Arial Rounded MT Bold" charset="0"/>
                        </a:rPr>
                        <a:t>ms</a:t>
                      </a:r>
                      <a:endParaRPr lang="en-US" b="1" dirty="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0.3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Arial Rounded MT Bold" charset="0"/>
                          <a:ea typeface="Arial Rounded MT Bold" charset="0"/>
                          <a:cs typeface="Arial Rounded MT Bold" charset="0"/>
                        </a:rPr>
                        <a:t>0.7 </a:t>
                      </a:r>
                      <a:r>
                        <a:rPr lang="en-US" b="1" dirty="0" err="1" smtClean="0">
                          <a:latin typeface="Arial Rounded MT Bold" charset="0"/>
                          <a:ea typeface="Arial Rounded MT Bold" charset="0"/>
                          <a:cs typeface="Arial Rounded MT Bold" charset="0"/>
                        </a:rPr>
                        <a:t>ms</a:t>
                      </a:r>
                      <a:endParaRPr lang="en-US" b="1" dirty="0" smtClean="0">
                        <a:latin typeface="Arial Rounded MT Bold" charset="0"/>
                        <a:ea typeface="Arial Rounded MT Bold" charset="0"/>
                        <a:cs typeface="Arial Rounded MT Bol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38356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4567" y="463689"/>
            <a:ext cx="8911687" cy="1280890"/>
          </a:xfrm>
        </p:spPr>
        <p:txBody>
          <a:bodyPr>
            <a:normAutofit/>
          </a:bodyPr>
          <a:lstStyle/>
          <a:p>
            <a:r>
              <a:rPr lang="en-US" sz="5400" dirty="0" smtClean="0">
                <a:latin typeface="Arial Rounded MT Bold" charset="0"/>
                <a:ea typeface="Arial Rounded MT Bold" charset="0"/>
                <a:cs typeface="Arial Rounded MT Bold" charset="0"/>
              </a:rPr>
              <a:t>The Animation</a:t>
            </a:r>
            <a:endParaRPr lang="en-US" sz="5400" dirty="0">
              <a:latin typeface="Arial Rounded MT Bold" charset="0"/>
              <a:ea typeface="Arial Rounded MT Bold" charset="0"/>
              <a:cs typeface="Arial Rounded MT Bold"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334" y="1276032"/>
            <a:ext cx="5523675" cy="338108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5120" y="2387895"/>
            <a:ext cx="5490884" cy="336966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022" y="3455511"/>
            <a:ext cx="5534978" cy="3375324"/>
          </a:xfrm>
          <a:prstGeom prst="rect">
            <a:avLst/>
          </a:prstGeom>
        </p:spPr>
      </p:pic>
    </p:spTree>
    <p:extLst>
      <p:ext uri="{BB962C8B-B14F-4D97-AF65-F5344CB8AC3E}">
        <p14:creationId xmlns:p14="http://schemas.microsoft.com/office/powerpoint/2010/main" val="1414313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80">
                                          <p:stCondLst>
                                            <p:cond delay="0"/>
                                          </p:stCondLst>
                                        </p:cTn>
                                        <p:tgtEl>
                                          <p:spTgt spid="2"/>
                                        </p:tgtEl>
                                      </p:cBhvr>
                                    </p:animEffect>
                                    <p:anim calcmode="lin" valueType="num">
                                      <p:cBhvr>
                                        <p:cTn id="4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gtEl>
                                      </p:cBhvr>
                                      <p:to x="100000" y="60000"/>
                                    </p:animScale>
                                    <p:animScale>
                                      <p:cBhvr>
                                        <p:cTn id="50" dur="166" decel="50000">
                                          <p:stCondLst>
                                            <p:cond delay="676"/>
                                          </p:stCondLst>
                                        </p:cTn>
                                        <p:tgtEl>
                                          <p:spTgt spid="2"/>
                                        </p:tgtEl>
                                      </p:cBhvr>
                                      <p:to x="100000" y="100000"/>
                                    </p:animScale>
                                    <p:animScale>
                                      <p:cBhvr>
                                        <p:cTn id="51" dur="26">
                                          <p:stCondLst>
                                            <p:cond delay="1312"/>
                                          </p:stCondLst>
                                        </p:cTn>
                                        <p:tgtEl>
                                          <p:spTgt spid="2"/>
                                        </p:tgtEl>
                                      </p:cBhvr>
                                      <p:to x="100000" y="80000"/>
                                    </p:animScale>
                                    <p:animScale>
                                      <p:cBhvr>
                                        <p:cTn id="52" dur="166" decel="50000">
                                          <p:stCondLst>
                                            <p:cond delay="1338"/>
                                          </p:stCondLst>
                                        </p:cTn>
                                        <p:tgtEl>
                                          <p:spTgt spid="2"/>
                                        </p:tgtEl>
                                      </p:cBhvr>
                                      <p:to x="100000" y="100000"/>
                                    </p:animScale>
                                    <p:animScale>
                                      <p:cBhvr>
                                        <p:cTn id="53" dur="26">
                                          <p:stCondLst>
                                            <p:cond delay="1642"/>
                                          </p:stCondLst>
                                        </p:cTn>
                                        <p:tgtEl>
                                          <p:spTgt spid="2"/>
                                        </p:tgtEl>
                                      </p:cBhvr>
                                      <p:to x="100000" y="90000"/>
                                    </p:animScale>
                                    <p:animScale>
                                      <p:cBhvr>
                                        <p:cTn id="54" dur="166" decel="50000">
                                          <p:stCondLst>
                                            <p:cond delay="1668"/>
                                          </p:stCondLst>
                                        </p:cTn>
                                        <p:tgtEl>
                                          <p:spTgt spid="2"/>
                                        </p:tgtEl>
                                      </p:cBhvr>
                                      <p:to x="100000" y="100000"/>
                                    </p:animScale>
                                    <p:animScale>
                                      <p:cBhvr>
                                        <p:cTn id="55" dur="26">
                                          <p:stCondLst>
                                            <p:cond delay="1808"/>
                                          </p:stCondLst>
                                        </p:cTn>
                                        <p:tgtEl>
                                          <p:spTgt spid="2"/>
                                        </p:tgtEl>
                                      </p:cBhvr>
                                      <p:to x="100000" y="95000"/>
                                    </p:animScale>
                                    <p:animScale>
                                      <p:cBhvr>
                                        <p:cTn id="5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778" y="479731"/>
            <a:ext cx="8911687" cy="1280890"/>
          </a:xfrm>
        </p:spPr>
        <p:txBody>
          <a:bodyPr/>
          <a:lstStyle/>
          <a:p>
            <a:r>
              <a:rPr lang="en-US" sz="5400" dirty="0" smtClean="0">
                <a:latin typeface="Arial Rounded MT Bold" charset="0"/>
                <a:ea typeface="Arial Rounded MT Bold" charset="0"/>
                <a:cs typeface="Arial Rounded MT Bold" charset="0"/>
              </a:rPr>
              <a:t>Bibliography</a:t>
            </a:r>
            <a:endParaRPr lang="en-US" dirty="0">
              <a:latin typeface="Arial Rounded MT Bold" charset="0"/>
              <a:ea typeface="Arial Rounded MT Bold" charset="0"/>
              <a:cs typeface="Arial Rounded MT Bold" charset="0"/>
            </a:endParaRPr>
          </a:p>
        </p:txBody>
      </p:sp>
      <p:sp>
        <p:nvSpPr>
          <p:cNvPr id="5" name="TextBox 4"/>
          <p:cNvSpPr txBox="1"/>
          <p:nvPr/>
        </p:nvSpPr>
        <p:spPr>
          <a:xfrm>
            <a:off x="1796716" y="1876926"/>
            <a:ext cx="9464842" cy="2677656"/>
          </a:xfrm>
          <a:prstGeom prst="rect">
            <a:avLst/>
          </a:prstGeom>
          <a:noFill/>
        </p:spPr>
        <p:txBody>
          <a:bodyPr wrap="square" rtlCol="0">
            <a:spAutoFit/>
          </a:bodyPr>
          <a:lstStyle/>
          <a:p>
            <a:pPr marL="457200" indent="-457200" defTabSz="914400">
              <a:buFont typeface="Wingdings" charset="2"/>
              <a:buChar char="Ø"/>
            </a:pPr>
            <a:r>
              <a:rPr lang="en-US" sz="2800" dirty="0" smtClean="0">
                <a:latin typeface="Arial Rounded MT Bold" charset="0"/>
                <a:ea typeface="Arial Rounded MT Bold" charset="0"/>
                <a:cs typeface="Arial Rounded MT Bold" charset="0"/>
                <a:hlinkClick r:id="rId2"/>
              </a:rPr>
              <a:t>“A simple algorithm for knight’s tours”</a:t>
            </a:r>
            <a:endParaRPr lang="en-US" sz="2800" dirty="0" smtClean="0">
              <a:latin typeface="Arial Rounded MT Bold" charset="0"/>
              <a:ea typeface="Arial Rounded MT Bold" charset="0"/>
              <a:cs typeface="Arial Rounded MT Bold" charset="0"/>
            </a:endParaRPr>
          </a:p>
          <a:p>
            <a:pPr defTabSz="914400"/>
            <a:r>
              <a:rPr lang="en-US" sz="2800" dirty="0" smtClean="0">
                <a:latin typeface="Arial Rounded MT Bold" charset="0"/>
                <a:ea typeface="Arial Rounded MT Bold" charset="0"/>
                <a:cs typeface="Arial Rounded MT Bold" charset="0"/>
              </a:rPr>
              <a:t>	Author: Sam </a:t>
            </a:r>
            <a:r>
              <a:rPr lang="en-US" sz="2800" dirty="0" err="1" smtClean="0">
                <a:latin typeface="Arial Rounded MT Bold" charset="0"/>
                <a:ea typeface="Arial Rounded MT Bold" charset="0"/>
                <a:cs typeface="Arial Rounded MT Bold" charset="0"/>
              </a:rPr>
              <a:t>Ganzfried</a:t>
            </a:r>
            <a:endParaRPr lang="en-US" sz="2800" dirty="0" smtClean="0">
              <a:latin typeface="Arial Rounded MT Bold" charset="0"/>
              <a:ea typeface="Arial Rounded MT Bold" charset="0"/>
              <a:cs typeface="Arial Rounded MT Bold" charset="0"/>
            </a:endParaRPr>
          </a:p>
          <a:p>
            <a:pPr marL="457200" indent="-457200" defTabSz="914400">
              <a:buFont typeface="Wingdings" charset="2"/>
              <a:buChar char="Ø"/>
            </a:pPr>
            <a:endParaRPr lang="en-US" sz="2800" dirty="0" smtClean="0">
              <a:latin typeface="Arial Rounded MT Bold" charset="0"/>
              <a:ea typeface="Arial Rounded MT Bold" charset="0"/>
              <a:cs typeface="Arial Rounded MT Bold" charset="0"/>
            </a:endParaRPr>
          </a:p>
          <a:p>
            <a:pPr marL="457200" indent="-457200" defTabSz="914400">
              <a:buFont typeface="Wingdings" charset="2"/>
              <a:buChar char="Ø"/>
            </a:pPr>
            <a:r>
              <a:rPr lang="en-US" sz="2800" dirty="0" smtClean="0">
                <a:latin typeface="Arial Rounded MT Bold" charset="0"/>
                <a:ea typeface="Arial Rounded MT Bold" charset="0"/>
                <a:cs typeface="Arial Rounded MT Bold" charset="0"/>
                <a:hlinkClick r:id="rId3"/>
              </a:rPr>
              <a:t>“Touring Problems – A Mathematical Approach” </a:t>
            </a:r>
            <a:r>
              <a:rPr lang="en-US" sz="2800" dirty="0" smtClean="0">
                <a:latin typeface="Arial Rounded MT Bold" charset="0"/>
                <a:ea typeface="Arial Rounded MT Bold" charset="0"/>
                <a:cs typeface="Arial Rounded MT Bold" charset="0"/>
              </a:rPr>
              <a:t>	Author</a:t>
            </a:r>
            <a:r>
              <a:rPr lang="en-US" sz="2800" dirty="0">
                <a:latin typeface="Arial Rounded MT Bold" charset="0"/>
                <a:ea typeface="Arial Rounded MT Bold" charset="0"/>
                <a:cs typeface="Arial Rounded MT Bold" charset="0"/>
              </a:rPr>
              <a:t>: </a:t>
            </a:r>
            <a:r>
              <a:rPr lang="en-US" sz="2800" dirty="0" smtClean="0">
                <a:latin typeface="Arial Rounded MT Bold" charset="0"/>
                <a:ea typeface="Arial Rounded MT Bold" charset="0"/>
                <a:cs typeface="Arial Rounded MT Bold" charset="0"/>
              </a:rPr>
              <a:t>Vipul </a:t>
            </a:r>
            <a:r>
              <a:rPr lang="en-US" sz="2800" dirty="0" err="1" smtClean="0">
                <a:latin typeface="Arial Rounded MT Bold" charset="0"/>
                <a:ea typeface="Arial Rounded MT Bold" charset="0"/>
                <a:cs typeface="Arial Rounded MT Bold" charset="0"/>
              </a:rPr>
              <a:t>Naik</a:t>
            </a:r>
            <a:r>
              <a:rPr lang="en-US" sz="2800" dirty="0" smtClean="0">
                <a:latin typeface="Arial Rounded MT Bold" charset="0"/>
                <a:ea typeface="Arial Rounded MT Bold" charset="0"/>
                <a:cs typeface="Arial Rounded MT Bold" charset="0"/>
              </a:rPr>
              <a:t> </a:t>
            </a:r>
            <a:endParaRPr lang="en-US" sz="2800" dirty="0">
              <a:latin typeface="Arial Rounded MT Bold" charset="0"/>
              <a:ea typeface="Arial Rounded MT Bold" charset="0"/>
              <a:cs typeface="Arial Rounded MT Bold" charset="0"/>
            </a:endParaRP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sz="2800" b="1"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20216878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38442" y="1845381"/>
            <a:ext cx="8915399" cy="22627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3800" dirty="0">
                <a:latin typeface="Argos George Contour" charset="0"/>
                <a:ea typeface="Argos George Contour" charset="0"/>
                <a:cs typeface="Argos George Contour" charset="0"/>
              </a:rPr>
              <a:t>T</a:t>
            </a:r>
            <a:r>
              <a:rPr lang="en-US" sz="13800" dirty="0" smtClean="0">
                <a:latin typeface="Argos George Contour" charset="0"/>
                <a:ea typeface="Argos George Contour" charset="0"/>
                <a:cs typeface="Argos George Contour" charset="0"/>
              </a:rPr>
              <a:t>hank You</a:t>
            </a:r>
            <a:endParaRPr lang="en-US" sz="13800" dirty="0">
              <a:latin typeface="Argos George Contour" charset="0"/>
              <a:ea typeface="Argos George Contour" charset="0"/>
              <a:cs typeface="Argos George Contour" charset="0"/>
            </a:endParaRPr>
          </a:p>
        </p:txBody>
      </p:sp>
      <p:sp>
        <p:nvSpPr>
          <p:cNvPr id="5" name="Subtitle 2"/>
          <p:cNvSpPr txBox="1">
            <a:spLocks/>
          </p:cNvSpPr>
          <p:nvPr/>
        </p:nvSpPr>
        <p:spPr>
          <a:xfrm>
            <a:off x="2238442" y="4156286"/>
            <a:ext cx="8915399" cy="5454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3200" dirty="0" err="1" smtClean="0">
                <a:latin typeface="Argos George Contour" charset="0"/>
                <a:ea typeface="Argos George Contour" charset="0"/>
                <a:cs typeface="Argos George Contour" charset="0"/>
              </a:rPr>
              <a:t>Hadar</a:t>
            </a:r>
            <a:r>
              <a:rPr lang="en-US" sz="3200" dirty="0" smtClean="0">
                <a:latin typeface="Argos George Contour" charset="0"/>
                <a:ea typeface="Argos George Contour" charset="0"/>
                <a:cs typeface="Argos George Contour" charset="0"/>
              </a:rPr>
              <a:t> </a:t>
            </a:r>
            <a:r>
              <a:rPr lang="en-US" sz="3200" dirty="0" err="1" smtClean="0">
                <a:latin typeface="Argos George Contour" charset="0"/>
                <a:ea typeface="Argos George Contour" charset="0"/>
                <a:cs typeface="Argos George Contour" charset="0"/>
              </a:rPr>
              <a:t>Pur</a:t>
            </a:r>
            <a:r>
              <a:rPr lang="en-US" sz="3200" dirty="0" smtClean="0">
                <a:latin typeface="Argos George Contour" charset="0"/>
                <a:ea typeface="Argos George Contour" charset="0"/>
                <a:cs typeface="Argos George Contour" charset="0"/>
              </a:rPr>
              <a:t>  &amp;&amp; </a:t>
            </a:r>
            <a:r>
              <a:rPr lang="en-US" sz="3200" dirty="0" err="1" smtClean="0">
                <a:latin typeface="Argos George Contour" charset="0"/>
                <a:ea typeface="Argos George Contour" charset="0"/>
                <a:cs typeface="Argos George Contour" charset="0"/>
              </a:rPr>
              <a:t>Maor</a:t>
            </a:r>
            <a:r>
              <a:rPr lang="en-US" sz="3200" dirty="0" smtClean="0">
                <a:latin typeface="Argos George Contour" charset="0"/>
                <a:ea typeface="Argos George Contour" charset="0"/>
                <a:cs typeface="Argos George Contour" charset="0"/>
              </a:rPr>
              <a:t> </a:t>
            </a:r>
            <a:r>
              <a:rPr lang="en-US" sz="3200" dirty="0" err="1" smtClean="0">
                <a:latin typeface="Argos George Contour" charset="0"/>
                <a:ea typeface="Argos George Contour" charset="0"/>
                <a:cs typeface="Argos George Contour" charset="0"/>
              </a:rPr>
              <a:t>Shapira</a:t>
            </a:r>
            <a:endParaRPr lang="en-US" sz="3200" dirty="0" smtClean="0">
              <a:latin typeface="Argos George Contour" charset="0"/>
              <a:ea typeface="Argos George Contour" charset="0"/>
              <a:cs typeface="Argos George Contour" charset="0"/>
            </a:endParaRPr>
          </a:p>
        </p:txBody>
      </p:sp>
    </p:spTree>
    <p:extLst>
      <p:ext uri="{BB962C8B-B14F-4D97-AF65-F5344CB8AC3E}">
        <p14:creationId xmlns:p14="http://schemas.microsoft.com/office/powerpoint/2010/main" val="183076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74776" y="705853"/>
            <a:ext cx="9566991" cy="3593431"/>
          </a:xfrm>
        </p:spPr>
        <p:txBody>
          <a:bodyPr>
            <a:noAutofit/>
          </a:bodyPr>
          <a:lstStyle/>
          <a:p>
            <a:pPr marL="0" indent="0">
              <a:buNone/>
            </a:pPr>
            <a:r>
              <a:rPr lang="en-US" sz="2400" dirty="0">
                <a:latin typeface="Arial Rounded MT Bold" charset="0"/>
                <a:ea typeface="Arial Rounded MT Bold" charset="0"/>
                <a:cs typeface="Arial Rounded MT Bold" charset="0"/>
              </a:rPr>
              <a:t>There are many variations of this problem : </a:t>
            </a:r>
          </a:p>
          <a:p>
            <a:pPr>
              <a:buClr>
                <a:schemeClr val="tx1"/>
              </a:buClr>
              <a:buFont typeface="Wingdings" charset="2"/>
              <a:buChar char="Ø"/>
            </a:pPr>
            <a:r>
              <a:rPr lang="en-US" sz="2400" dirty="0">
                <a:latin typeface="Arial Rounded MT Bold" charset="0"/>
                <a:ea typeface="Arial Rounded MT Bold" charset="0"/>
                <a:cs typeface="Arial Rounded MT Bold" charset="0"/>
              </a:rPr>
              <a:t>Whether a tour is possible with a given initial position. </a:t>
            </a:r>
          </a:p>
          <a:p>
            <a:pPr>
              <a:buClr>
                <a:schemeClr val="tx1"/>
              </a:buClr>
              <a:buFont typeface="Wingdings" charset="2"/>
              <a:buChar char="Ø"/>
            </a:pPr>
            <a:r>
              <a:rPr lang="en-US" sz="2400" dirty="0">
                <a:latin typeface="Arial Rounded MT Bold" charset="0"/>
                <a:ea typeface="Arial Rounded MT Bold" charset="0"/>
                <a:cs typeface="Arial Rounded MT Bold" charset="0"/>
              </a:rPr>
              <a:t>Whether a tour is possible with a given initial and a given final position. </a:t>
            </a:r>
          </a:p>
          <a:p>
            <a:pPr>
              <a:buClr>
                <a:schemeClr val="tx1"/>
              </a:buClr>
              <a:buFont typeface="Wingdings" charset="2"/>
              <a:buChar char="Ø"/>
            </a:pPr>
            <a:r>
              <a:rPr lang="en-US" sz="2400" dirty="0">
                <a:latin typeface="Arial Rounded MT Bold" charset="0"/>
                <a:ea typeface="Arial Rounded MT Bold" charset="0"/>
                <a:cs typeface="Arial Rounded MT Bold" charset="0"/>
              </a:rPr>
              <a:t>Whether there is a closed tour or re-entrant tour , that is, a tour where the last </a:t>
            </a:r>
            <a:r>
              <a:rPr lang="en-US" sz="2400" dirty="0" smtClean="0">
                <a:latin typeface="Arial Rounded MT Bold" charset="0"/>
                <a:ea typeface="Arial Rounded MT Bold" charset="0"/>
                <a:cs typeface="Arial Rounded MT Bold" charset="0"/>
              </a:rPr>
              <a:t>square </a:t>
            </a:r>
            <a:r>
              <a:rPr lang="en-US" sz="2400" dirty="0">
                <a:latin typeface="Arial Rounded MT Bold" charset="0"/>
                <a:ea typeface="Arial Rounded MT Bold" charset="0"/>
                <a:cs typeface="Arial Rounded MT Bold" charset="0"/>
              </a:rPr>
              <a:t>is a knight’s move away from the first. </a:t>
            </a:r>
            <a:r>
              <a:rPr lang="en-US" sz="2400" dirty="0" smtClean="0">
                <a:latin typeface="Arial Rounded MT Bold" charset="0"/>
                <a:ea typeface="Arial Rounded MT Bold" charset="0"/>
                <a:cs typeface="Arial Rounded MT Bold" charset="0"/>
              </a:rPr>
              <a:t>If </a:t>
            </a:r>
            <a:r>
              <a:rPr lang="en-US" sz="2400" dirty="0">
                <a:latin typeface="Arial Rounded MT Bold" charset="0"/>
                <a:ea typeface="Arial Rounded MT Bold" charset="0"/>
                <a:cs typeface="Arial Rounded MT Bold" charset="0"/>
              </a:rPr>
              <a:t>there is a closed tour beginning at some square, there is a closed tour beginning at any square. </a:t>
            </a:r>
            <a:endParaRPr lang="he-IL" sz="2400" dirty="0" smtClean="0">
              <a:latin typeface="Arial Rounded MT Bold" charset="0"/>
              <a:ea typeface="Arial Rounded MT Bold" charset="0"/>
              <a:cs typeface="Arial Rounded MT Bold" charset="0"/>
            </a:endParaRPr>
          </a:p>
        </p:txBody>
      </p:sp>
      <p:sp>
        <p:nvSpPr>
          <p:cNvPr id="6" name="Cloud 5"/>
          <p:cNvSpPr/>
          <p:nvPr/>
        </p:nvSpPr>
        <p:spPr>
          <a:xfrm>
            <a:off x="1774776" y="4555956"/>
            <a:ext cx="9133857" cy="1876927"/>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2800" dirty="0" smtClean="0">
              <a:latin typeface="Arial Rounded MT Bold" charset="0"/>
              <a:ea typeface="Arial Rounded MT Bold" charset="0"/>
              <a:cs typeface="Arial Rounded MT Bold" charset="0"/>
            </a:endParaRPr>
          </a:p>
          <a:p>
            <a:pPr algn="ctr"/>
            <a:r>
              <a:rPr lang="en-US" sz="2800" dirty="0" smtClean="0">
                <a:latin typeface="Arial Rounded MT Bold" charset="0"/>
                <a:ea typeface="Arial Rounded MT Bold" charset="0"/>
                <a:cs typeface="Arial Rounded MT Bold" charset="0"/>
              </a:rPr>
              <a:t>We </a:t>
            </a:r>
            <a:r>
              <a:rPr lang="en-US" sz="2800" dirty="0">
                <a:latin typeface="Arial Rounded MT Bold" charset="0"/>
                <a:ea typeface="Arial Rounded MT Bold" charset="0"/>
                <a:cs typeface="Arial Rounded MT Bold" charset="0"/>
              </a:rPr>
              <a:t>will </a:t>
            </a:r>
            <a:r>
              <a:rPr lang="en-US" sz="2800" dirty="0" smtClean="0">
                <a:latin typeface="Arial Rounded MT Bold" charset="0"/>
                <a:ea typeface="Arial Rounded MT Bold" charset="0"/>
                <a:cs typeface="Arial Rounded MT Bold" charset="0"/>
              </a:rPr>
              <a:t>focus on the first </a:t>
            </a:r>
            <a:r>
              <a:rPr lang="en-US" sz="2800" dirty="0">
                <a:latin typeface="Arial Rounded MT Bold" charset="0"/>
                <a:ea typeface="Arial Rounded MT Bold" charset="0"/>
                <a:cs typeface="Arial Rounded MT Bold" charset="0"/>
              </a:rPr>
              <a:t>variation</a:t>
            </a:r>
            <a:r>
              <a:rPr lang="en-US" sz="2800" dirty="0" smtClean="0">
                <a:latin typeface="Arial Rounded MT Bold" charset="0"/>
                <a:ea typeface="Arial Rounded MT Bold" charset="0"/>
                <a:cs typeface="Arial Rounded MT Bold" charset="0"/>
              </a:rPr>
              <a:t>  </a:t>
            </a:r>
            <a:endParaRPr lang="en-US" sz="2800" dirty="0">
              <a:latin typeface="Arial Rounded MT Bold" charset="0"/>
              <a:ea typeface="Arial Rounded MT Bold" charset="0"/>
              <a:cs typeface="Arial Rounded MT Bold" charset="0"/>
            </a:endParaRPr>
          </a:p>
          <a:p>
            <a:r>
              <a:rPr lang="en-US" dirty="0"/>
              <a:t/>
            </a:r>
            <a:br>
              <a:rPr lang="en-US" dirty="0"/>
            </a:br>
            <a:endParaRPr lang="en-US" dirty="0"/>
          </a:p>
        </p:txBody>
      </p:sp>
    </p:spTree>
    <p:extLst>
      <p:ext uri="{BB962C8B-B14F-4D97-AF65-F5344CB8AC3E}">
        <p14:creationId xmlns:p14="http://schemas.microsoft.com/office/powerpoint/2010/main" val="19869914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2967" y="721895"/>
            <a:ext cx="9545053" cy="5139869"/>
          </a:xfrm>
          <a:prstGeom prst="rect">
            <a:avLst/>
          </a:prstGeom>
          <a:noFill/>
        </p:spPr>
        <p:txBody>
          <a:bodyPr wrap="square" rtlCol="0">
            <a:spAutoFit/>
          </a:bodyPr>
          <a:lstStyle/>
          <a:p>
            <a:pPr algn="l">
              <a:spcBef>
                <a:spcPts val="600"/>
              </a:spcBef>
              <a:spcAft>
                <a:spcPts val="600"/>
              </a:spcAft>
            </a:pPr>
            <a:r>
              <a:rPr lang="en-US" sz="2400" dirty="0">
                <a:latin typeface="Arial Rounded MT Bold" charset="0"/>
                <a:ea typeface="Arial Rounded MT Bold" charset="0"/>
                <a:cs typeface="Arial Rounded MT Bold" charset="0"/>
              </a:rPr>
              <a:t>A tour, or more technically, a Hamiltonian path of a general graph is a sequence of its vertices such that every vertex occurs exactly once, and vertices occurring adjacent to each other in the sequence are adjacent in the graph. </a:t>
            </a:r>
            <a:endParaRPr lang="en-US" sz="2400" dirty="0" smtClean="0">
              <a:latin typeface="Arial Rounded MT Bold" charset="0"/>
              <a:ea typeface="Arial Rounded MT Bold" charset="0"/>
              <a:cs typeface="Arial Rounded MT Bold" charset="0"/>
            </a:endParaRPr>
          </a:p>
          <a:p>
            <a:pPr>
              <a:spcBef>
                <a:spcPts val="600"/>
              </a:spcBef>
              <a:spcAft>
                <a:spcPts val="600"/>
              </a:spcAft>
            </a:pPr>
            <a:r>
              <a:rPr lang="en-US" sz="2400" dirty="0">
                <a:latin typeface="Arial Rounded MT Bold" charset="0"/>
                <a:ea typeface="Arial Rounded MT Bold" charset="0"/>
                <a:cs typeface="Arial Rounded MT Bold" charset="0"/>
              </a:rPr>
              <a:t>T</a:t>
            </a:r>
            <a:r>
              <a:rPr lang="en-US" sz="2400" dirty="0" smtClean="0">
                <a:latin typeface="Arial Rounded MT Bold" charset="0"/>
                <a:ea typeface="Arial Rounded MT Bold" charset="0"/>
                <a:cs typeface="Arial Rounded MT Bold" charset="0"/>
              </a:rPr>
              <a:t>he </a:t>
            </a:r>
            <a:r>
              <a:rPr lang="en-US" sz="2400" dirty="0">
                <a:latin typeface="Arial Rounded MT Bold" charset="0"/>
                <a:ea typeface="Arial Rounded MT Bold" charset="0"/>
                <a:cs typeface="Arial Rounded MT Bold" charset="0"/>
              </a:rPr>
              <a:t>vertices of the graphs are the squares of the chessboard, and there is an edge joining two vertices (that is, the two vertices are adjacent) if they are separated by a knight’s move. </a:t>
            </a:r>
            <a:endParaRPr lang="he-IL" sz="2400" dirty="0" smtClean="0">
              <a:latin typeface="Arial Rounded MT Bold" charset="0"/>
              <a:ea typeface="Arial Rounded MT Bold" charset="0"/>
              <a:cs typeface="Arial Rounded MT Bold" charset="0"/>
            </a:endParaRPr>
          </a:p>
          <a:p>
            <a:pPr algn="l">
              <a:spcBef>
                <a:spcPts val="600"/>
              </a:spcBef>
              <a:spcAft>
                <a:spcPts val="600"/>
              </a:spcAft>
            </a:pPr>
            <a:r>
              <a:rPr lang="en-US" sz="2400" dirty="0" smtClean="0">
                <a:latin typeface="Arial Rounded MT Bold" charset="0"/>
                <a:ea typeface="Arial Rounded MT Bold" charset="0"/>
                <a:cs typeface="Arial Rounded MT Bold" charset="0"/>
              </a:rPr>
              <a:t>The </a:t>
            </a:r>
            <a:r>
              <a:rPr lang="en-US" sz="2400" dirty="0">
                <a:latin typeface="Arial Rounded MT Bold" charset="0"/>
                <a:ea typeface="Arial Rounded MT Bold" charset="0"/>
                <a:cs typeface="Arial Rounded MT Bold" charset="0"/>
              </a:rPr>
              <a:t>sequence describes the order in which the vertices are covered by the Hamiltonian path. </a:t>
            </a:r>
            <a:endParaRPr lang="he-IL" sz="2400" dirty="0" smtClean="0">
              <a:latin typeface="Arial Rounded MT Bold" charset="0"/>
              <a:ea typeface="Arial Rounded MT Bold" charset="0"/>
              <a:cs typeface="Arial Rounded MT Bold" charset="0"/>
            </a:endParaRPr>
          </a:p>
          <a:p>
            <a:pPr algn="l">
              <a:spcBef>
                <a:spcPts val="600"/>
              </a:spcBef>
              <a:spcAft>
                <a:spcPts val="600"/>
              </a:spcAft>
            </a:pPr>
            <a:r>
              <a:rPr lang="en-US" sz="2400" dirty="0" smtClean="0">
                <a:latin typeface="Arial Rounded MT Bold" charset="0"/>
                <a:ea typeface="Arial Rounded MT Bold" charset="0"/>
                <a:cs typeface="Arial Rounded MT Bold" charset="0"/>
              </a:rPr>
              <a:t>The </a:t>
            </a:r>
            <a:r>
              <a:rPr lang="en-US" sz="2400" dirty="0">
                <a:latin typeface="Arial Rounded MT Bold" charset="0"/>
                <a:ea typeface="Arial Rounded MT Bold" charset="0"/>
                <a:cs typeface="Arial Rounded MT Bold" charset="0"/>
              </a:rPr>
              <a:t>knight’s tour that we had encountered earlier on is simply a Hamiltonian path in the knight’s move graph. </a:t>
            </a:r>
          </a:p>
          <a:p>
            <a:pPr marL="0" algn="l" defTabSz="457200" eaLnBrk="1" latinLnBrk="0" hangingPunct="1">
              <a:spcBef>
                <a:spcPts val="600"/>
              </a:spcBef>
              <a:spcAft>
                <a:spcPts val="600"/>
              </a:spcAft>
            </a:pPr>
            <a:endParaRPr lang="en-US" sz="2400"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751642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284" y="666370"/>
            <a:ext cx="8911687" cy="1280890"/>
          </a:xfrm>
        </p:spPr>
        <p:txBody>
          <a:bodyPr>
            <a:normAutofit/>
          </a:bodyPr>
          <a:lstStyle/>
          <a:p>
            <a:r>
              <a:rPr lang="en-US" sz="5400" dirty="0" smtClean="0">
                <a:latin typeface="Arial Rounded MT Bold" charset="0"/>
                <a:ea typeface="Arial Rounded MT Bold" charset="0"/>
                <a:cs typeface="Arial Rounded MT Bold" charset="0"/>
              </a:rPr>
              <a:t>Knight Rules</a:t>
            </a:r>
            <a:endParaRPr lang="en-US" sz="5400" dirty="0">
              <a:latin typeface="Arial Rounded MT Bold" charset="0"/>
              <a:ea typeface="Arial Rounded MT Bold" charset="0"/>
              <a:cs typeface="Arial Rounded MT Bold"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849075" y="1857541"/>
            <a:ext cx="4792356" cy="4792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059" y="3735507"/>
            <a:ext cx="527682" cy="527682"/>
          </a:xfrm>
          <a:prstGeom prst="rect">
            <a:avLst/>
          </a:prstGeom>
        </p:spPr>
      </p:pic>
      <p:sp>
        <p:nvSpPr>
          <p:cNvPr id="12" name="Bent Arrow 11"/>
          <p:cNvSpPr/>
          <p:nvPr/>
        </p:nvSpPr>
        <p:spPr>
          <a:xfrm>
            <a:off x="4026568" y="2918627"/>
            <a:ext cx="416012" cy="815505"/>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3" name="Bent Arrow 12"/>
          <p:cNvSpPr/>
          <p:nvPr/>
        </p:nvSpPr>
        <p:spPr>
          <a:xfrm flipH="1">
            <a:off x="3501439" y="2918627"/>
            <a:ext cx="408176" cy="815505"/>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4" name="Bent Arrow 13"/>
          <p:cNvSpPr/>
          <p:nvPr/>
        </p:nvSpPr>
        <p:spPr>
          <a:xfrm rot="5400000">
            <a:off x="4450479" y="3866024"/>
            <a:ext cx="401794" cy="844358"/>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5" name="Bent Arrow 14"/>
          <p:cNvSpPr/>
          <p:nvPr/>
        </p:nvSpPr>
        <p:spPr>
          <a:xfrm rot="5400000" flipH="1">
            <a:off x="4454263" y="3319458"/>
            <a:ext cx="394228" cy="844358"/>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6" name="Bent Arrow 15"/>
          <p:cNvSpPr/>
          <p:nvPr/>
        </p:nvSpPr>
        <p:spPr>
          <a:xfrm rot="10800000">
            <a:off x="3501439" y="4316601"/>
            <a:ext cx="416012" cy="815505"/>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7" name="Bent Arrow 16"/>
          <p:cNvSpPr/>
          <p:nvPr/>
        </p:nvSpPr>
        <p:spPr>
          <a:xfrm rot="10800000" flipH="1">
            <a:off x="4034424" y="4316600"/>
            <a:ext cx="408176" cy="815505"/>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8" name="Bent Arrow 17"/>
          <p:cNvSpPr/>
          <p:nvPr/>
        </p:nvSpPr>
        <p:spPr>
          <a:xfrm rot="16200000">
            <a:off x="3075452" y="3389296"/>
            <a:ext cx="401796" cy="844360"/>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
        <p:nvSpPr>
          <p:cNvPr id="19" name="Bent Arrow 18"/>
          <p:cNvSpPr/>
          <p:nvPr/>
        </p:nvSpPr>
        <p:spPr>
          <a:xfrm rot="16200000" flipH="1">
            <a:off x="3095066" y="3848518"/>
            <a:ext cx="394226" cy="844360"/>
          </a:xfrm>
          <a:prstGeom prst="ben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1264" y="4130083"/>
            <a:ext cx="4369787" cy="245295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7288699" y="1857541"/>
            <a:ext cx="4462352" cy="1569660"/>
          </a:xfrm>
          <a:prstGeom prst="rect">
            <a:avLst/>
          </a:prstGeom>
          <a:noFill/>
        </p:spPr>
        <p:txBody>
          <a:bodyPr wrap="square" rtlCol="0">
            <a:spAutoFit/>
          </a:bodyPr>
          <a:lstStyle/>
          <a:p>
            <a:r>
              <a:rPr lang="en-US" sz="2400" dirty="0">
                <a:latin typeface="Arial Rounded MT Bold" charset="0"/>
                <a:ea typeface="Arial Rounded MT Bold" charset="0"/>
                <a:cs typeface="Arial Rounded MT Bold" charset="0"/>
              </a:rPr>
              <a:t>Here, a knight can move in any of 8 ways, provided that the final destination is within the board. </a:t>
            </a:r>
          </a:p>
        </p:txBody>
      </p:sp>
    </p:spTree>
    <p:extLst>
      <p:ext uri="{BB962C8B-B14F-4D97-AF65-F5344CB8AC3E}">
        <p14:creationId xmlns:p14="http://schemas.microsoft.com/office/powerpoint/2010/main" val="32716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p:tgtEl>
                                          <p:spTgt spid="18"/>
                                        </p:tgtEl>
                                        <p:attrNameLst>
                                          <p:attrName>ppt_y</p:attrName>
                                        </p:attrNameLst>
                                      </p:cBhvr>
                                      <p:tavLst>
                                        <p:tav tm="0">
                                          <p:val>
                                            <p:strVal val="#ppt_y+#ppt_h*1.125000"/>
                                          </p:val>
                                        </p:tav>
                                        <p:tav tm="100000">
                                          <p:val>
                                            <p:strVal val="#ppt_y"/>
                                          </p:val>
                                        </p:tav>
                                      </p:tavLst>
                                    </p:anim>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up)">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p:tgtEl>
                                          <p:spTgt spid="16"/>
                                        </p:tgtEl>
                                        <p:attrNameLst>
                                          <p:attrName>ppt_y</p:attrName>
                                        </p:attrNameLst>
                                      </p:cBhvr>
                                      <p:tavLst>
                                        <p:tav tm="0">
                                          <p:val>
                                            <p:strVal val="#ppt_y+#ppt_h*1.125000"/>
                                          </p:val>
                                        </p:tav>
                                        <p:tav tm="100000">
                                          <p:val>
                                            <p:strVal val="#ppt_y"/>
                                          </p:val>
                                        </p:tav>
                                      </p:tavLst>
                                    </p:anim>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p:tgtEl>
                                          <p:spTgt spid="17"/>
                                        </p:tgtEl>
                                        <p:attrNameLst>
                                          <p:attrName>ppt_y</p:attrName>
                                        </p:attrNameLst>
                                      </p:cBhvr>
                                      <p:tavLst>
                                        <p:tav tm="0">
                                          <p:val>
                                            <p:strVal val="#ppt_y+#ppt_h*1.125000"/>
                                          </p:val>
                                        </p:tav>
                                        <p:tav tm="100000">
                                          <p:val>
                                            <p:strVal val="#ppt_y"/>
                                          </p:val>
                                        </p:tav>
                                      </p:tavLst>
                                    </p:anim>
                                    <p:animEffect transition="in" filter="wipe(up)">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p:tgtEl>
                                          <p:spTgt spid="14"/>
                                        </p:tgtEl>
                                        <p:attrNameLst>
                                          <p:attrName>ppt_y</p:attrName>
                                        </p:attrNameLst>
                                      </p:cBhvr>
                                      <p:tavLst>
                                        <p:tav tm="0">
                                          <p:val>
                                            <p:strVal val="#ppt_y+#ppt_h*1.125000"/>
                                          </p:val>
                                        </p:tav>
                                        <p:tav tm="100000">
                                          <p:val>
                                            <p:strVal val="#ppt_y"/>
                                          </p:val>
                                        </p:tav>
                                      </p:tavLst>
                                    </p:anim>
                                    <p:animEffect transition="in" filter="wipe(up)">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 calcmode="lin" valueType="num">
                                      <p:cBhvr>
                                        <p:cTn id="57" dur="500" fill="hold"/>
                                        <p:tgtEl>
                                          <p:spTgt spid="6"/>
                                        </p:tgtEl>
                                        <p:attrNameLst>
                                          <p:attrName>style.rotation</p:attrName>
                                        </p:attrNameLst>
                                      </p:cBhvr>
                                      <p:tavLst>
                                        <p:tav tm="0">
                                          <p:val>
                                            <p:fltVal val="360"/>
                                          </p:val>
                                        </p:tav>
                                        <p:tav tm="100000">
                                          <p:val>
                                            <p:fltVal val="0"/>
                                          </p:val>
                                        </p:tav>
                                      </p:tavLst>
                                    </p:anim>
                                    <p:animEffect transition="in" filter="fade">
                                      <p:cBhvr>
                                        <p:cTn id="58" dur="500"/>
                                        <p:tgtEl>
                                          <p:spTgt spid="6"/>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 calcmode="lin" valueType="num">
                                      <p:cBhvr>
                                        <p:cTn id="63" dur="500" fill="hold"/>
                                        <p:tgtEl>
                                          <p:spTgt spid="3"/>
                                        </p:tgtEl>
                                        <p:attrNameLst>
                                          <p:attrName>style.rotation</p:attrName>
                                        </p:attrNameLst>
                                      </p:cBhvr>
                                      <p:tavLst>
                                        <p:tav tm="0">
                                          <p:val>
                                            <p:fltVal val="360"/>
                                          </p:val>
                                        </p:tav>
                                        <p:tav tm="100000">
                                          <p:val>
                                            <p:fltVal val="0"/>
                                          </p:val>
                                        </p:tav>
                                      </p:tavLst>
                                    </p:anim>
                                    <p:animEffect transition="in" filter="fade">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263" y="733926"/>
            <a:ext cx="5835316" cy="5835316"/>
          </a:xfrm>
          <a:prstGeom prst="rect">
            <a:avLst/>
          </a:prstGeom>
        </p:spPr>
      </p:pic>
      <p:sp>
        <p:nvSpPr>
          <p:cNvPr id="5" name="Vertical Scroll 4"/>
          <p:cNvSpPr/>
          <p:nvPr/>
        </p:nvSpPr>
        <p:spPr>
          <a:xfrm>
            <a:off x="8245642" y="733926"/>
            <a:ext cx="3801979" cy="5682916"/>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Rounded MT Bold" charset="0"/>
                <a:ea typeface="Arial Rounded MT Bold" charset="0"/>
                <a:cs typeface="Arial Rounded MT Bold" charset="0"/>
              </a:rPr>
              <a:t>Knight's graph showing all possible paths for a knight's tour on a standard 8×8 chessboard. </a:t>
            </a:r>
            <a:endParaRPr lang="en-US" dirty="0" smtClean="0">
              <a:latin typeface="Arial Rounded MT Bold" charset="0"/>
              <a:ea typeface="Arial Rounded MT Bold" charset="0"/>
              <a:cs typeface="Arial Rounded MT Bold" charset="0"/>
            </a:endParaRPr>
          </a:p>
          <a:p>
            <a:endParaRPr lang="en-US" dirty="0" smtClean="0">
              <a:latin typeface="Arial Rounded MT Bold" charset="0"/>
              <a:ea typeface="Arial Rounded MT Bold" charset="0"/>
              <a:cs typeface="Arial Rounded MT Bold" charset="0"/>
            </a:endParaRPr>
          </a:p>
          <a:p>
            <a:r>
              <a:rPr lang="en-US" dirty="0" smtClean="0">
                <a:latin typeface="Arial Rounded MT Bold" charset="0"/>
                <a:ea typeface="Arial Rounded MT Bold" charset="0"/>
                <a:cs typeface="Arial Rounded MT Bold" charset="0"/>
              </a:rPr>
              <a:t>The </a:t>
            </a:r>
            <a:r>
              <a:rPr lang="en-US" dirty="0">
                <a:latin typeface="Arial Rounded MT Bold" charset="0"/>
                <a:ea typeface="Arial Rounded MT Bold" charset="0"/>
                <a:cs typeface="Arial Rounded MT Bold" charset="0"/>
              </a:rPr>
              <a:t>numbers on each node indicate the number of possible moves that can be made from that position.</a:t>
            </a:r>
          </a:p>
        </p:txBody>
      </p:sp>
    </p:spTree>
    <p:extLst>
      <p:ext uri="{BB962C8B-B14F-4D97-AF65-F5344CB8AC3E}">
        <p14:creationId xmlns:p14="http://schemas.microsoft.com/office/powerpoint/2010/main" val="12032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2546" y="657726"/>
            <a:ext cx="9593180" cy="1754326"/>
          </a:xfrm>
          <a:prstGeom prst="rect">
            <a:avLst/>
          </a:prstGeom>
          <a:noFill/>
        </p:spPr>
        <p:txBody>
          <a:bodyPr wrap="square" rtlCol="0">
            <a:spAutoFit/>
          </a:bodyPr>
          <a:lstStyle/>
          <a:p>
            <a:r>
              <a:rPr lang="en-US" sz="5400" smtClean="0">
                <a:latin typeface="Arial Rounded MT Bold" charset="0"/>
                <a:ea typeface="Arial Rounded MT Bold" charset="0"/>
                <a:cs typeface="Arial Rounded MT Bold" charset="0"/>
              </a:rPr>
              <a:t>Motivation to </a:t>
            </a:r>
            <a:r>
              <a:rPr lang="en-US" sz="5400" dirty="0" err="1" smtClean="0">
                <a:latin typeface="Arial Rounded MT Bold" charset="0"/>
                <a:ea typeface="Arial Rounded MT Bold" charset="0"/>
                <a:cs typeface="Arial Rounded MT Bold" charset="0"/>
              </a:rPr>
              <a:t>Warnsdorff’s</a:t>
            </a:r>
            <a:r>
              <a:rPr lang="en-US" sz="5400" dirty="0" smtClean="0">
                <a:latin typeface="Arial Rounded MT Bold" charset="0"/>
                <a:ea typeface="Arial Rounded MT Bold" charset="0"/>
                <a:cs typeface="Arial Rounded MT Bold" charset="0"/>
              </a:rPr>
              <a:t> </a:t>
            </a:r>
            <a:r>
              <a:rPr lang="en-US" sz="5400" dirty="0">
                <a:latin typeface="Arial Rounded MT Bold" charset="0"/>
                <a:ea typeface="Arial Rounded MT Bold" charset="0"/>
                <a:cs typeface="Arial Rounded MT Bold" charset="0"/>
              </a:rPr>
              <a:t>Rule</a:t>
            </a:r>
          </a:p>
        </p:txBody>
      </p:sp>
      <p:sp>
        <p:nvSpPr>
          <p:cNvPr id="5" name="Content Placeholder 2"/>
          <p:cNvSpPr>
            <a:spLocks noGrp="1"/>
          </p:cNvSpPr>
          <p:nvPr>
            <p:ph idx="1"/>
          </p:nvPr>
        </p:nvSpPr>
        <p:spPr>
          <a:xfrm>
            <a:off x="1732546" y="2412052"/>
            <a:ext cx="9833812" cy="3777622"/>
          </a:xfrm>
        </p:spPr>
        <p:txBody>
          <a:bodyPr>
            <a:normAutofit/>
          </a:bodyPr>
          <a:lstStyle/>
          <a:p>
            <a:pPr marL="0" indent="0">
              <a:buNone/>
            </a:pPr>
            <a:r>
              <a:rPr lang="en-US" sz="2400" dirty="0">
                <a:latin typeface="Arial Rounded MT Bold" charset="0"/>
                <a:ea typeface="Arial Rounded MT Bold" charset="0"/>
                <a:cs typeface="Arial Rounded MT Bold" charset="0"/>
              </a:rPr>
              <a:t>The </a:t>
            </a:r>
            <a:r>
              <a:rPr lang="en-US" sz="2400" b="1" dirty="0">
                <a:latin typeface="Arial Rounded MT Bold" charset="0"/>
                <a:ea typeface="Arial Rounded MT Bold" charset="0"/>
                <a:cs typeface="Arial Rounded MT Bold" charset="0"/>
              </a:rPr>
              <a:t>naive algorithm </a:t>
            </a:r>
            <a:r>
              <a:rPr lang="en-US" sz="2400" dirty="0">
                <a:latin typeface="Arial Rounded MT Bold" charset="0"/>
                <a:ea typeface="Arial Rounded MT Bold" charset="0"/>
                <a:cs typeface="Arial Rounded MT Bold" charset="0"/>
              </a:rPr>
              <a:t>or </a:t>
            </a:r>
            <a:r>
              <a:rPr lang="en-US" sz="2400" b="1" dirty="0">
                <a:latin typeface="Arial Rounded MT Bold" charset="0"/>
                <a:ea typeface="Arial Rounded MT Bold" charset="0"/>
                <a:cs typeface="Arial Rounded MT Bold" charset="0"/>
              </a:rPr>
              <a:t>brute force </a:t>
            </a:r>
            <a:r>
              <a:rPr lang="en-US" sz="2400" b="1" dirty="0" smtClean="0">
                <a:latin typeface="Arial Rounded MT Bold" charset="0"/>
                <a:ea typeface="Arial Rounded MT Bold" charset="0"/>
                <a:cs typeface="Arial Rounded MT Bold" charset="0"/>
              </a:rPr>
              <a:t>algorithm </a:t>
            </a:r>
            <a:r>
              <a:rPr lang="en-US" sz="2400" dirty="0">
                <a:latin typeface="Arial Rounded MT Bold" charset="0"/>
                <a:ea typeface="Arial Rounded MT Bold" charset="0"/>
                <a:cs typeface="Arial Rounded MT Bold" charset="0"/>
              </a:rPr>
              <a:t>(D.F.S.) </a:t>
            </a:r>
            <a:r>
              <a:rPr lang="en-US" sz="2400" dirty="0" smtClean="0">
                <a:latin typeface="Arial Rounded MT Bold" charset="0"/>
                <a:ea typeface="Arial Rounded MT Bold" charset="0"/>
                <a:cs typeface="Arial Rounded MT Bold" charset="0"/>
              </a:rPr>
              <a:t>for </a:t>
            </a:r>
            <a:r>
              <a:rPr lang="en-US" sz="2400" dirty="0">
                <a:latin typeface="Arial Rounded MT Bold" charset="0"/>
                <a:ea typeface="Arial Rounded MT Bold" charset="0"/>
                <a:cs typeface="Arial Rounded MT Bold" charset="0"/>
              </a:rPr>
              <a:t>determining whether or not a tour exists, is based on a notion of blocking vertices that have already been visited. </a:t>
            </a:r>
            <a:endParaRPr lang="en-US" sz="2400" dirty="0" smtClean="0">
              <a:latin typeface="Arial Rounded MT Bold" charset="0"/>
              <a:ea typeface="Arial Rounded MT Bold" charset="0"/>
              <a:cs typeface="Arial Rounded MT Bold" charset="0"/>
            </a:endParaRPr>
          </a:p>
          <a:p>
            <a:pPr marL="0" indent="0">
              <a:buNone/>
            </a:pPr>
            <a:r>
              <a:rPr lang="en-US" sz="2400" dirty="0">
                <a:latin typeface="Arial Rounded MT Bold" charset="0"/>
                <a:ea typeface="Arial Rounded MT Bold" charset="0"/>
                <a:cs typeface="Arial Rounded MT Bold" charset="0"/>
              </a:rPr>
              <a:t>In a </a:t>
            </a:r>
            <a:r>
              <a:rPr lang="en-US" sz="2400" b="1" dirty="0">
                <a:latin typeface="Arial Rounded MT Bold" charset="0"/>
                <a:ea typeface="Arial Rounded MT Bold" charset="0"/>
                <a:cs typeface="Arial Rounded MT Bold" charset="0"/>
              </a:rPr>
              <a:t>brute force algorithm</a:t>
            </a:r>
            <a:r>
              <a:rPr lang="en-US" sz="2400" dirty="0">
                <a:latin typeface="Arial Rounded MT Bold" charset="0"/>
                <a:ea typeface="Arial Rounded MT Bold" charset="0"/>
                <a:cs typeface="Arial Rounded MT Bold" charset="0"/>
              </a:rPr>
              <a:t> </a:t>
            </a:r>
            <a:r>
              <a:rPr lang="en-US" sz="2400" dirty="0" smtClean="0">
                <a:latin typeface="Arial Rounded MT Bold" charset="0"/>
                <a:ea typeface="Arial Rounded MT Bold" charset="0"/>
                <a:cs typeface="Arial Rounded MT Bold" charset="0"/>
              </a:rPr>
              <a:t>there </a:t>
            </a:r>
            <a:r>
              <a:rPr lang="en-US" sz="2400" dirty="0">
                <a:latin typeface="Arial Rounded MT Bold" charset="0"/>
                <a:ea typeface="Arial Rounded MT Bold" charset="0"/>
                <a:cs typeface="Arial Rounded MT Bold" charset="0"/>
              </a:rPr>
              <a:t>is a distinct possibility of going down a </a:t>
            </a:r>
            <a:r>
              <a:rPr lang="en-US" sz="2400" b="1" dirty="0">
                <a:latin typeface="Arial Rounded MT Bold" charset="0"/>
                <a:ea typeface="Arial Rounded MT Bold" charset="0"/>
                <a:cs typeface="Arial Rounded MT Bold" charset="0"/>
              </a:rPr>
              <a:t>dead </a:t>
            </a:r>
            <a:r>
              <a:rPr lang="en-US" sz="2400" b="1" dirty="0" smtClean="0">
                <a:latin typeface="Arial Rounded MT Bold" charset="0"/>
                <a:ea typeface="Arial Rounded MT Bold" charset="0"/>
                <a:cs typeface="Arial Rounded MT Bold" charset="0"/>
              </a:rPr>
              <a:t>end</a:t>
            </a:r>
            <a:r>
              <a:rPr lang="en-US" sz="2400" dirty="0" smtClean="0">
                <a:latin typeface="Arial Rounded MT Bold" charset="0"/>
                <a:ea typeface="Arial Rounded MT Bold" charset="0"/>
                <a:cs typeface="Arial Rounded MT Bold" charset="0"/>
              </a:rPr>
              <a:t>, </a:t>
            </a:r>
            <a:r>
              <a:rPr lang="en-US" sz="2400" dirty="0">
                <a:latin typeface="Arial Rounded MT Bold" charset="0"/>
                <a:ea typeface="Arial Rounded MT Bold" charset="0"/>
                <a:cs typeface="Arial Rounded MT Bold" charset="0"/>
              </a:rPr>
              <a:t>it may well happen that we choose a move that does not give rise to any correct tour. </a:t>
            </a:r>
            <a:endParaRPr lang="en-US" sz="2400" dirty="0" smtClean="0">
              <a:latin typeface="Arial Rounded MT Bold" charset="0"/>
              <a:ea typeface="Arial Rounded MT Bold" charset="0"/>
              <a:cs typeface="Arial Rounded MT Bold" charset="0"/>
            </a:endParaRPr>
          </a:p>
          <a:p>
            <a:pPr marL="0" indent="0">
              <a:buNone/>
            </a:pPr>
            <a:r>
              <a:rPr lang="en-US" sz="2400" dirty="0" smtClean="0">
                <a:solidFill>
                  <a:schemeClr val="tx1"/>
                </a:solidFill>
                <a:latin typeface="Arial Rounded MT Bold" charset="0"/>
                <a:ea typeface="Arial Rounded MT Bold" charset="0"/>
                <a:cs typeface="Arial Rounded MT Bold" charset="0"/>
              </a:rPr>
              <a:t>Thus </a:t>
            </a:r>
            <a:r>
              <a:rPr lang="en-US" sz="2400" dirty="0">
                <a:solidFill>
                  <a:schemeClr val="tx1"/>
                </a:solidFill>
                <a:latin typeface="Arial Rounded MT Bold" charset="0"/>
                <a:ea typeface="Arial Rounded MT Bold" charset="0"/>
                <a:cs typeface="Arial Rounded MT Bold" charset="0"/>
              </a:rPr>
              <a:t>,</a:t>
            </a:r>
            <a:r>
              <a:rPr lang="en-US" sz="2400" dirty="0" smtClean="0">
                <a:latin typeface="Arial Rounded MT Bold" charset="0"/>
                <a:ea typeface="Arial Rounded MT Bold" charset="0"/>
                <a:cs typeface="Arial Rounded MT Bold" charset="0"/>
              </a:rPr>
              <a:t>we retreat </a:t>
            </a:r>
            <a:r>
              <a:rPr lang="en-US" sz="2400" dirty="0">
                <a:latin typeface="Arial Rounded MT Bold" charset="0"/>
                <a:ea typeface="Arial Rounded MT Bold" charset="0"/>
                <a:cs typeface="Arial Rounded MT Bold" charset="0"/>
              </a:rPr>
              <a:t>and try the other possible </a:t>
            </a:r>
            <a:r>
              <a:rPr lang="en-US" sz="2400" dirty="0" smtClean="0">
                <a:latin typeface="Arial Rounded MT Bold" charset="0"/>
                <a:ea typeface="Arial Rounded MT Bold" charset="0"/>
                <a:cs typeface="Arial Rounded MT Bold" charset="0"/>
              </a:rPr>
              <a:t>moves.</a:t>
            </a:r>
          </a:p>
          <a:p>
            <a:pPr marL="0" indent="0">
              <a:buNone/>
            </a:pPr>
            <a:r>
              <a:rPr lang="en-US" sz="2400" dirty="0" smtClean="0">
                <a:latin typeface="Arial Rounded MT Bold" charset="0"/>
                <a:ea typeface="Arial Rounded MT Bold" charset="0"/>
                <a:cs typeface="Arial Rounded MT Bold" charset="0"/>
              </a:rPr>
              <a:t>The retreating </a:t>
            </a:r>
            <a:r>
              <a:rPr lang="en-US" sz="2400" dirty="0">
                <a:latin typeface="Arial Rounded MT Bold" charset="0"/>
                <a:ea typeface="Arial Rounded MT Bold" charset="0"/>
                <a:cs typeface="Arial Rounded MT Bold" charset="0"/>
              </a:rPr>
              <a:t>is termed </a:t>
            </a:r>
            <a:r>
              <a:rPr lang="en-US" sz="2400" b="1" dirty="0">
                <a:latin typeface="Arial Rounded MT Bold" charset="0"/>
                <a:ea typeface="Arial Rounded MT Bold" charset="0"/>
                <a:cs typeface="Arial Rounded MT Bold" charset="0"/>
              </a:rPr>
              <a:t>backtracking</a:t>
            </a:r>
            <a:r>
              <a:rPr lang="en-US" sz="2400" dirty="0">
                <a:latin typeface="Arial Rounded MT Bold" charset="0"/>
                <a:ea typeface="Arial Rounded MT Bold" charset="0"/>
                <a:cs typeface="Arial Rounded MT Bold" charset="0"/>
              </a:rPr>
              <a:t>.</a:t>
            </a:r>
            <a:endParaRPr lang="en-US" sz="2400" dirty="0">
              <a:solidFill>
                <a:schemeClr val="tx1"/>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6911968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4630" y="631378"/>
            <a:ext cx="9833812" cy="5817548"/>
          </a:xfrm>
        </p:spPr>
        <p:txBody>
          <a:bodyPr>
            <a:noAutofit/>
          </a:bodyPr>
          <a:lstStyle/>
          <a:p>
            <a:pPr marL="0" indent="0">
              <a:buNone/>
            </a:pPr>
            <a:r>
              <a:rPr lang="en-US" sz="2400" dirty="0">
                <a:latin typeface="Arial Rounded MT Bold" charset="0"/>
                <a:ea typeface="Arial Rounded MT Bold" charset="0"/>
                <a:cs typeface="Arial Rounded MT Bold" charset="0"/>
              </a:rPr>
              <a:t>The more the backtracking, in general, the more the time taken to find a tour.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Thus</a:t>
            </a:r>
            <a:r>
              <a:rPr lang="en-US" sz="2400" dirty="0">
                <a:latin typeface="Arial Rounded MT Bold" charset="0"/>
                <a:ea typeface="Arial Rounded MT Bold" charset="0"/>
                <a:cs typeface="Arial Rounded MT Bold" charset="0"/>
              </a:rPr>
              <a:t>, the key idea to determining a tour most quickly is to minimize backtracking.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The </a:t>
            </a:r>
            <a:r>
              <a:rPr lang="en-US" sz="2400" dirty="0">
                <a:latin typeface="Arial Rounded MT Bold" charset="0"/>
                <a:ea typeface="Arial Rounded MT Bold" charset="0"/>
                <a:cs typeface="Arial Rounded MT Bold" charset="0"/>
              </a:rPr>
              <a:t>standard approach of doing so is to impose an </a:t>
            </a:r>
            <a:r>
              <a:rPr lang="en-US" sz="2400" b="1" dirty="0">
                <a:latin typeface="Arial Rounded MT Bold" charset="0"/>
                <a:ea typeface="Arial Rounded MT Bold" charset="0"/>
                <a:cs typeface="Arial Rounded MT Bold" charset="0"/>
              </a:rPr>
              <a:t>order of preference </a:t>
            </a:r>
            <a:r>
              <a:rPr lang="en-US" sz="2400" dirty="0">
                <a:latin typeface="Arial Rounded MT Bold" charset="0"/>
                <a:ea typeface="Arial Rounded MT Bold" charset="0"/>
                <a:cs typeface="Arial Rounded MT Bold" charset="0"/>
              </a:rPr>
              <a:t>on the moves, that is, to decide on what order we try to perform the moves in. </a:t>
            </a:r>
            <a:endParaRPr lang="en-US" sz="2400" dirty="0" smtClean="0">
              <a:latin typeface="Arial Rounded MT Bold" charset="0"/>
              <a:ea typeface="Arial Rounded MT Bold" charset="0"/>
              <a:cs typeface="Arial Rounded MT Bold" charset="0"/>
            </a:endParaRPr>
          </a:p>
          <a:p>
            <a:pPr marL="0" indent="0">
              <a:buNone/>
            </a:pPr>
            <a:r>
              <a:rPr lang="en-US" sz="2400" dirty="0">
                <a:latin typeface="Arial Rounded MT Bold" charset="0"/>
                <a:ea typeface="Arial Rounded MT Bold" charset="0"/>
                <a:cs typeface="Arial Rounded MT Bold" charset="0"/>
              </a:rPr>
              <a:t>The order of preference is typically generated by trying to optimize using some </a:t>
            </a:r>
            <a:r>
              <a:rPr lang="en-US" sz="2400" b="1" dirty="0">
                <a:latin typeface="Arial Rounded MT Bold" charset="0"/>
                <a:ea typeface="Arial Rounded MT Bold" charset="0"/>
                <a:cs typeface="Arial Rounded MT Bold" charset="0"/>
              </a:rPr>
              <a:t>local heuristic</a:t>
            </a:r>
            <a:r>
              <a:rPr lang="en-US" sz="2400" dirty="0">
                <a:latin typeface="Arial Rounded MT Bold" charset="0"/>
                <a:ea typeface="Arial Rounded MT Bold" charset="0"/>
                <a:cs typeface="Arial Rounded MT Bold" charset="0"/>
              </a:rPr>
              <a:t>.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Algorithms </a:t>
            </a:r>
            <a:r>
              <a:rPr lang="en-US" sz="2400" dirty="0">
                <a:latin typeface="Arial Rounded MT Bold" charset="0"/>
                <a:ea typeface="Arial Rounded MT Bold" charset="0"/>
                <a:cs typeface="Arial Rounded MT Bold" charset="0"/>
              </a:rPr>
              <a:t>that use a local heuristic to make the decision at each stage form a class known as </a:t>
            </a:r>
            <a:r>
              <a:rPr lang="en-US" sz="2400" b="1" dirty="0">
                <a:latin typeface="Arial Rounded MT Bold" charset="0"/>
                <a:ea typeface="Arial Rounded MT Bold" charset="0"/>
                <a:cs typeface="Arial Rounded MT Bold" charset="0"/>
              </a:rPr>
              <a:t>greedy algorithms </a:t>
            </a:r>
            <a:r>
              <a:rPr lang="en-US" sz="2400" dirty="0">
                <a:latin typeface="Arial Rounded MT Bold" charset="0"/>
                <a:ea typeface="Arial Rounded MT Bold" charset="0"/>
                <a:cs typeface="Arial Rounded MT Bold" charset="0"/>
              </a:rPr>
              <a:t>. </a:t>
            </a:r>
            <a:endParaRPr lang="en-US" sz="2400" dirty="0" smtClean="0">
              <a:latin typeface="Arial Rounded MT Bold" charset="0"/>
              <a:ea typeface="Arial Rounded MT Bold" charset="0"/>
              <a:cs typeface="Arial Rounded MT Bold" charset="0"/>
            </a:endParaRPr>
          </a:p>
          <a:p>
            <a:pPr marL="0" lvl="2" indent="0">
              <a:buNone/>
            </a:pPr>
            <a:r>
              <a:rPr lang="en-US" sz="2400" dirty="0">
                <a:latin typeface="Arial Rounded MT Bold" charset="0"/>
                <a:ea typeface="Arial Rounded MT Bold" charset="0"/>
                <a:cs typeface="Arial Rounded MT Bold" charset="0"/>
              </a:rPr>
              <a:t>In case a Hamiltonian path exists, the greedy algorithm gives one such Hamiltonian path, without hitting any dead </a:t>
            </a:r>
            <a:r>
              <a:rPr lang="en-US" sz="2400" dirty="0" smtClean="0">
                <a:latin typeface="Arial Rounded MT Bold" charset="0"/>
                <a:ea typeface="Arial Rounded MT Bold" charset="0"/>
                <a:cs typeface="Arial Rounded MT Bold" charset="0"/>
              </a:rPr>
              <a:t>ends =&gt; O(n</a:t>
            </a:r>
            <a:r>
              <a:rPr lang="en-US" sz="2400" baseline="30000" dirty="0" smtClean="0">
                <a:latin typeface="Arial Rounded MT Bold" charset="0"/>
                <a:ea typeface="Arial Rounded MT Bold" charset="0"/>
                <a:cs typeface="Arial Rounded MT Bold" charset="0"/>
              </a:rPr>
              <a:t>2</a:t>
            </a:r>
            <a:r>
              <a:rPr lang="en-US" sz="2400" dirty="0" smtClean="0">
                <a:latin typeface="Arial Rounded MT Bold" charset="0"/>
                <a:ea typeface="Arial Rounded MT Bold" charset="0"/>
                <a:cs typeface="Arial Rounded MT Bold" charset="0"/>
              </a:rPr>
              <a:t>).</a:t>
            </a:r>
            <a:endParaRPr lang="en-US" sz="2400" dirty="0">
              <a:latin typeface="Arial Rounded MT Bold" charset="0"/>
              <a:ea typeface="Arial Rounded MT Bold" charset="0"/>
              <a:cs typeface="Arial Rounded MT Bold" charset="0"/>
            </a:endParaRPr>
          </a:p>
          <a:p>
            <a:pPr marL="0" indent="0">
              <a:buNone/>
            </a:pPr>
            <a:endParaRPr lang="en-US" sz="2400" dirty="0">
              <a:solidFill>
                <a:schemeClr val="tx1"/>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9901055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64630" y="631378"/>
            <a:ext cx="9833812" cy="5753380"/>
          </a:xfrm>
        </p:spPr>
        <p:txBody>
          <a:bodyPr>
            <a:noAutofit/>
          </a:bodyPr>
          <a:lstStyle/>
          <a:p>
            <a:pPr marL="0" indent="0">
              <a:buNone/>
            </a:pPr>
            <a:r>
              <a:rPr lang="en-US" sz="2400" dirty="0" smtClean="0">
                <a:latin typeface="Arial Rounded MT Bold" charset="0"/>
                <a:ea typeface="Arial Rounded MT Bold" charset="0"/>
                <a:cs typeface="Arial Rounded MT Bold" charset="0"/>
              </a:rPr>
              <a:t>In the graph, vertices </a:t>
            </a:r>
            <a:r>
              <a:rPr lang="en-US" sz="2400" dirty="0">
                <a:latin typeface="Arial Rounded MT Bold" charset="0"/>
                <a:ea typeface="Arial Rounded MT Bold" charset="0"/>
                <a:cs typeface="Arial Rounded MT Bold" charset="0"/>
              </a:rPr>
              <a:t>with a low degree are in some sense more critical as there are fewer ways of including them in paths. Vertices with a higher degree are less critical as there are plenty of ways of including them in </a:t>
            </a:r>
            <a:r>
              <a:rPr lang="en-US" sz="2400" dirty="0" smtClean="0">
                <a:latin typeface="Arial Rounded MT Bold" charset="0"/>
                <a:ea typeface="Arial Rounded MT Bold" charset="0"/>
                <a:cs typeface="Arial Rounded MT Bold" charset="0"/>
              </a:rPr>
              <a:t>paths.</a:t>
            </a:r>
          </a:p>
          <a:p>
            <a:pPr marL="0" indent="0">
              <a:buNone/>
            </a:pPr>
            <a:r>
              <a:rPr lang="en-US" sz="2400" dirty="0">
                <a:latin typeface="Arial Rounded MT Bold" charset="0"/>
                <a:ea typeface="Arial Rounded MT Bold" charset="0"/>
                <a:cs typeface="Arial Rounded MT Bold" charset="0"/>
              </a:rPr>
              <a:t>The degree must be viewed as the number of adjacent vertices that are still </a:t>
            </a:r>
            <a:r>
              <a:rPr lang="en-US" sz="2400" dirty="0" smtClean="0">
                <a:latin typeface="Arial Rounded MT Bold" charset="0"/>
                <a:ea typeface="Arial Rounded MT Bold" charset="0"/>
                <a:cs typeface="Arial Rounded MT Bold" charset="0"/>
              </a:rPr>
              <a:t>free.</a:t>
            </a:r>
          </a:p>
          <a:p>
            <a:pPr marL="0" indent="0">
              <a:buNone/>
            </a:pPr>
            <a:r>
              <a:rPr lang="en-US" sz="2400" dirty="0">
                <a:latin typeface="Arial Rounded MT Bold" charset="0"/>
                <a:ea typeface="Arial Rounded MT Bold" charset="0"/>
                <a:cs typeface="Arial Rounded MT Bold" charset="0"/>
              </a:rPr>
              <a:t>A vertex of lower (free) degree (which is more critical) is given preference over a vertex of higher (free) degree. </a:t>
            </a:r>
            <a:endParaRPr lang="en-US" sz="2400" dirty="0" smtClean="0">
              <a:latin typeface="Arial Rounded MT Bold" charset="0"/>
              <a:ea typeface="Arial Rounded MT Bold" charset="0"/>
              <a:cs typeface="Arial Rounded MT Bold" charset="0"/>
            </a:endParaRPr>
          </a:p>
          <a:p>
            <a:pPr marL="0" indent="0">
              <a:buNone/>
            </a:pPr>
            <a:r>
              <a:rPr lang="en-US" sz="2400" dirty="0" smtClean="0">
                <a:latin typeface="Arial Rounded MT Bold" charset="0"/>
                <a:ea typeface="Arial Rounded MT Bold" charset="0"/>
                <a:cs typeface="Arial Rounded MT Bold" charset="0"/>
              </a:rPr>
              <a:t>Vertices </a:t>
            </a:r>
            <a:r>
              <a:rPr lang="en-US" sz="2400" dirty="0">
                <a:latin typeface="Arial Rounded MT Bold" charset="0"/>
                <a:ea typeface="Arial Rounded MT Bold" charset="0"/>
                <a:cs typeface="Arial Rounded MT Bold" charset="0"/>
              </a:rPr>
              <a:t>of equal degree can be given any order of preference.</a:t>
            </a:r>
          </a:p>
          <a:p>
            <a:pPr marL="0" indent="0">
              <a:buNone/>
            </a:pPr>
            <a:r>
              <a:rPr lang="en-US" sz="2400" dirty="0">
                <a:latin typeface="Arial Rounded MT Bold" charset="0"/>
                <a:ea typeface="Arial Rounded MT Bold" charset="0"/>
                <a:cs typeface="Arial Rounded MT Bold" charset="0"/>
              </a:rPr>
              <a:t>This is termed the </a:t>
            </a:r>
            <a:r>
              <a:rPr lang="en-US" sz="2400" b="1" dirty="0" err="1" smtClean="0">
                <a:latin typeface="Arial Rounded MT Bold" charset="0"/>
                <a:ea typeface="Arial Rounded MT Bold" charset="0"/>
                <a:cs typeface="Arial Rounded MT Bold" charset="0"/>
              </a:rPr>
              <a:t>Warnsdorff’s</a:t>
            </a:r>
            <a:r>
              <a:rPr lang="en-US" sz="2400" b="1" dirty="0" smtClean="0">
                <a:latin typeface="Arial Rounded MT Bold" charset="0"/>
                <a:ea typeface="Arial Rounded MT Bold" charset="0"/>
                <a:cs typeface="Arial Rounded MT Bold" charset="0"/>
              </a:rPr>
              <a:t> </a:t>
            </a:r>
            <a:r>
              <a:rPr lang="en-US" sz="2400" b="1" dirty="0">
                <a:latin typeface="Arial Rounded MT Bold" charset="0"/>
                <a:ea typeface="Arial Rounded MT Bold" charset="0"/>
                <a:cs typeface="Arial Rounded MT Bold" charset="0"/>
              </a:rPr>
              <a:t>rule</a:t>
            </a:r>
            <a:r>
              <a:rPr lang="en-US" sz="2400" dirty="0">
                <a:latin typeface="Arial Rounded MT Bold" charset="0"/>
                <a:ea typeface="Arial Rounded MT Bold" charset="0"/>
                <a:cs typeface="Arial Rounded MT Bold" charset="0"/>
              </a:rPr>
              <a:t>.</a:t>
            </a:r>
            <a:endParaRPr lang="en-US" sz="2400" dirty="0">
              <a:solidFill>
                <a:schemeClr val="tx1"/>
              </a:solidFill>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735145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520</TotalTime>
  <Words>1170</Words>
  <Application>Microsoft Macintosh PowerPoint</Application>
  <PresentationFormat>Widescreen</PresentationFormat>
  <Paragraphs>255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Argos George Contour</vt:lpstr>
      <vt:lpstr>Arial</vt:lpstr>
      <vt:lpstr>Arial Rounded MT Bold</vt:lpstr>
      <vt:lpstr>Calibri</vt:lpstr>
      <vt:lpstr>Century Gothic</vt:lpstr>
      <vt:lpstr>Wingdings</vt:lpstr>
      <vt:lpstr>Wingdings 3</vt:lpstr>
      <vt:lpstr>Wisp</vt:lpstr>
      <vt:lpstr>Knight’s Tour</vt:lpstr>
      <vt:lpstr>Knight’s Tour Problem</vt:lpstr>
      <vt:lpstr>PowerPoint Presentation</vt:lpstr>
      <vt:lpstr>PowerPoint Presentation</vt:lpstr>
      <vt:lpstr>Knight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Compare schedules between programs</vt:lpstr>
      <vt:lpstr>Conclusion</vt:lpstr>
      <vt:lpstr>The Animation</vt:lpstr>
      <vt:lpstr>Bibliography</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Knight’s Tour</dc:title>
  <dc:creator>הדר פור</dc:creator>
  <cp:lastModifiedBy>הדר פור</cp:lastModifiedBy>
  <cp:revision>48</cp:revision>
  <dcterms:created xsi:type="dcterms:W3CDTF">2017-11-20T16:45:33Z</dcterms:created>
  <dcterms:modified xsi:type="dcterms:W3CDTF">2017-12-23T15:48:05Z</dcterms:modified>
</cp:coreProperties>
</file>