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4" r:id="rId8"/>
    <p:sldId id="265" r:id="rId9"/>
    <p:sldId id="272" r:id="rId10"/>
    <p:sldId id="267" r:id="rId11"/>
    <p:sldId id="268" r:id="rId12"/>
    <p:sldId id="27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dar derech" initials="hd" lastIdx="1" clrIdx="0">
    <p:extLst>
      <p:ext uri="{19B8F6BF-5375-455C-9EA6-DF929625EA0E}">
        <p15:presenceInfo xmlns:p15="http://schemas.microsoft.com/office/powerpoint/2012/main" userId="hadar derech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6-10T16:47:46.444" idx="1">
    <p:pos x="10" y="10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7388C-3AA5-4632-A3A0-86722F80DA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Extend </a:t>
            </a:r>
            <a:r>
              <a:rPr lang="en-US" dirty="0" err="1"/>
              <a:t>BPjs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6F96AC-A009-46C5-A96E-1D53ECE2A9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Extend </a:t>
            </a:r>
            <a:r>
              <a:rPr lang="en-US" dirty="0" err="1"/>
              <a:t>BPjs</a:t>
            </a:r>
            <a:r>
              <a:rPr lang="en-US" dirty="0"/>
              <a:t> with useful idioms such as block and </a:t>
            </a:r>
            <a:r>
              <a:rPr lang="en-US" dirty="0" err="1"/>
              <a:t>breakupon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6620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E0E1A-D9FA-48F3-863C-BDB074B203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0100" y="2404534"/>
            <a:ext cx="8473903" cy="1646302"/>
          </a:xfrm>
        </p:spPr>
        <p:txBody>
          <a:bodyPr/>
          <a:lstStyle/>
          <a:p>
            <a:r>
              <a:rPr lang="en-US" dirty="0"/>
              <a:t>Code: </a:t>
            </a:r>
            <a:r>
              <a:rPr lang="en-US" dirty="0" err="1"/>
              <a:t>Breakupon</a:t>
            </a:r>
            <a:r>
              <a:rPr lang="en-US" dirty="0"/>
              <a:t> Function</a:t>
            </a:r>
          </a:p>
        </p:txBody>
      </p:sp>
    </p:spTree>
    <p:extLst>
      <p:ext uri="{BB962C8B-B14F-4D97-AF65-F5344CB8AC3E}">
        <p14:creationId xmlns:p14="http://schemas.microsoft.com/office/powerpoint/2010/main" val="18365346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3CBF1065-DBD5-42E6-8155-878AA56FAC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050" y="355387"/>
            <a:ext cx="5762625" cy="450892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Source Code Pro"/>
              </a:rPr>
              <a:t>//wait for the event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Source Code Pro"/>
              </a:rPr>
              <a:t>eset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Source Code Pro"/>
              </a:rPr>
              <a:t> in the given scope,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Source Code Pro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Source Code Pro"/>
              </a:rPr>
              <a:t>//when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Source Code Pro"/>
              </a:rPr>
              <a:t>eset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Source Code Pro"/>
              </a:rPr>
              <a:t> is triggered, break execution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Source Code Pro"/>
              </a:rPr>
            </a:b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66A6FF"/>
                </a:solidFill>
                <a:effectLst/>
                <a:latin typeface="Source Code Pro"/>
              </a:rPr>
              <a:t>function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breakupon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(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eset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) {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  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66A6FF"/>
                </a:solidFill>
                <a:effectLst/>
                <a:latin typeface="Source Code Pro"/>
              </a:rPr>
              <a:t>return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{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     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66A6FF"/>
                </a:solidFill>
                <a:effectLst/>
                <a:latin typeface="Source Code Pro"/>
              </a:rPr>
              <a:t>in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: 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66A6FF"/>
                </a:solidFill>
                <a:effectLst/>
                <a:latin typeface="Source Code Pro"/>
              </a:rPr>
              <a:t>function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(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waitForScope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) {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Source Code Pro"/>
              </a:rPr>
              <a:t>//save previous bp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Source Code Pro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Source Code Pro"/>
              </a:rPr>
              <a:t>           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66A6FF"/>
                </a:solidFill>
                <a:effectLst/>
                <a:latin typeface="Source Code Pro"/>
              </a:rPr>
              <a:t>var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_bp = bp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;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bp = {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   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Source Code Pro"/>
              </a:rPr>
              <a:t>//new sync function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Source Code Pro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Source Code Pro"/>
              </a:rPr>
              <a:t>   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sync :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66A6FF"/>
                </a:solidFill>
                <a:effectLst/>
                <a:latin typeface="Source Code Pro"/>
              </a:rPr>
              <a:t>function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(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rwb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){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      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Source Code Pro"/>
              </a:rPr>
              <a:t>//there are no other events we need 	</a:t>
            </a:r>
            <a:r>
              <a:rPr kumimoji="0" lang="en-US" altLang="en-US" sz="13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Source Code Pro"/>
              </a:rPr>
              <a:t> 	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Source Code Pro"/>
              </a:rPr>
              <a:t>to wait for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Source Code Pro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Source Code Pro"/>
              </a:rPr>
              <a:t>                 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66A6FF"/>
                </a:solidFill>
                <a:effectLst/>
                <a:latin typeface="Source Code Pro"/>
              </a:rPr>
              <a:t>if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(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rwb.waitFor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 ==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66A6FF"/>
                </a:solidFill>
                <a:effectLst/>
                <a:latin typeface="Source Code Pro"/>
              </a:rPr>
              <a:t>null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){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             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rwb.waitFor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 =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eset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;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      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}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                 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66A6FF"/>
                </a:solidFill>
                <a:effectLst/>
                <a:latin typeface="Source Code Pro"/>
              </a:rPr>
              <a:t>else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{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      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Source Code Pro"/>
              </a:rPr>
              <a:t>//there are other events we need to wait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Source Code Pro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Source Code Pro"/>
              </a:rPr>
              <a:t>                    </a:t>
            </a:r>
            <a:r>
              <a:rPr lang="en-US" altLang="en-US" sz="1300" dirty="0">
                <a:solidFill>
                  <a:srgbClr val="808080"/>
                </a:solidFill>
                <a:latin typeface="Source Code Pro"/>
              </a:rPr>
              <a:t>for,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Source Code Pro"/>
              </a:rPr>
              <a:t>concatenate them all together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Source Code Pro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Source Code Pro"/>
              </a:rPr>
              <a:t>             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rwb.waitFor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 = [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rwb.waitFor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,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eset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]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;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      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}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</a:b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Callout: Line 6">
            <a:extLst>
              <a:ext uri="{FF2B5EF4-FFF2-40B4-BE49-F238E27FC236}">
                <a16:creationId xmlns:a16="http://schemas.microsoft.com/office/drawing/2014/main" id="{5D40BFF5-6D73-4A2A-9EBE-8C3B69894C17}"/>
              </a:ext>
            </a:extLst>
          </p:cNvPr>
          <p:cNvSpPr/>
          <p:nvPr/>
        </p:nvSpPr>
        <p:spPr>
          <a:xfrm>
            <a:off x="7077075" y="4210050"/>
            <a:ext cx="2295525" cy="2085975"/>
          </a:xfrm>
          <a:prstGeom prst="borderCallout1">
            <a:avLst>
              <a:gd name="adj1" fmla="val 18750"/>
              <a:gd name="adj2" fmla="val -8333"/>
              <a:gd name="adj3" fmla="val 3824"/>
              <a:gd name="adj4" fmla="val -532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Until here the code is similar to the block code. The only change is that instead updating the </a:t>
            </a:r>
            <a:r>
              <a:rPr lang="en-US" sz="1400" dirty="0" err="1"/>
              <a:t>rwb.block</a:t>
            </a:r>
            <a:r>
              <a:rPr lang="en-US" sz="1400" dirty="0"/>
              <a:t> we are changing </a:t>
            </a:r>
            <a:r>
              <a:rPr lang="en-US" sz="1400" dirty="0" err="1"/>
              <a:t>rwb.waitFor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407142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F0C862EB-402A-4A19-82A0-4D64866264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050" y="29558"/>
            <a:ext cx="5943600" cy="649408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Source Code Pro"/>
              </a:rPr>
              <a:t>	</a:t>
            </a:r>
            <a:r>
              <a:rPr kumimoji="0" lang="en-US" altLang="en-US" sz="13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Source Code Pro"/>
              </a:rPr>
              <a:t>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Source Code Pro"/>
              </a:rPr>
              <a:t>//call to previous sync and save the last    		</a:t>
            </a:r>
            <a:r>
              <a:rPr kumimoji="0" lang="en-US" altLang="en-US" sz="13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Source Code Pro"/>
              </a:rPr>
              <a:t>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Source Code Pro"/>
              </a:rPr>
              <a:t>event that happen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Source Code Pro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Source Code Pro"/>
              </a:rPr>
              <a:t>       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e = _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bp.sync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(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rwb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;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      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Source Code Pro"/>
              </a:rPr>
              <a:t>//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Source Code Pro"/>
              </a:rPr>
              <a:t>eset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Source Code Pro"/>
              </a:rPr>
              <a:t> is single event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Source Code Pro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Source Code Pro"/>
              </a:rPr>
              <a:t>                 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66A6FF"/>
                </a:solidFill>
                <a:effectLst/>
                <a:latin typeface="Source Code Pro"/>
              </a:rPr>
              <a:t>if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(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eset.length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 == undefined){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              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eset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 = [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eset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]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;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            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}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                 </a:t>
            </a:r>
            <a:r>
              <a:rPr kumimoji="0" lang="en-US" altLang="en-US" sz="1300" b="0" i="0" u="none" strike="noStrike" cap="none" normalizeH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Source Code Pro"/>
              </a:rPr>
              <a:t>//check if the last event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dirty="0">
                <a:solidFill>
                  <a:srgbClr val="808080"/>
                </a:solidFill>
                <a:latin typeface="Source Code Pro"/>
              </a:rPr>
              <a:t>		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Source Code Pro"/>
              </a:rPr>
              <a:t>that happen is part of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Source Code Pro"/>
              </a:rPr>
              <a:t>eset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Source Code Pro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Source Code Pro"/>
              </a:rPr>
              <a:t>                 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66A6FF"/>
                </a:solidFill>
                <a:effectLst/>
                <a:latin typeface="Source Code Pro"/>
              </a:rPr>
              <a:t>if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(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eset.some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(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evt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 =&gt; evt.name == e.name)){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                     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66A6FF"/>
                </a:solidFill>
                <a:effectLst/>
                <a:latin typeface="Source Code Pro"/>
              </a:rPr>
              <a:t>throw new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bpException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()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;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            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}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               }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,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   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Event: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66A6FF"/>
                </a:solidFill>
                <a:effectLst/>
                <a:latin typeface="Source Code Pro"/>
              </a:rPr>
              <a:t>function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(e) {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66A6FF"/>
                </a:solidFill>
                <a:effectLst/>
                <a:latin typeface="Source Code Pro"/>
              </a:rPr>
              <a:t>return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_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bp.Event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(e)}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            }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;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        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66A6FF"/>
                </a:solidFill>
                <a:effectLst/>
                <a:latin typeface="Source Code Pro"/>
              </a:rPr>
              <a:t>return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{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            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66A6FF"/>
                </a:solidFill>
                <a:effectLst/>
                <a:latin typeface="Source Code Pro"/>
              </a:rPr>
              <a:t>catch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: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66A6FF"/>
                </a:solidFill>
                <a:effectLst/>
                <a:latin typeface="Source Code Pro"/>
              </a:rPr>
              <a:t>function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(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breakFunction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) {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                   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66A6FF"/>
                </a:solidFill>
                <a:effectLst/>
                <a:latin typeface="Source Code Pro"/>
              </a:rPr>
              <a:t>try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{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                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waitForScope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()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;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        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}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                   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66A6FF"/>
                </a:solidFill>
                <a:effectLst/>
                <a:latin typeface="Source Code Pro"/>
              </a:rPr>
              <a:t>catch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(e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66A6FF"/>
                </a:solidFill>
                <a:effectLst/>
                <a:latin typeface="Source Code Pro"/>
              </a:rPr>
              <a:t>if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e </a:t>
            </a:r>
            <a:r>
              <a:rPr kumimoji="0" lang="en-US" altLang="en-US" sz="1300" b="1" i="0" u="none" strike="noStrike" cap="none" normalizeH="0" baseline="0" dirty="0" err="1">
                <a:ln>
                  <a:noFill/>
                </a:ln>
                <a:solidFill>
                  <a:srgbClr val="66A6FF"/>
                </a:solidFill>
                <a:effectLst/>
                <a:latin typeface="Source Code Pro"/>
              </a:rPr>
              <a:t>instanceof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66A6FF"/>
                </a:solidFill>
                <a:effectLst/>
                <a:latin typeface="Source Code Pro"/>
              </a:rPr>
              <a:t>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bpException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){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                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breakFunction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()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;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            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Source Code Pro"/>
              </a:rPr>
              <a:t>//restore previous bp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Source Code Pro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Source Code Pro"/>
              </a:rPr>
              <a:t>                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bp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 = _bp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;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                       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66A6FF"/>
                </a:solidFill>
                <a:effectLst/>
                <a:latin typeface="Source Code Pro"/>
              </a:rPr>
              <a:t>return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;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        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}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                }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            }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      }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   }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}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;</a:t>
            </a: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Callout: Line 4">
            <a:extLst>
              <a:ext uri="{FF2B5EF4-FFF2-40B4-BE49-F238E27FC236}">
                <a16:creationId xmlns:a16="http://schemas.microsoft.com/office/drawing/2014/main" id="{AA1013A0-D36C-4EB5-BA0D-898C7A2441CA}"/>
              </a:ext>
            </a:extLst>
          </p:cNvPr>
          <p:cNvSpPr/>
          <p:nvPr/>
        </p:nvSpPr>
        <p:spPr>
          <a:xfrm>
            <a:off x="6591300" y="129584"/>
            <a:ext cx="2705100" cy="1870665"/>
          </a:xfrm>
          <a:prstGeom prst="borderCallout1">
            <a:avLst>
              <a:gd name="adj1" fmla="val 18750"/>
              <a:gd name="adj2" fmla="val -8333"/>
              <a:gd name="adj3" fmla="val 23903"/>
              <a:gd name="adj4" fmla="val -802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After “fixing” </a:t>
            </a:r>
            <a:r>
              <a:rPr lang="en-US" sz="1400" dirty="0" err="1"/>
              <a:t>rwb.waitFor</a:t>
            </a:r>
            <a:r>
              <a:rPr lang="en-US" sz="1400" dirty="0"/>
              <a:t> we are calling to the </a:t>
            </a:r>
            <a:r>
              <a:rPr lang="en-US" sz="1400" dirty="0" err="1"/>
              <a:t>previuos</a:t>
            </a:r>
            <a:r>
              <a:rPr lang="en-US" sz="1400" dirty="0"/>
              <a:t> </a:t>
            </a:r>
            <a:r>
              <a:rPr lang="en-US" sz="1400" dirty="0" err="1"/>
              <a:t>bp.sync</a:t>
            </a:r>
            <a:r>
              <a:rPr lang="en-US" sz="1400" dirty="0"/>
              <a:t>. This call returns the last event that was triggered. We need to save this event so that later we can check if it is the event that breaks the execution.</a:t>
            </a:r>
          </a:p>
        </p:txBody>
      </p:sp>
      <p:sp>
        <p:nvSpPr>
          <p:cNvPr id="6" name="Callout: Line 5">
            <a:extLst>
              <a:ext uri="{FF2B5EF4-FFF2-40B4-BE49-F238E27FC236}">
                <a16:creationId xmlns:a16="http://schemas.microsoft.com/office/drawing/2014/main" id="{0ECF72CE-C5B5-4E6C-BA0B-F6080DBA8033}"/>
              </a:ext>
            </a:extLst>
          </p:cNvPr>
          <p:cNvSpPr/>
          <p:nvPr/>
        </p:nvSpPr>
        <p:spPr>
          <a:xfrm>
            <a:off x="6591300" y="1295400"/>
            <a:ext cx="2705100" cy="847725"/>
          </a:xfrm>
          <a:prstGeom prst="borderCallout1">
            <a:avLst>
              <a:gd name="adj1" fmla="val 18750"/>
              <a:gd name="adj2" fmla="val -8333"/>
              <a:gd name="adj3" fmla="val 110253"/>
              <a:gd name="adj4" fmla="val -5417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Check if the last event that happen is a member of </a:t>
            </a:r>
            <a:r>
              <a:rPr lang="en-US" sz="1400" dirty="0" err="1"/>
              <a:t>eset</a:t>
            </a:r>
            <a:r>
              <a:rPr lang="en-US" sz="1400" dirty="0"/>
              <a:t>. If yes, throw a  </a:t>
            </a:r>
            <a:r>
              <a:rPr lang="en-US" sz="1400" dirty="0" err="1"/>
              <a:t>bpException</a:t>
            </a:r>
            <a:r>
              <a:rPr lang="en-US" sz="1400" dirty="0"/>
              <a:t>. </a:t>
            </a:r>
          </a:p>
        </p:txBody>
      </p:sp>
      <p:sp>
        <p:nvSpPr>
          <p:cNvPr id="7" name="Callout: Line 6">
            <a:extLst>
              <a:ext uri="{FF2B5EF4-FFF2-40B4-BE49-F238E27FC236}">
                <a16:creationId xmlns:a16="http://schemas.microsoft.com/office/drawing/2014/main" id="{B0672C64-E260-4B57-887D-F9A95EF273B0}"/>
              </a:ext>
            </a:extLst>
          </p:cNvPr>
          <p:cNvSpPr/>
          <p:nvPr/>
        </p:nvSpPr>
        <p:spPr>
          <a:xfrm>
            <a:off x="6591300" y="2708866"/>
            <a:ext cx="3086100" cy="1929809"/>
          </a:xfrm>
          <a:prstGeom prst="borderCallout1">
            <a:avLst>
              <a:gd name="adj1" fmla="val 18750"/>
              <a:gd name="adj2" fmla="val -8333"/>
              <a:gd name="adj3" fmla="val 67585"/>
              <a:gd name="adj4" fmla="val -651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This is the catch function. Here we are trying to execute the function we received (the scope where we want </a:t>
            </a:r>
            <a:r>
              <a:rPr lang="en-US" sz="1400" dirty="0" err="1"/>
              <a:t>eset</a:t>
            </a:r>
            <a:r>
              <a:rPr lang="en-US" sz="1400" dirty="0"/>
              <a:t> to be waited for). if there is a </a:t>
            </a:r>
            <a:r>
              <a:rPr lang="en-US" sz="1400" dirty="0" err="1"/>
              <a:t>bpEcxption</a:t>
            </a:r>
            <a:r>
              <a:rPr lang="en-US" sz="1400" dirty="0"/>
              <a:t> we call to the function we need to preform before the execute breaks.  </a:t>
            </a:r>
          </a:p>
        </p:txBody>
      </p:sp>
    </p:spTree>
    <p:extLst>
      <p:ext uri="{BB962C8B-B14F-4D97-AF65-F5344CB8AC3E}">
        <p14:creationId xmlns:p14="http://schemas.microsoft.com/office/powerpoint/2010/main" val="3423812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9FCD9-5957-4E77-A520-9BEC40226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Extending </a:t>
            </a:r>
            <a:r>
              <a:rPr lang="en-US" dirty="0" err="1"/>
              <a:t>BPjs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276D2-A9B3-40C4-BF12-19485AD1E6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2100" dirty="0"/>
              <a:t>This project is about extending </a:t>
            </a:r>
            <a:r>
              <a:rPr lang="en-US" sz="2100" dirty="0" err="1"/>
              <a:t>BPjs</a:t>
            </a:r>
            <a:r>
              <a:rPr lang="en-US" sz="2100" dirty="0"/>
              <a:t> with 2 new functions: block and </a:t>
            </a:r>
            <a:r>
              <a:rPr lang="en-US" sz="2100" dirty="0" err="1"/>
              <a:t>breakupon</a:t>
            </a:r>
            <a:r>
              <a:rPr lang="en-US" sz="2100" dirty="0"/>
              <a:t>.</a:t>
            </a:r>
          </a:p>
          <a:p>
            <a:r>
              <a:rPr lang="en-US" sz="2100" dirty="0"/>
              <a:t>These two functions change the </a:t>
            </a:r>
            <a:r>
              <a:rPr lang="en-US" sz="2100" dirty="0" err="1"/>
              <a:t>bp.sync</a:t>
            </a:r>
            <a:r>
              <a:rPr lang="en-US" sz="2100" dirty="0"/>
              <a:t> function.</a:t>
            </a:r>
          </a:p>
          <a:p>
            <a:r>
              <a:rPr lang="en-US" sz="2100" dirty="0"/>
              <a:t>In </a:t>
            </a:r>
            <a:r>
              <a:rPr lang="en-US" sz="2100" dirty="0" err="1"/>
              <a:t>BPjs</a:t>
            </a:r>
            <a:r>
              <a:rPr lang="en-US" sz="2100" dirty="0"/>
              <a:t>, almost everything related to BP is packed under the bp object.</a:t>
            </a:r>
          </a:p>
          <a:p>
            <a:r>
              <a:rPr lang="en-US" sz="2100" dirty="0"/>
              <a:t>A </a:t>
            </a:r>
            <a:r>
              <a:rPr lang="en-US" sz="2100" dirty="0" err="1"/>
              <a:t>bp.sync</a:t>
            </a:r>
            <a:r>
              <a:rPr lang="en-US" sz="2100" dirty="0"/>
              <a:t> statement declares the requested event, the wait for events and the block events all in the same call.</a:t>
            </a:r>
          </a:p>
          <a:p>
            <a:r>
              <a:rPr lang="en-US" sz="2100" dirty="0"/>
              <a:t>In order to change the behavior of </a:t>
            </a:r>
            <a:r>
              <a:rPr lang="en-US" sz="2100" i="1" dirty="0" err="1"/>
              <a:t>bp.sync</a:t>
            </a:r>
            <a:r>
              <a:rPr lang="en-US" sz="2100" dirty="0"/>
              <a:t> we need to change the </a:t>
            </a:r>
            <a:r>
              <a:rPr lang="en-US" sz="2100" i="1" dirty="0"/>
              <a:t>sync field inside bp.</a:t>
            </a:r>
          </a:p>
          <a:p>
            <a:r>
              <a:rPr lang="en-US" sz="2100" i="1" dirty="0"/>
              <a:t>Since sync is a method written in Java, in order to assign sync with a new function (</a:t>
            </a:r>
            <a:r>
              <a:rPr lang="en-US" sz="2100" i="1" dirty="0" err="1"/>
              <a:t>i.e</a:t>
            </a:r>
            <a:r>
              <a:rPr lang="en-US" sz="2100" i="1" dirty="0"/>
              <a:t> this </a:t>
            </a:r>
            <a:r>
              <a:rPr lang="en-US" sz="2100" i="1" dirty="0" err="1"/>
              <a:t>bp.sync</a:t>
            </a:r>
            <a:r>
              <a:rPr lang="en-US" sz="2100" i="1" dirty="0"/>
              <a:t> = function(){} is not allowed), we need to assign bp with a new bp object.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5186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AAE7E-8982-4950-851D-62BD21EBC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B45621-9D08-4FD2-B958-9277642494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268786"/>
          </a:xfrm>
        </p:spPr>
        <p:txBody>
          <a:bodyPr>
            <a:normAutofit fontScale="92500"/>
          </a:bodyPr>
          <a:lstStyle/>
          <a:p>
            <a:r>
              <a:rPr lang="en-US" dirty="0"/>
              <a:t>The function takes 1 argument: the event to block </a:t>
            </a:r>
          </a:p>
          <a:p>
            <a:pPr marL="342900" lvl="3" indent="-342900"/>
            <a:r>
              <a:rPr lang="en-US" sz="1800" dirty="0"/>
              <a:t>The function returns an object with 1 field, </a:t>
            </a:r>
            <a:r>
              <a:rPr lang="en-US" sz="1800" i="1" dirty="0"/>
              <a:t>in</a:t>
            </a:r>
            <a:r>
              <a:rPr lang="en-US" sz="1800" dirty="0"/>
              <a:t>, which is the function where all the logic is performed. The</a:t>
            </a:r>
            <a:r>
              <a:rPr lang="en-US" sz="1800" i="1" dirty="0"/>
              <a:t> in </a:t>
            </a:r>
            <a:r>
              <a:rPr lang="en-US" sz="1800" dirty="0"/>
              <a:t>function takes 1 argument : the scope where the event needs to be blocked.</a:t>
            </a:r>
          </a:p>
          <a:p>
            <a:pPr marL="342900" lvl="3" indent="-342900"/>
            <a:r>
              <a:rPr lang="en-US" sz="1800" dirty="0"/>
              <a:t>The function blocks the given event inside the given scope, meaning inside every call to </a:t>
            </a:r>
            <a:r>
              <a:rPr lang="en-US" sz="1800" dirty="0" err="1"/>
              <a:t>bp.sync</a:t>
            </a:r>
            <a:endParaRPr lang="en-US" sz="1800" dirty="0"/>
          </a:p>
          <a:p>
            <a:r>
              <a:rPr lang="en-US" dirty="0"/>
              <a:t>The call to the function looks like this : </a:t>
            </a:r>
          </a:p>
          <a:p>
            <a:pPr marL="457200" lvl="1" indent="0">
              <a:buNone/>
            </a:pPr>
            <a:endParaRPr lang="en-US" sz="1800" dirty="0"/>
          </a:p>
          <a:p>
            <a:pPr marL="457200" lvl="1" indent="0">
              <a:buNone/>
            </a:pPr>
            <a:endParaRPr lang="en-US" sz="1800" dirty="0"/>
          </a:p>
          <a:p>
            <a:pPr marL="457200" lvl="1" indent="0">
              <a:buNone/>
            </a:pPr>
            <a:endParaRPr lang="en-US" sz="1800" dirty="0"/>
          </a:p>
          <a:p>
            <a:pPr marL="457200" lvl="1" indent="0">
              <a:buNone/>
            </a:pPr>
            <a:r>
              <a:rPr lang="en-US" sz="1800" dirty="0"/>
              <a:t>Where </a:t>
            </a:r>
            <a:r>
              <a:rPr lang="en-US" sz="1800" i="1" dirty="0"/>
              <a:t>e </a:t>
            </a:r>
            <a:r>
              <a:rPr lang="en-US" sz="1800" dirty="0"/>
              <a:t>is the event we want to block, and the</a:t>
            </a:r>
            <a:r>
              <a:rPr lang="en-US" sz="1800" i="1" dirty="0"/>
              <a:t> function </a:t>
            </a:r>
            <a:r>
              <a:rPr lang="en-US" sz="1800" dirty="0"/>
              <a:t>is the scope in which</a:t>
            </a:r>
            <a:r>
              <a:rPr lang="en-US" sz="1800" i="1" dirty="0"/>
              <a:t> e</a:t>
            </a:r>
          </a:p>
          <a:p>
            <a:pPr marL="457200" lvl="1" indent="0">
              <a:buNone/>
            </a:pPr>
            <a:r>
              <a:rPr lang="en-US" sz="1800" i="1" dirty="0"/>
              <a:t>need to be blocked.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6DB2C5B-9CDB-49D5-BCB6-11C6197684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8775" y="4155986"/>
            <a:ext cx="3990975" cy="120032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   block(e).in(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66A6FF"/>
                </a:solidFill>
                <a:effectLst/>
                <a:latin typeface="Source Code Pro"/>
              </a:rPr>
              <a:t>function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()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  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bp.sync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({...})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  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bp.sync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({...})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})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;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7208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76ED2-B41C-4EBE-8316-BBF8BA746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35386"/>
            <a:ext cx="8596668" cy="1320800"/>
          </a:xfrm>
        </p:spPr>
        <p:txBody>
          <a:bodyPr/>
          <a:lstStyle/>
          <a:p>
            <a:r>
              <a:rPr lang="en-US" dirty="0"/>
              <a:t>Block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1E54D-24F5-4FA6-B469-AFA605C370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function can be nested, meaning that one can call block inside a block.</a:t>
            </a:r>
          </a:p>
          <a:p>
            <a:pPr marL="0" indent="0">
              <a:buNone/>
            </a:pPr>
            <a:r>
              <a:rPr lang="en-US" dirty="0"/>
              <a:t>	for example: </a:t>
            </a:r>
          </a:p>
          <a:p>
            <a:pPr marL="0" indent="0">
              <a:buNone/>
            </a:pPr>
            <a:r>
              <a:rPr lang="en-US" dirty="0"/>
              <a:t>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function can also take more the one event to block : 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D061ADA-0B63-48EF-BDA3-8E633D4AB7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3480" y="2803849"/>
            <a:ext cx="4524375" cy="230832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   block(e1).in(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66A6FF"/>
                </a:solidFill>
                <a:effectLst/>
                <a:latin typeface="Source Code Pro"/>
              </a:rPr>
              <a:t>function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()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  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bp.sync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({...})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  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bp.sync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({...})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block(e2).in(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66A6FF"/>
                </a:solidFill>
                <a:effectLst/>
                <a:latin typeface="Source Code Pro"/>
              </a:rPr>
              <a:t>function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()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      		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bp.sync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({...})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           	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bp.sync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({...})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})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})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;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6C569CD-D744-47F0-B110-09C6200E2F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3480" y="6136624"/>
            <a:ext cx="3495675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block([e1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,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e2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,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e3]).in(...)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;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9074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E0E1A-D9FA-48F3-863C-BDB074B203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Code: Block Function</a:t>
            </a:r>
          </a:p>
        </p:txBody>
      </p:sp>
    </p:spTree>
    <p:extLst>
      <p:ext uri="{BB962C8B-B14F-4D97-AF65-F5344CB8AC3E}">
        <p14:creationId xmlns:p14="http://schemas.microsoft.com/office/powerpoint/2010/main" val="886283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F22416F9-B264-44FC-B721-A55FE0CDC1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149" y="382012"/>
            <a:ext cx="6619876" cy="609397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Source Code Pro"/>
              </a:rPr>
              <a:t>//block the event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Source Code Pro"/>
              </a:rPr>
              <a:t>eset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Source Code Pro"/>
              </a:rPr>
              <a:t> in the given scope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Source Code Pro"/>
              </a:rPr>
            </a:b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66A6FF"/>
                </a:solidFill>
                <a:effectLst/>
                <a:latin typeface="Source Code Pro"/>
              </a:rPr>
              <a:t>function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block(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eset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) {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  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66A6FF"/>
                </a:solidFill>
                <a:effectLst/>
                <a:latin typeface="Source Code Pro"/>
              </a:rPr>
              <a:t>return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{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     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66A6FF"/>
                </a:solidFill>
                <a:effectLst/>
                <a:latin typeface="Source Code Pro"/>
              </a:rPr>
              <a:t>in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: 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66A6FF"/>
                </a:solidFill>
                <a:effectLst/>
                <a:latin typeface="Source Code Pro"/>
              </a:rPr>
              <a:t>function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(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blockScope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) {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Source Code Pro"/>
              </a:rPr>
              <a:t>//save </a:t>
            </a:r>
            <a:r>
              <a:rPr lang="en-US" altLang="en-US" sz="1300" dirty="0">
                <a:solidFill>
                  <a:srgbClr val="808080"/>
                </a:solidFill>
                <a:latin typeface="Source Code Pro"/>
              </a:rPr>
              <a:t>previous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Source Code Pro"/>
              </a:rPr>
              <a:t> bp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Source Code Pro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Source Code Pro"/>
              </a:rPr>
              <a:t>        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66A6FF"/>
                </a:solidFill>
                <a:effectLst/>
                <a:latin typeface="Source Code Pro"/>
              </a:rPr>
              <a:t>var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_bp = bp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;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bp = {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   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Source Code Pro"/>
              </a:rPr>
              <a:t>//new sync function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Source Code Pro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Source Code Pro"/>
              </a:rPr>
              <a:t>   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sync :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66A6FF"/>
                </a:solidFill>
                <a:effectLst/>
                <a:latin typeface="Source Code Pro"/>
              </a:rPr>
              <a:t>function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(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rwb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){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      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Source Code Pro"/>
              </a:rPr>
              <a:t>//there are no </a:t>
            </a:r>
            <a:r>
              <a:rPr lang="en-US" altLang="en-US" sz="1300" dirty="0">
                <a:solidFill>
                  <a:srgbClr val="808080"/>
                </a:solidFill>
                <a:latin typeface="Source Code Pro"/>
              </a:rPr>
              <a:t>o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Source Code Pro"/>
              </a:rPr>
              <a:t>ther events we need to block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Source Code Pro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Source Code Pro"/>
              </a:rPr>
              <a:t>                 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66A6FF"/>
                </a:solidFill>
                <a:effectLst/>
                <a:latin typeface="Source Code Pro"/>
              </a:rPr>
              <a:t>if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(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rwb.block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 ==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66A6FF"/>
                </a:solidFill>
                <a:effectLst/>
                <a:latin typeface="Source Code Pro"/>
              </a:rPr>
              <a:t>null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){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             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rwb.block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 =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eset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;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      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}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      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Source Code Pro"/>
              </a:rPr>
              <a:t>//there are other events we need to block,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Source Code Pro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Source Code Pro"/>
              </a:rPr>
              <a:t>                  //concatenate them all together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Source Code Pro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Source Code Pro"/>
              </a:rPr>
              <a:t>                 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66A6FF"/>
                </a:solidFill>
                <a:effectLst/>
                <a:latin typeface="Source Code Pro"/>
              </a:rPr>
              <a:t>else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{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             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rwb.block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 = [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rwb.block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,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eset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]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;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      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}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      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Source Code Pro"/>
              </a:rPr>
              <a:t>//call to previous sync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Source Code Pro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Source Code Pro"/>
              </a:rPr>
              <a:t>      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_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bp.sync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(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rwb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;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   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}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,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	</a:t>
            </a:r>
            <a:r>
              <a:rPr kumimoji="0" lang="en-US" altLang="en-US" sz="1300" b="0" i="0" u="none" strike="noStrike" cap="none" normalizeH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Event: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66A6FF"/>
                </a:solidFill>
                <a:effectLst/>
                <a:latin typeface="Source Code Pro"/>
              </a:rPr>
              <a:t>function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(e) {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66A6FF"/>
                </a:solidFill>
                <a:effectLst/>
                <a:latin typeface="Source Code Pro"/>
              </a:rPr>
              <a:t>return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_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bp.Event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(e)}  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            }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;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    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blockScope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()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;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Source Code Pro"/>
              </a:rPr>
              <a:t>//restore </a:t>
            </a:r>
            <a:r>
              <a:rPr lang="en-US" altLang="en-US" sz="1300" dirty="0">
                <a:solidFill>
                  <a:srgbClr val="808080"/>
                </a:solidFill>
                <a:latin typeface="Source Code Pro"/>
              </a:rPr>
              <a:t>previous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Source Code Pro"/>
              </a:rPr>
              <a:t> bp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Source Code Pro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Source Code Pro"/>
              </a:rPr>
              <a:t> 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bp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 = _bp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;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}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      }  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}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;</a:t>
            </a: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Callout: Line 7">
            <a:extLst>
              <a:ext uri="{FF2B5EF4-FFF2-40B4-BE49-F238E27FC236}">
                <a16:creationId xmlns:a16="http://schemas.microsoft.com/office/drawing/2014/main" id="{18226BD6-D055-4DFB-B09B-8B380DC8BE67}"/>
              </a:ext>
            </a:extLst>
          </p:cNvPr>
          <p:cNvSpPr/>
          <p:nvPr/>
        </p:nvSpPr>
        <p:spPr>
          <a:xfrm>
            <a:off x="7191376" y="485775"/>
            <a:ext cx="2247900" cy="1409700"/>
          </a:xfrm>
          <a:prstGeom prst="borderCallout1">
            <a:avLst>
              <a:gd name="adj1" fmla="val 18750"/>
              <a:gd name="adj2" fmla="val -8333"/>
              <a:gd name="adj3" fmla="val 74662"/>
              <a:gd name="adj4" fmla="val -2027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err="1"/>
              <a:t>Sinice</a:t>
            </a:r>
            <a:r>
              <a:rPr lang="en-US" sz="1400" i="1" dirty="0"/>
              <a:t> we are changing the bp object, we need to save the original bp so we can restore it after the block function finishes</a:t>
            </a:r>
            <a:endParaRPr lang="en-US" sz="1400" dirty="0"/>
          </a:p>
        </p:txBody>
      </p:sp>
      <p:sp>
        <p:nvSpPr>
          <p:cNvPr id="10" name="Callout: Line 9">
            <a:extLst>
              <a:ext uri="{FF2B5EF4-FFF2-40B4-BE49-F238E27FC236}">
                <a16:creationId xmlns:a16="http://schemas.microsoft.com/office/drawing/2014/main" id="{AEE6935E-4E27-42B9-B519-EA4F2C0127AB}"/>
              </a:ext>
            </a:extLst>
          </p:cNvPr>
          <p:cNvSpPr/>
          <p:nvPr/>
        </p:nvSpPr>
        <p:spPr>
          <a:xfrm>
            <a:off x="7191375" y="1152525"/>
            <a:ext cx="2666999" cy="1181100"/>
          </a:xfrm>
          <a:prstGeom prst="borderCallout1">
            <a:avLst>
              <a:gd name="adj1" fmla="val 18750"/>
              <a:gd name="adj2" fmla="val -8333"/>
              <a:gd name="adj3" fmla="val 82494"/>
              <a:gd name="adj4" fmla="val -1218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/>
              <a:t>The sync function takes one argument </a:t>
            </a:r>
            <a:r>
              <a:rPr lang="en-US" sz="14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rwb</a:t>
            </a:r>
            <a:r>
              <a:rPr lang="en-US" sz="1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r>
              <a:rPr lang="en-US" sz="14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rwb</a:t>
            </a:r>
            <a:r>
              <a:rPr lang="en-US" sz="1400" i="1" dirty="0"/>
              <a:t> is a object containing the request event, the wait for events and the block events</a:t>
            </a:r>
            <a:endParaRPr lang="en-US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Callout: Line 10">
            <a:extLst>
              <a:ext uri="{FF2B5EF4-FFF2-40B4-BE49-F238E27FC236}">
                <a16:creationId xmlns:a16="http://schemas.microsoft.com/office/drawing/2014/main" id="{ED50F55F-E904-4280-9A94-C4ED66C12883}"/>
              </a:ext>
            </a:extLst>
          </p:cNvPr>
          <p:cNvSpPr/>
          <p:nvPr/>
        </p:nvSpPr>
        <p:spPr>
          <a:xfrm>
            <a:off x="7191374" y="1559719"/>
            <a:ext cx="2533650" cy="2005012"/>
          </a:xfrm>
          <a:prstGeom prst="borderCallout1">
            <a:avLst>
              <a:gd name="adj1" fmla="val 18750"/>
              <a:gd name="adj2" fmla="val -8333"/>
              <a:gd name="adj3" fmla="val 47892"/>
              <a:gd name="adj4" fmla="val -1131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/>
              <a:t>In block function what we really want to do is to change </a:t>
            </a:r>
            <a:r>
              <a:rPr lang="en-US" sz="14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rwb.block</a:t>
            </a:r>
            <a:r>
              <a:rPr lang="en-US" sz="1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r>
              <a:rPr lang="en-US" sz="1400" i="1" dirty="0"/>
              <a:t>Since the function can be nested, we first need to check if there are other events we are already blocking</a:t>
            </a:r>
          </a:p>
          <a:p>
            <a:endParaRPr lang="en-US" sz="1400" dirty="0"/>
          </a:p>
        </p:txBody>
      </p:sp>
      <p:sp>
        <p:nvSpPr>
          <p:cNvPr id="12" name="Callout: Line 11">
            <a:extLst>
              <a:ext uri="{FF2B5EF4-FFF2-40B4-BE49-F238E27FC236}">
                <a16:creationId xmlns:a16="http://schemas.microsoft.com/office/drawing/2014/main" id="{5153FBB8-6009-4204-AEF5-5B1A72DF43A5}"/>
              </a:ext>
            </a:extLst>
          </p:cNvPr>
          <p:cNvSpPr/>
          <p:nvPr/>
        </p:nvSpPr>
        <p:spPr>
          <a:xfrm>
            <a:off x="7191373" y="2219324"/>
            <a:ext cx="2390774" cy="781051"/>
          </a:xfrm>
          <a:prstGeom prst="borderCallout1">
            <a:avLst>
              <a:gd name="adj1" fmla="val 18750"/>
              <a:gd name="adj2" fmla="val -8333"/>
              <a:gd name="adj3" fmla="val 71037"/>
              <a:gd name="adj4" fmla="val -1303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/>
              <a:t>If there are no other events, we just changing block to </a:t>
            </a:r>
            <a:r>
              <a:rPr lang="en-US" sz="14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eset</a:t>
            </a:r>
            <a:endParaRPr lang="en-US" sz="14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Callout: Line 12">
            <a:extLst>
              <a:ext uri="{FF2B5EF4-FFF2-40B4-BE49-F238E27FC236}">
                <a16:creationId xmlns:a16="http://schemas.microsoft.com/office/drawing/2014/main" id="{F7C8FCA1-72DC-4F29-A360-E8F2114366D8}"/>
              </a:ext>
            </a:extLst>
          </p:cNvPr>
          <p:cNvSpPr/>
          <p:nvPr/>
        </p:nvSpPr>
        <p:spPr>
          <a:xfrm>
            <a:off x="7191373" y="2783679"/>
            <a:ext cx="2867027" cy="781052"/>
          </a:xfrm>
          <a:prstGeom prst="borderCallout1">
            <a:avLst>
              <a:gd name="adj1" fmla="val 18750"/>
              <a:gd name="adj2" fmla="val -8333"/>
              <a:gd name="adj3" fmla="val 116159"/>
              <a:gd name="adj4" fmla="val -695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/>
              <a:t>If there are, we want to concatenate this events with </a:t>
            </a:r>
            <a:r>
              <a:rPr lang="en-US" sz="14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eset</a:t>
            </a:r>
            <a:endParaRPr lang="en-US" sz="14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Callout: Line 13">
            <a:extLst>
              <a:ext uri="{FF2B5EF4-FFF2-40B4-BE49-F238E27FC236}">
                <a16:creationId xmlns:a16="http://schemas.microsoft.com/office/drawing/2014/main" id="{620BB2FD-842B-43F3-95D5-DDC4BA5760A5}"/>
              </a:ext>
            </a:extLst>
          </p:cNvPr>
          <p:cNvSpPr/>
          <p:nvPr/>
        </p:nvSpPr>
        <p:spPr>
          <a:xfrm>
            <a:off x="7191372" y="3312316"/>
            <a:ext cx="2667001" cy="942975"/>
          </a:xfrm>
          <a:prstGeom prst="borderCallout1">
            <a:avLst>
              <a:gd name="adj1" fmla="val 18750"/>
              <a:gd name="adj2" fmla="val -8333"/>
              <a:gd name="adj3" fmla="val 110480"/>
              <a:gd name="adj4" fmla="val -1044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/>
              <a:t>After “fixing” </a:t>
            </a:r>
            <a:r>
              <a:rPr lang="en-US" sz="14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rwb</a:t>
            </a:r>
            <a:r>
              <a:rPr lang="en-US" sz="1400" i="1" dirty="0"/>
              <a:t> to contain the event we want to block, we need we call to the </a:t>
            </a:r>
            <a:r>
              <a:rPr lang="en-US" altLang="en-US" sz="1400" i="1" dirty="0"/>
              <a:t>previous</a:t>
            </a:r>
            <a:r>
              <a:rPr lang="en-US" sz="1400" i="1" dirty="0"/>
              <a:t> </a:t>
            </a:r>
            <a:r>
              <a:rPr lang="en-US" sz="14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bp.sync</a:t>
            </a:r>
            <a:r>
              <a:rPr lang="en-US" sz="1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</p:txBody>
      </p:sp>
      <p:sp>
        <p:nvSpPr>
          <p:cNvPr id="16" name="Callout: Line 15">
            <a:extLst>
              <a:ext uri="{FF2B5EF4-FFF2-40B4-BE49-F238E27FC236}">
                <a16:creationId xmlns:a16="http://schemas.microsoft.com/office/drawing/2014/main" id="{2EF046FE-76FF-4814-B10E-368638DBD3B8}"/>
              </a:ext>
            </a:extLst>
          </p:cNvPr>
          <p:cNvSpPr/>
          <p:nvPr/>
        </p:nvSpPr>
        <p:spPr>
          <a:xfrm>
            <a:off x="7191371" y="4417216"/>
            <a:ext cx="2666999" cy="1590672"/>
          </a:xfrm>
          <a:prstGeom prst="borderCallout1">
            <a:avLst>
              <a:gd name="adj1" fmla="val 18750"/>
              <a:gd name="adj2" fmla="val -8333"/>
              <a:gd name="adj3" fmla="val 51643"/>
              <a:gd name="adj4" fmla="val -15511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Now, we are calling to the function that is actually the scope in which </a:t>
            </a:r>
            <a:r>
              <a:rPr lang="en-US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eset</a:t>
            </a:r>
            <a:r>
              <a:rPr lang="en-US" sz="1400" dirty="0"/>
              <a:t> need to blocked.</a:t>
            </a:r>
          </a:p>
          <a:p>
            <a:r>
              <a:rPr lang="en-US" sz="1400" i="1" dirty="0"/>
              <a:t>When calling this function, all the calls to </a:t>
            </a:r>
            <a:r>
              <a:rPr lang="en-US" sz="14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bp.sync</a:t>
            </a:r>
            <a:r>
              <a:rPr lang="en-US" sz="1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400" i="1" dirty="0"/>
              <a:t>inside it are calling to the new </a:t>
            </a:r>
            <a:r>
              <a:rPr lang="en-US" sz="1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sync</a:t>
            </a:r>
            <a:r>
              <a:rPr lang="en-US" sz="1400" i="1" dirty="0"/>
              <a:t>.</a:t>
            </a:r>
            <a:endParaRPr lang="en-US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Callout: Line 16">
            <a:extLst>
              <a:ext uri="{FF2B5EF4-FFF2-40B4-BE49-F238E27FC236}">
                <a16:creationId xmlns:a16="http://schemas.microsoft.com/office/drawing/2014/main" id="{567090C3-204E-477E-BD71-2BA20504FA60}"/>
              </a:ext>
            </a:extLst>
          </p:cNvPr>
          <p:cNvSpPr/>
          <p:nvPr/>
        </p:nvSpPr>
        <p:spPr>
          <a:xfrm>
            <a:off x="7191371" y="4924421"/>
            <a:ext cx="2533653" cy="1447804"/>
          </a:xfrm>
          <a:prstGeom prst="borderCallout1">
            <a:avLst>
              <a:gd name="adj1" fmla="val 18750"/>
              <a:gd name="adj2" fmla="val -8333"/>
              <a:gd name="adj3" fmla="val 45487"/>
              <a:gd name="adj4" fmla="val -17667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/>
              <a:t>After we finish the block function we need to restore old bp so that other calls(outside the block scope) in our program will go the </a:t>
            </a:r>
            <a:r>
              <a:rPr lang="en-US" sz="1400" i="1" dirty="0" err="1"/>
              <a:t>the</a:t>
            </a:r>
            <a:r>
              <a:rPr lang="en-US" sz="1400" i="1" dirty="0"/>
              <a:t> original </a:t>
            </a:r>
            <a:r>
              <a:rPr lang="en-US" sz="1400" i="1" dirty="0" err="1"/>
              <a:t>bp.sync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929268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6" grpId="0" animBg="1"/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04DFC-5D0C-4B1D-8715-96CC4A529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Breakupon</a:t>
            </a:r>
            <a:r>
              <a:rPr lang="en-US" dirty="0"/>
              <a:t>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35A2F-F1A4-4AC8-B079-20784832C5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8838141" cy="3880773"/>
          </a:xfrm>
        </p:spPr>
        <p:txBody>
          <a:bodyPr>
            <a:normAutofit/>
          </a:bodyPr>
          <a:lstStyle/>
          <a:p>
            <a:r>
              <a:rPr lang="en-US" dirty="0"/>
              <a:t>Parts of this function are very similar to the block function.</a:t>
            </a:r>
          </a:p>
          <a:p>
            <a:r>
              <a:rPr lang="en-US" dirty="0"/>
              <a:t>The function takes 1 argument: the event to wait for.</a:t>
            </a:r>
          </a:p>
          <a:p>
            <a:pPr marL="342900" lvl="3" indent="-342900"/>
            <a:r>
              <a:rPr lang="en-US" sz="1800" dirty="0"/>
              <a:t>The function returns an object with 1 field,</a:t>
            </a:r>
            <a:r>
              <a:rPr lang="en-US" sz="1800" i="1" dirty="0"/>
              <a:t> in</a:t>
            </a:r>
            <a:r>
              <a:rPr lang="en-US" sz="1800" dirty="0"/>
              <a:t>, which is the function where all the logic is performed. The</a:t>
            </a:r>
            <a:r>
              <a:rPr lang="en-US" sz="1800" i="1" dirty="0"/>
              <a:t> in </a:t>
            </a:r>
            <a:r>
              <a:rPr lang="en-US" sz="1800" dirty="0"/>
              <a:t>function takes 1 argument : the scope where the event needs to be waited for.</a:t>
            </a:r>
          </a:p>
          <a:p>
            <a:pPr marL="342900" lvl="3" indent="-342900"/>
            <a:r>
              <a:rPr lang="en-US" sz="1800" dirty="0"/>
              <a:t>Here, the</a:t>
            </a:r>
            <a:r>
              <a:rPr lang="en-US" sz="1800" i="1" dirty="0"/>
              <a:t> in </a:t>
            </a:r>
            <a:r>
              <a:rPr lang="en-US" sz="1800" dirty="0"/>
              <a:t>function returns an object with 1 field, </a:t>
            </a:r>
            <a:r>
              <a:rPr lang="en-US" sz="1800" i="1" dirty="0"/>
              <a:t>catch</a:t>
            </a:r>
            <a:r>
              <a:rPr lang="en-US" sz="1800" dirty="0"/>
              <a:t>. Catch takes 1 argument : a function to be preformed when the execution breaks (when the </a:t>
            </a:r>
            <a:r>
              <a:rPr lang="en-US" sz="1800" dirty="0" err="1"/>
              <a:t>eset</a:t>
            </a:r>
            <a:r>
              <a:rPr lang="en-US" sz="1800" dirty="0"/>
              <a:t> happen).</a:t>
            </a:r>
          </a:p>
          <a:p>
            <a:pPr marL="342900" lvl="3" indent="-342900"/>
            <a:r>
              <a:rPr lang="en-US" sz="1800" dirty="0"/>
              <a:t>The function makes </a:t>
            </a:r>
            <a:r>
              <a:rPr lang="en-US" sz="1800" dirty="0" err="1"/>
              <a:t>eset</a:t>
            </a:r>
            <a:r>
              <a:rPr lang="en-US" sz="1800" dirty="0"/>
              <a:t> to be waited for inside the scope it received. When the event </a:t>
            </a:r>
            <a:r>
              <a:rPr lang="en-US" sz="1800" dirty="0" err="1"/>
              <a:t>eset</a:t>
            </a:r>
            <a:r>
              <a:rPr lang="en-US" sz="1800" dirty="0"/>
              <a:t> happen, the execution breaks.</a:t>
            </a:r>
          </a:p>
        </p:txBody>
      </p:sp>
    </p:spTree>
    <p:extLst>
      <p:ext uri="{BB962C8B-B14F-4D97-AF65-F5344CB8AC3E}">
        <p14:creationId xmlns:p14="http://schemas.microsoft.com/office/powerpoint/2010/main" val="38802828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5F445-C2FB-4468-A011-0F64C4F28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Breakupon</a:t>
            </a:r>
            <a:r>
              <a:rPr lang="en-US" dirty="0"/>
              <a:t>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BCF7EA-B429-4D57-8A26-6088259D11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call to the function looks like this: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Like the block function, </a:t>
            </a:r>
            <a:r>
              <a:rPr lang="en-US" dirty="0" err="1"/>
              <a:t>breakupon</a:t>
            </a:r>
            <a:r>
              <a:rPr lang="en-US" dirty="0"/>
              <a:t> can also take more than one event to wait for and can also be nested.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CC608F5-4A7B-4A0E-8486-B8617846C6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0201" y="2266291"/>
            <a:ext cx="5121992" cy="203132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breakupon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(e).in(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66A6FF"/>
                </a:solidFill>
                <a:effectLst/>
                <a:latin typeface="Source Code Pro"/>
              </a:rPr>
              <a:t>function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()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bp.sync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({...})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bp.sync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({...})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}).catch(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66A6FF"/>
                </a:solidFill>
                <a:effectLst/>
                <a:latin typeface="Source Code Pro"/>
              </a:rPr>
              <a:t>function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()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Source Code Pro"/>
              </a:rPr>
              <a:t>//  Something to do when e breaks 	the execution...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Source Code Pr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})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;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12440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D3E98-D42B-4EC4-A7C7-36C84E202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D5F6D-A44F-4B30-AF5C-3E90EA7529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923866" cy="3880773"/>
          </a:xfrm>
        </p:spPr>
        <p:txBody>
          <a:bodyPr>
            <a:normAutofit/>
          </a:bodyPr>
          <a:lstStyle/>
          <a:p>
            <a:r>
              <a:rPr lang="en-US" dirty="0"/>
              <a:t>There is a robot trying to find a treasure. </a:t>
            </a:r>
          </a:p>
          <a:p>
            <a:r>
              <a:rPr lang="en-US" dirty="0"/>
              <a:t>The robot is moving inside a minefield.</a:t>
            </a:r>
          </a:p>
          <a:p>
            <a:r>
              <a:rPr lang="en-US" dirty="0"/>
              <a:t>In each movement, we want to check if the robot’s step is on a mine, and if so, we want the robot to stop working.</a:t>
            </a:r>
          </a:p>
          <a:p>
            <a:r>
              <a:rPr lang="en-US" dirty="0"/>
              <a:t>Here, we can use the </a:t>
            </a:r>
            <a:r>
              <a:rPr lang="en-US" dirty="0" err="1"/>
              <a:t>breakupon</a:t>
            </a:r>
            <a:r>
              <a:rPr lang="en-US" dirty="0"/>
              <a:t> function and send it the ‘step on a mine event’.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93C0156-4016-4F77-A968-807A9DB3DC68}"/>
              </a:ext>
            </a:extLst>
          </p:cNvPr>
          <p:cNvGrpSpPr/>
          <p:nvPr/>
        </p:nvGrpSpPr>
        <p:grpSpPr>
          <a:xfrm>
            <a:off x="6506989" y="4005725"/>
            <a:ext cx="2767013" cy="2767013"/>
            <a:chOff x="4712493" y="3736312"/>
            <a:chExt cx="2767013" cy="2767013"/>
          </a:xfrm>
        </p:grpSpPr>
        <p:pic>
          <p:nvPicPr>
            <p:cNvPr id="9218" name="Picture 2" descr="×ª××¦××ª ×ª××× × ×¢×××¨ âªrobot searching a treasureâ¬â">
              <a:extLst>
                <a:ext uri="{FF2B5EF4-FFF2-40B4-BE49-F238E27FC236}">
                  <a16:creationId xmlns:a16="http://schemas.microsoft.com/office/drawing/2014/main" id="{71F88B0B-1B4C-42B7-B75C-4F5558E50F5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12493" y="3736312"/>
              <a:ext cx="2767013" cy="27670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6311D87-8CF2-41F1-BEA1-B60BBE9E9785}"/>
                </a:ext>
              </a:extLst>
            </p:cNvPr>
            <p:cNvSpPr/>
            <p:nvPr/>
          </p:nvSpPr>
          <p:spPr>
            <a:xfrm>
              <a:off x="6438900" y="4917643"/>
              <a:ext cx="438150" cy="4043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415455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4068</TotalTime>
  <Words>910</Words>
  <Application>Microsoft Office PowerPoint</Application>
  <PresentationFormat>Widescreen</PresentationFormat>
  <Paragraphs>79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Source Code Pro</vt:lpstr>
      <vt:lpstr>Trebuchet MS</vt:lpstr>
      <vt:lpstr>Wingdings 3</vt:lpstr>
      <vt:lpstr>Facet</vt:lpstr>
      <vt:lpstr>Extend BPjs</vt:lpstr>
      <vt:lpstr>Extending BPjs</vt:lpstr>
      <vt:lpstr>Block Function</vt:lpstr>
      <vt:lpstr>Block Function</vt:lpstr>
      <vt:lpstr>Code: Block Function</vt:lpstr>
      <vt:lpstr>PowerPoint Presentation</vt:lpstr>
      <vt:lpstr>Breakupon Function</vt:lpstr>
      <vt:lpstr>Breakupon Function</vt:lpstr>
      <vt:lpstr>Example</vt:lpstr>
      <vt:lpstr>Code: Breakupon Function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Extend BPjs</dc:title>
  <dc:creator>hadar derech</dc:creator>
  <cp:lastModifiedBy>hadar derech</cp:lastModifiedBy>
  <cp:revision>45</cp:revision>
  <dcterms:created xsi:type="dcterms:W3CDTF">2019-06-10T12:39:52Z</dcterms:created>
  <dcterms:modified xsi:type="dcterms:W3CDTF">2019-06-21T20:57:00Z</dcterms:modified>
</cp:coreProperties>
</file>