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1" r:id="rId5"/>
    <p:sldId id="263" r:id="rId6"/>
    <p:sldId id="264" r:id="rId7"/>
    <p:sldId id="269" r:id="rId8"/>
    <p:sldId id="265" r:id="rId9"/>
    <p:sldId id="258" r:id="rId10"/>
    <p:sldId id="266" r:id="rId11"/>
    <p:sldId id="268" r:id="rId12"/>
    <p:sldId id="259" r:id="rId13"/>
    <p:sldId id="271" r:id="rId14"/>
    <p:sldId id="270" r:id="rId15"/>
    <p:sldId id="267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26" autoAdjust="0"/>
  </p:normalViewPr>
  <p:slideViewPr>
    <p:cSldViewPr snapToGrid="0">
      <p:cViewPr varScale="1">
        <p:scale>
          <a:sx n="70" d="100"/>
          <a:sy n="70" d="100"/>
        </p:scale>
        <p:origin x="11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74A86-86DC-4237-B79F-5A3B39115B7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420FC-F8BA-4C8B-8A9F-404DDE3A9D3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571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L_cycle</a:t>
            </a:r>
            <a:r>
              <a:rPr lang="en-US" dirty="0"/>
              <a:t> removed due to non-participation in differentiation in back-propagation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920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414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533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326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 armature (bones)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Rotate/Gather as wanted inside shape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Extrude new bones from 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Attach armature to parent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Pose mode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Move parts of objects using armature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256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41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023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</a:t>
            </a:r>
            <a:r>
              <a:rPr lang="en-US" dirty="0" err="1"/>
              <a:t>PyTorch</a:t>
            </a:r>
            <a:r>
              <a:rPr lang="en-US" dirty="0"/>
              <a:t> implementation for differentiability in learning process.</a:t>
            </a:r>
          </a:p>
          <a:p>
            <a:r>
              <a:rPr lang="en-US" dirty="0"/>
              <a:t>KNN not differentiable – hence we removed the last part of the loss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6175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</a:t>
            </a:r>
            <a:r>
              <a:rPr lang="en-US" dirty="0" err="1"/>
              <a:t>PyTorch</a:t>
            </a:r>
            <a:r>
              <a:rPr lang="en-US" dirty="0"/>
              <a:t> implementation for differentiability in learning process.</a:t>
            </a:r>
          </a:p>
          <a:p>
            <a:r>
              <a:rPr lang="en-US" dirty="0"/>
              <a:t>KNN not differentiable – hence we removed the last part of the loss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101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51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9239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20FC-F8BA-4C8B-8A9F-404DDE3A9D39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7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4986-D855-DAA8-2C61-34A8E8D9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A604E-C5EF-9866-D85C-52577665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B38C-3209-E070-25AC-5A931C58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5F29-A729-209F-02FA-32508E8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CA9F-85AE-F0CB-AD64-3E49C5DD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871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923-EEC7-EF30-19C3-07EC3E82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C3895-6966-2B98-0B37-23D32459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9BD0-48E0-64F8-9DE0-0551ABE4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DAFE-8CE9-D8A8-36BF-4BAC726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BC4F-E888-9910-75B1-ABE12887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62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2E400-61F7-5C1D-650C-AA6DB996C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A1BF-4079-2B2F-DD5C-0B47ED10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6BA6-6AD1-C530-017F-3688532F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3BF0-78D7-6F74-F6C0-BC71255C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01E1-51FE-54BB-5C95-ABB5A411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324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AA45-F8AF-ECDA-002F-C230A251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8046-2105-8F0C-74FE-50C9ABBC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A8A4-7725-4269-2041-30B2F32B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EA58-A67D-0145-688C-A69CCD35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A92B-7D8A-5FCF-1C28-BB683CF1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422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1000-F296-F98E-98A6-9647FC62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9F298-C403-B1E8-5376-A03BAA6C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AAB7-A58F-4A8F-DB6C-D73A69D1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4E4B-0C85-DB24-CC6F-E03A0FA1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C4CE-3DE7-4C32-9C0C-6BC72649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003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843D-7C0B-C702-AAE4-74287A7C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7D79-C9EA-9A45-2C43-D7BA1CA42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0B7D5-8F48-E8C7-4BF8-B5D2F40E0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40FFB-AA6E-12EF-8564-CC09A62F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4262D-C1CA-C9AA-90A3-C833888E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A318-8370-7E4F-142A-894B9EB3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2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FA75-DFF6-E47F-924E-19037A46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7EC08-7592-2C18-9F51-276956C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DBFD0-4096-605D-683F-1CD036A6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2B35C-ECBD-8E3E-52F1-049BB9BEA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EAED3-3F0C-E0EF-D928-056B503A8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256A-138D-5F73-4579-3888A000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F1DC4-8D0A-DC24-5654-113F9B1E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A09FB-BF34-0CAB-8F87-B933465C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589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4B45-AC84-000B-FC10-B2BF918A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53EA4-2005-8C13-97A8-8CEA9DF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8707-F0B6-1ABB-5E05-050CFD09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CDAFD-788C-4270-E380-BF45514E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06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E5ECA-2438-B77B-FF70-C937BF13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1BC51-73AE-8B2F-81FD-B45AD23B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38E75-61BD-5845-A2A6-0B1AFC50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873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4BA2-FF25-19FE-FDFB-506F50B4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ADDB-9B55-D4FE-498D-5459CF62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2136C-F33C-600D-2CA3-7AA6AFF4A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45ECA-CC1E-060E-4A59-56C6D010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86A4F-B861-90FF-D7F7-9E0A01C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1F132-B53F-0A9D-B2CC-71BA2304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225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8023-E96F-15ED-796F-849671E2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7981-4334-E014-C0BB-9F7B274E9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EEB5-6519-A08C-FA1C-827FB7F6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5F30-B28B-5050-4EC4-34B3A86C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A4A77-C3AD-A590-4793-4B4DFC1A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EA72-94C3-80E5-53B8-AA7B59A6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72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C134C-E326-4210-21E4-0AACF0F6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B8F0-6F31-1166-F75E-5542B61B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2B69-EC1C-B488-ADC7-E0F2295F6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9B351-3FDE-4C25-B77B-C3CE8E726918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2151-8E18-B8C3-CE78-2AA295A4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C541-6DCD-F924-561D-47D56C70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8754C-2F53-44A9-AE0E-ECB7227FF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749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assaMB/SNK_revisited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94CC-6F27-5530-AAEA-33366ACBF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SNK revisited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B640C-7125-0E01-95C9-E5FBB53D3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9032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Final Project in course Geometric </a:t>
            </a:r>
            <a:r>
              <a:rPr lang="en-US" sz="3000"/>
              <a:t>Computer Vision (236861)</a:t>
            </a:r>
            <a:endParaRPr lang="en-US" sz="3000" dirty="0"/>
          </a:p>
          <a:p>
            <a:r>
              <a:rPr lang="en-US" sz="3000" dirty="0"/>
              <a:t>Hadassa Malka</a:t>
            </a:r>
          </a:p>
          <a:p>
            <a:endParaRPr lang="en-US" dirty="0"/>
          </a:p>
          <a:p>
            <a:r>
              <a:rPr lang="en-US" dirty="0"/>
              <a:t>Based on paper by </a:t>
            </a:r>
            <a:r>
              <a:rPr lang="en-US" dirty="0" err="1"/>
              <a:t>Attaiki</a:t>
            </a:r>
            <a:r>
              <a:rPr lang="en-US" dirty="0"/>
              <a:t> and </a:t>
            </a:r>
            <a:r>
              <a:rPr lang="en-US" dirty="0" err="1"/>
              <a:t>Ovsjanikov</a:t>
            </a:r>
            <a:r>
              <a:rPr lang="en-US" dirty="0"/>
              <a:t> (2024):</a:t>
            </a:r>
          </a:p>
          <a:p>
            <a:r>
              <a:rPr lang="en-US" i="1" dirty="0"/>
              <a:t>Shape Non-rigid Kinematics (SNK): A Zero-Shot Method for Non-Rigid Shape Matching via Unsupervised Functional Map Regularized Reconstruction</a:t>
            </a:r>
          </a:p>
          <a:p>
            <a:endParaRPr lang="en-US" i="1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5538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Version - Visualization</a:t>
            </a:r>
            <a:endParaRPr lang="LID4096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191B471-8A3E-B2B0-5170-5454FF412A9F}"/>
              </a:ext>
            </a:extLst>
          </p:cNvPr>
          <p:cNvSpPr txBox="1">
            <a:spLocks/>
          </p:cNvSpPr>
          <p:nvPr/>
        </p:nvSpPr>
        <p:spPr>
          <a:xfrm>
            <a:off x="419100" y="1527710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Much better results in a few (and faster) iterations!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DE8727-8861-8988-3C6F-145BBE516559}"/>
              </a:ext>
            </a:extLst>
          </p:cNvPr>
          <p:cNvGrpSpPr/>
          <p:nvPr/>
        </p:nvGrpSpPr>
        <p:grpSpPr>
          <a:xfrm>
            <a:off x="919842" y="2195280"/>
            <a:ext cx="4882243" cy="2169892"/>
            <a:chOff x="2329770" y="3789445"/>
            <a:chExt cx="6639830" cy="25123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D9D4AE-D743-B0D4-F3A2-1B9AC69A9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8808"/>
            <a:stretch/>
          </p:blipFill>
          <p:spPr>
            <a:xfrm>
              <a:off x="2482170" y="3789445"/>
              <a:ext cx="6487430" cy="36889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1595E7-3C0C-2003-546A-16499FBC2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970"/>
            <a:stretch/>
          </p:blipFill>
          <p:spPr>
            <a:xfrm>
              <a:off x="2329770" y="4158343"/>
              <a:ext cx="6487430" cy="214344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35375C1-70DD-9D48-13D8-60F0B1F2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26" y="1978289"/>
            <a:ext cx="5476402" cy="23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97109-34BC-15BE-2ED4-9E85C280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4106"/>
            <a:ext cx="5047478" cy="20395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C3085-708D-A3D8-CA25-BBF3E85D2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019" y="4365172"/>
            <a:ext cx="5325562" cy="220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7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Version – Visualization of losses</a:t>
            </a:r>
            <a:endParaRPr lang="LID4096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191B471-8A3E-B2B0-5170-5454FF412A9F}"/>
              </a:ext>
            </a:extLst>
          </p:cNvPr>
          <p:cNvSpPr txBox="1">
            <a:spLocks/>
          </p:cNvSpPr>
          <p:nvPr/>
        </p:nvSpPr>
        <p:spPr>
          <a:xfrm>
            <a:off x="419100" y="1527710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Convergence of losses: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82E611-2973-E245-D593-810C788B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418"/>
            <a:ext cx="12192000" cy="3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8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experiments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D06FF-E72E-3EA8-915D-5E347C71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62" y="3802754"/>
            <a:ext cx="4851676" cy="1981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B4CB7-A83E-ECC1-A738-2858E31C75EC}"/>
              </a:ext>
            </a:extLst>
          </p:cNvPr>
          <p:cNvSpPr txBox="1"/>
          <p:nvPr/>
        </p:nvSpPr>
        <p:spPr>
          <a:xfrm>
            <a:off x="740294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 also investigated some modifications to the decoder architecture – which ended in failure: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Replace MLP with residual connections and GELU activations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Remove energy loss function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39662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B4CB7-A83E-ECC1-A738-2858E31C75EC}"/>
              </a:ext>
            </a:extLst>
          </p:cNvPr>
          <p:cNvSpPr txBox="1"/>
          <p:nvPr/>
        </p:nvSpPr>
        <p:spPr>
          <a:xfrm>
            <a:off x="729408" y="1560059"/>
            <a:ext cx="1127753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Implementation of </a:t>
            </a:r>
            <a:r>
              <a:rPr lang="en-US" sz="2400" b="1" dirty="0"/>
              <a:t>partial pipeline </a:t>
            </a:r>
            <a:r>
              <a:rPr lang="en-US" sz="2400" dirty="0"/>
              <a:t>of architecture (not available by time of project) with adequate </a:t>
            </a:r>
            <a:r>
              <a:rPr lang="en-US" sz="2400" b="1" dirty="0"/>
              <a:t>training process</a:t>
            </a:r>
            <a:r>
              <a:rPr lang="en-US" sz="2400" dirty="0"/>
              <a:t>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400" i="1" dirty="0" err="1"/>
              <a:t>SNK_pipelined_CloseToPaper.ipynb</a:t>
            </a:r>
            <a:endParaRPr lang="en-US" sz="2400" i="1" dirty="0"/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sz="1000" i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Experiments on different </a:t>
            </a:r>
            <a:r>
              <a:rPr lang="en-US" sz="2400" b="1" dirty="0"/>
              <a:t>settings</a:t>
            </a:r>
            <a:r>
              <a:rPr lang="en-US" sz="2400" dirty="0"/>
              <a:t> (</a:t>
            </a:r>
            <a:r>
              <a:rPr lang="en-US" sz="2400" dirty="0" err="1"/>
              <a:t>ResNet</a:t>
            </a:r>
            <a:r>
              <a:rPr lang="en-US" sz="2400" dirty="0"/>
              <a:t>, descriptors, hyper-parameters tuning, regularization tuning, ablation study of losses, optimizers,…).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Implementation of </a:t>
            </a:r>
            <a:r>
              <a:rPr lang="en-US" sz="2400" b="1" dirty="0"/>
              <a:t>new, simpler but effective version </a:t>
            </a:r>
            <a:r>
              <a:rPr lang="en-US" sz="2400" dirty="0"/>
              <a:t>of model (with adequate </a:t>
            </a:r>
            <a:r>
              <a:rPr lang="en-US" sz="2400" b="1" dirty="0"/>
              <a:t>training</a:t>
            </a:r>
            <a:r>
              <a:rPr lang="en-US" sz="2400" dirty="0"/>
              <a:t> process).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400" i="1" dirty="0" err="1"/>
              <a:t>SNK_pipelined_new_version.ipynb</a:t>
            </a:r>
            <a:endParaRPr lang="en-US" sz="2400" i="1" dirty="0"/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Implementation of efficient </a:t>
            </a:r>
            <a:r>
              <a:rPr lang="en-US" sz="2400" b="1" dirty="0"/>
              <a:t>visualization</a:t>
            </a:r>
            <a:r>
              <a:rPr lang="en-US" sz="2400" dirty="0"/>
              <a:t> methods for </a:t>
            </a:r>
            <a:r>
              <a:rPr lang="en-US" sz="2400" b="1" dirty="0"/>
              <a:t>face matching</a:t>
            </a:r>
            <a:r>
              <a:rPr lang="en-US" sz="24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Fix and modify existing modules </a:t>
            </a:r>
            <a:r>
              <a:rPr lang="en-US" sz="2400" dirty="0"/>
              <a:t>for compatibility and filling gaps.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400" i="1" dirty="0"/>
              <a:t>loss.py		model_SURFMNet.py		prism_decoder.py</a:t>
            </a:r>
          </a:p>
        </p:txBody>
      </p:sp>
    </p:spTree>
    <p:extLst>
      <p:ext uri="{BB962C8B-B14F-4D97-AF65-F5344CB8AC3E}">
        <p14:creationId xmlns:p14="http://schemas.microsoft.com/office/powerpoint/2010/main" val="177901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B4CB7-A83E-ECC1-A738-2858E31C75EC}"/>
              </a:ext>
            </a:extLst>
          </p:cNvPr>
          <p:cNvSpPr txBox="1"/>
          <p:nvPr/>
        </p:nvSpPr>
        <p:spPr>
          <a:xfrm>
            <a:off x="740294" y="1690688"/>
            <a:ext cx="105155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err="1"/>
              <a:t>Attaiki</a:t>
            </a:r>
            <a:r>
              <a:rPr lang="fr-FR" sz="2800" b="1" dirty="0"/>
              <a:t> and </a:t>
            </a:r>
            <a:r>
              <a:rPr lang="fr-FR" sz="2800" b="1" dirty="0" err="1"/>
              <a:t>Ovsjanikov</a:t>
            </a:r>
            <a:r>
              <a:rPr lang="fr-FR" sz="2800" b="1" dirty="0"/>
              <a:t> 2024: </a:t>
            </a:r>
            <a:r>
              <a:rPr lang="fr-FR" sz="2800" dirty="0"/>
              <a:t>Shape Non-</a:t>
            </a:r>
            <a:r>
              <a:rPr lang="fr-FR" sz="2800" dirty="0" err="1"/>
              <a:t>rigid</a:t>
            </a:r>
            <a:r>
              <a:rPr lang="fr-FR" sz="2800" dirty="0"/>
              <a:t> </a:t>
            </a:r>
            <a:r>
              <a:rPr lang="fr-FR" sz="2800" dirty="0" err="1"/>
              <a:t>Kinematics</a:t>
            </a:r>
            <a:r>
              <a:rPr lang="fr-FR" sz="2800" dirty="0"/>
              <a:t> (SNK): A </a:t>
            </a:r>
            <a:r>
              <a:rPr lang="fr-FR" sz="2800" dirty="0" err="1"/>
              <a:t>Zero</a:t>
            </a:r>
            <a:r>
              <a:rPr lang="fr-FR" sz="2800" dirty="0"/>
              <a:t>-Shot Method for Non-</a:t>
            </a:r>
            <a:r>
              <a:rPr lang="fr-FR" sz="2800" dirty="0" err="1"/>
              <a:t>Rigid</a:t>
            </a:r>
            <a:r>
              <a:rPr lang="fr-FR" sz="2800" dirty="0"/>
              <a:t> Shape Matching via </a:t>
            </a:r>
            <a:r>
              <a:rPr lang="fr-FR" sz="2800" dirty="0" err="1"/>
              <a:t>Unsupervised</a:t>
            </a:r>
            <a:r>
              <a:rPr lang="fr-FR" sz="2800" dirty="0"/>
              <a:t> </a:t>
            </a:r>
            <a:r>
              <a:rPr lang="fr-FR" sz="2800" dirty="0" err="1"/>
              <a:t>Functional</a:t>
            </a:r>
            <a:r>
              <a:rPr lang="fr-FR" sz="2800" dirty="0"/>
              <a:t> </a:t>
            </a:r>
            <a:r>
              <a:rPr lang="fr-FR" sz="2800" dirty="0" err="1"/>
              <a:t>Map</a:t>
            </a:r>
            <a:r>
              <a:rPr lang="fr-FR" sz="2800" dirty="0"/>
              <a:t> </a:t>
            </a:r>
            <a:r>
              <a:rPr lang="fr-FR" sz="2800" dirty="0" err="1"/>
              <a:t>Regularized</a:t>
            </a:r>
            <a:r>
              <a:rPr lang="fr-FR" sz="2800" dirty="0"/>
              <a:t>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Sharp et. al. 2022: </a:t>
            </a:r>
            <a:r>
              <a:rPr lang="fr-FR" sz="2800" i="1" dirty="0" err="1"/>
              <a:t>DiffusionNet</a:t>
            </a:r>
            <a:r>
              <a:rPr lang="fr-FR" sz="2800" i="1" dirty="0"/>
              <a:t>: </a:t>
            </a:r>
            <a:r>
              <a:rPr lang="fr-FR" sz="2800" i="1" dirty="0" err="1"/>
              <a:t>Discretization</a:t>
            </a:r>
            <a:r>
              <a:rPr lang="fr-FR" sz="2800" i="1" dirty="0"/>
              <a:t> </a:t>
            </a:r>
            <a:r>
              <a:rPr lang="fr-FR" sz="2800" i="1" dirty="0" err="1"/>
              <a:t>Agnostic</a:t>
            </a:r>
            <a:r>
              <a:rPr lang="fr-FR" sz="2800" i="1" dirty="0"/>
              <a:t> Learning on Surfaces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err="1"/>
              <a:t>Roufosse</a:t>
            </a:r>
            <a:r>
              <a:rPr lang="fr-FR" sz="2800" b="1" dirty="0"/>
              <a:t> et. al. 2019: </a:t>
            </a:r>
            <a:r>
              <a:rPr lang="en-US" sz="2800" i="1" dirty="0"/>
              <a:t>Unsupervised deep learning for structured shape matching</a:t>
            </a:r>
            <a:r>
              <a:rPr lang="fr-FR" sz="2800" i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Mario </a:t>
            </a:r>
            <a:r>
              <a:rPr lang="fr-FR" sz="2800" b="1" dirty="0" err="1"/>
              <a:t>Botsch</a:t>
            </a:r>
            <a:r>
              <a:rPr lang="fr-FR" sz="2800" b="1" dirty="0"/>
              <a:t> et. al. 2006: </a:t>
            </a:r>
            <a:r>
              <a:rPr lang="fr-FR" sz="2800" i="1" dirty="0" err="1"/>
              <a:t>PriMo</a:t>
            </a:r>
            <a:r>
              <a:rPr lang="fr-FR" sz="2800" i="1" dirty="0"/>
              <a:t>: </a:t>
            </a:r>
            <a:r>
              <a:rPr lang="fr-FR" sz="2800" i="1" dirty="0" err="1"/>
              <a:t>Coupled</a:t>
            </a:r>
            <a:r>
              <a:rPr lang="fr-FR" sz="2800" i="1" dirty="0"/>
              <a:t> </a:t>
            </a:r>
            <a:r>
              <a:rPr lang="fr-FR" sz="2800" i="1" dirty="0" err="1"/>
              <a:t>Prisms</a:t>
            </a:r>
            <a:r>
              <a:rPr lang="fr-FR" sz="2800" i="1" dirty="0"/>
              <a:t> for Intuitive Surface Modeling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0648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671" y="2931544"/>
            <a:ext cx="3080657" cy="1325563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043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B6EFB-5BBB-A59A-0E64-CF387D06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Architecture implementation based on </a:t>
            </a:r>
            <a:r>
              <a:rPr lang="en-US" b="1" dirty="0"/>
              <a:t>zero-shot</a:t>
            </a:r>
            <a:r>
              <a:rPr lang="en-US" dirty="0"/>
              <a:t> method for </a:t>
            </a:r>
            <a:r>
              <a:rPr lang="en-US" b="1" dirty="0"/>
              <a:t>non-rigid shape correspondence</a:t>
            </a:r>
            <a:r>
              <a:rPr lang="en-US" dirty="0"/>
              <a:t> presented in paper.</a:t>
            </a:r>
          </a:p>
          <a:p>
            <a:r>
              <a:rPr lang="en-US" dirty="0"/>
              <a:t>My implementation: </a:t>
            </a:r>
            <a:r>
              <a:rPr lang="en-US" sz="2400" dirty="0">
                <a:hlinkClick r:id="rId3"/>
              </a:rPr>
              <a:t>https://github.com/HadassaMB/SNK_revisited.git</a:t>
            </a:r>
            <a:endParaRPr lang="en-US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13A84-60C8-6045-A669-B25218755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979" y="3242315"/>
            <a:ext cx="6622042" cy="3239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0A5F91-7209-4586-7A44-EE44B258B155}"/>
                  </a:ext>
                </a:extLst>
              </p:cNvPr>
              <p:cNvSpPr txBox="1"/>
              <p:nvPr/>
            </p:nvSpPr>
            <p:spPr>
              <a:xfrm>
                <a:off x="3305458" y="6375811"/>
                <a:ext cx="521803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𝑓𝑚𝑎𝑝𝑠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𝑓𝑚𝑎𝑝𝑠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𝑝𝑟𝑖𝑚𝑜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0A5F91-7209-4586-7A44-EE44B258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58" y="6375811"/>
                <a:ext cx="5218032" cy="299249"/>
              </a:xfrm>
              <a:prstGeom prst="rect">
                <a:avLst/>
              </a:prstGeom>
              <a:blipFill>
                <a:blip r:embed="rId5"/>
                <a:stretch>
                  <a:fillRect l="-584" r="-350" b="-285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36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generation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B6EFB-5BBB-A59A-0E64-CF387D06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9179"/>
            <a:ext cx="11353800" cy="4351338"/>
          </a:xfrm>
        </p:spPr>
        <p:txBody>
          <a:bodyPr/>
          <a:lstStyle/>
          <a:p>
            <a:r>
              <a:rPr lang="en-US" dirty="0"/>
              <a:t>Manipulation of shapes using Blender software.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40C6A-385C-38E1-57A1-93CEEEE8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2656"/>
            <a:ext cx="4801064" cy="3542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C8257-DB04-DA59-43E6-1F229D836653}"/>
              </a:ext>
            </a:extLst>
          </p:cNvPr>
          <p:cNvSpPr txBox="1"/>
          <p:nvPr/>
        </p:nvSpPr>
        <p:spPr>
          <a:xfrm>
            <a:off x="5807760" y="3406582"/>
            <a:ext cx="6384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 </a:t>
            </a:r>
            <a:r>
              <a:rPr lang="en-US" sz="2400" b="1" dirty="0"/>
              <a:t>armature</a:t>
            </a:r>
            <a:r>
              <a:rPr lang="en-US" sz="2400" dirty="0"/>
              <a:t> to apply non-rigid deformations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 </a:t>
            </a:r>
            <a:r>
              <a:rPr lang="en-US" sz="2400" b="1" dirty="0"/>
              <a:t>rotate/translate </a:t>
            </a:r>
            <a:r>
              <a:rPr lang="en-US" sz="2400" dirty="0"/>
              <a:t>for rigid transformation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 </a:t>
            </a:r>
            <a:r>
              <a:rPr lang="en-US" sz="2400" b="1" dirty="0"/>
              <a:t>decimate</a:t>
            </a:r>
            <a:r>
              <a:rPr lang="en-US" sz="2400" dirty="0"/>
              <a:t> to reduce 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 </a:t>
            </a:r>
            <a:r>
              <a:rPr lang="en-US" sz="2400" b="1" dirty="0"/>
              <a:t>triangulate</a:t>
            </a:r>
            <a:r>
              <a:rPr lang="en-US" sz="2400" dirty="0"/>
              <a:t> for compatibility with </a:t>
            </a:r>
            <a:r>
              <a:rPr lang="en-US" sz="2400" dirty="0" err="1"/>
              <a:t>trimesh</a:t>
            </a:r>
            <a:r>
              <a:rPr lang="en-US" sz="2400" dirty="0"/>
              <a:t> package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Objects saved as Wavefront </a:t>
            </a:r>
            <a:r>
              <a:rPr lang="en-US" sz="2400" b="1" dirty="0"/>
              <a:t>.obj</a:t>
            </a:r>
            <a:r>
              <a:rPr lang="en-US" sz="2400" dirty="0"/>
              <a:t>.</a:t>
            </a:r>
            <a:endParaRPr lang="LID4096" sz="24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5EB1ADD-7BA0-B4BE-4AC1-7F0E74EEC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278" y="100174"/>
            <a:ext cx="4675722" cy="2287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BA150-00E0-D418-BBA5-9744A174366B}"/>
              </a:ext>
            </a:extLst>
          </p:cNvPr>
          <p:cNvSpPr/>
          <p:nvPr/>
        </p:nvSpPr>
        <p:spPr>
          <a:xfrm>
            <a:off x="7606509" y="153275"/>
            <a:ext cx="911849" cy="2234405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25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correspondence – </a:t>
            </a:r>
            <a:r>
              <a:rPr lang="en-US" dirty="0" err="1"/>
              <a:t>FMaps</a:t>
            </a:r>
            <a:r>
              <a:rPr lang="en-US" dirty="0"/>
              <a:t> with WKS 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1E933-3F89-10BD-DD83-8697C05BD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7606" y="3113314"/>
            <a:ext cx="3578877" cy="3500551"/>
          </a:xfr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6DFFBC6-FF4D-7098-4143-61128C5D81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Computation of initial shape matching using </a:t>
            </a:r>
            <a:r>
              <a:rPr lang="en-US" b="1" dirty="0" err="1"/>
              <a:t>Pyfm</a:t>
            </a:r>
            <a:r>
              <a:rPr lang="en-US" b="1" dirty="0"/>
              <a:t> </a:t>
            </a:r>
            <a:r>
              <a:rPr lang="en-US" dirty="0"/>
              <a:t>package (investigated in HW3), using Wave Kernel Signature as descriptors.</a:t>
            </a:r>
          </a:p>
          <a:p>
            <a:r>
              <a:rPr lang="en-US" dirty="0"/>
              <a:t>Visualization of </a:t>
            </a:r>
            <a:r>
              <a:rPr lang="en-US" dirty="0" err="1"/>
              <a:t>correspondances</a:t>
            </a:r>
            <a:r>
              <a:rPr lang="en-US" dirty="0"/>
              <a:t> (colors) using </a:t>
            </a:r>
            <a:r>
              <a:rPr lang="en-US" b="1" dirty="0" err="1"/>
              <a:t>meshplot</a:t>
            </a:r>
            <a:r>
              <a:rPr lang="en-US" dirty="0"/>
              <a:t> package.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93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mapping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6DFFBC6-FF4D-7098-4143-61128C5D8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4286" y="2387681"/>
                <a:ext cx="11353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first compute learnable descriptors using </a:t>
                </a:r>
                <a:r>
                  <a:rPr lang="en-US" b="1" dirty="0" err="1"/>
                  <a:t>DiffusionNet</a:t>
                </a:r>
                <a:r>
                  <a:rPr lang="en-US" b="1" dirty="0"/>
                  <a:t>++ </a:t>
                </a:r>
                <a:r>
                  <a:rPr lang="en-US" dirty="0"/>
                  <a:t>network on each shape (investigated in HW2).</a:t>
                </a:r>
              </a:p>
              <a:p>
                <a:r>
                  <a:rPr lang="en-US" dirty="0"/>
                  <a:t>We then plug them into a </a:t>
                </a:r>
                <a:r>
                  <a:rPr lang="en-US" dirty="0" err="1"/>
                  <a:t>FunctionalMap</a:t>
                </a:r>
                <a:r>
                  <a:rPr lang="en-US" dirty="0"/>
                  <a:t> (using </a:t>
                </a:r>
                <a:r>
                  <a:rPr lang="en-US" b="1" dirty="0" err="1"/>
                  <a:t>FunctionalMapNet</a:t>
                </a:r>
                <a:r>
                  <a:rPr lang="en-US" dirty="0"/>
                  <a:t>) to compute functional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, which solves:</a:t>
                </a:r>
              </a:p>
              <a:p>
                <a:endParaRPr lang="en-US" dirty="0"/>
              </a:p>
              <a:p>
                <a:r>
                  <a:rPr lang="en-US" dirty="0"/>
                  <a:t>We use </a:t>
                </a:r>
                <a:r>
                  <a:rPr lang="en-US" b="1" dirty="0"/>
                  <a:t>K-Nearest Neighbors</a:t>
                </a:r>
                <a:r>
                  <a:rPr lang="en-US" dirty="0"/>
                  <a:t> method (K=1) to find the point-to-point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𝐸𝑣𝑒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𝐸𝑣𝑒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  <a:endParaRPr lang="LID4096" dirty="0"/>
              </a:p>
            </p:txBody>
          </p:sp>
        </mc:Choice>
        <mc:Fallback xmlns="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6DFFBC6-FF4D-7098-4143-61128C5D8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2387681"/>
                <a:ext cx="11353800" cy="4351338"/>
              </a:xfrm>
              <a:prstGeom prst="rect">
                <a:avLst/>
              </a:prstGeom>
              <a:blipFill>
                <a:blip r:embed="rId3"/>
                <a:stretch>
                  <a:fillRect l="-966" t="-2525" r="-5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064454-904E-D70C-91D1-AD056148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16278" y="100174"/>
            <a:ext cx="4675722" cy="22875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394CBC-BAB5-68A1-AAB2-4514BF380187}"/>
              </a:ext>
            </a:extLst>
          </p:cNvPr>
          <p:cNvSpPr/>
          <p:nvPr/>
        </p:nvSpPr>
        <p:spPr>
          <a:xfrm>
            <a:off x="8599716" y="275852"/>
            <a:ext cx="2786742" cy="620486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1F1D5-8A2D-57BD-4AAE-36BF65C9A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578" y="4126740"/>
            <a:ext cx="387721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6DFFBC6-FF4D-7098-4143-61128C5D8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4286" y="2387681"/>
                <a:ext cx="11353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encode first shape using a new </a:t>
                </a:r>
                <a:r>
                  <a:rPr lang="en-US" b="1" dirty="0" err="1"/>
                  <a:t>DiffusionNet</a:t>
                </a:r>
                <a:r>
                  <a:rPr lang="en-US" dirty="0"/>
                  <a:t>++, to obtain latent space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to which we apply max pooling to obtain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each vertex in second shape, we extract features and concatenate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send the encoded first shape and modified second shape to </a:t>
                </a:r>
                <a:r>
                  <a:rPr lang="en-US" b="1" dirty="0" err="1"/>
                  <a:t>PrismDecoder</a:t>
                </a:r>
                <a:r>
                  <a:rPr lang="en-US" dirty="0"/>
                  <a:t>, which works as follow:</a:t>
                </a:r>
              </a:p>
            </p:txBody>
          </p:sp>
        </mc:Choice>
        <mc:Fallback xmlns="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6DFFBC6-FF4D-7098-4143-61128C5D8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2387681"/>
                <a:ext cx="11353800" cy="4351338"/>
              </a:xfrm>
              <a:prstGeom prst="rect">
                <a:avLst/>
              </a:prstGeom>
              <a:blipFill>
                <a:blip r:embed="rId3"/>
                <a:stretch>
                  <a:fillRect l="-966" t="-2525" r="-13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064454-904E-D70C-91D1-AD056148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16278" y="100174"/>
            <a:ext cx="4675722" cy="22875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394CBC-BAB5-68A1-AAB2-4514BF380187}"/>
              </a:ext>
            </a:extLst>
          </p:cNvPr>
          <p:cNvSpPr/>
          <p:nvPr/>
        </p:nvSpPr>
        <p:spPr>
          <a:xfrm>
            <a:off x="8460768" y="933684"/>
            <a:ext cx="2786742" cy="121080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2581A-3D16-2EE4-DD72-D3909A37D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89" y="4982589"/>
            <a:ext cx="4809994" cy="16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6DFFBC6-FF4D-7098-4143-61128C5D8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4286" y="2387681"/>
                <a:ext cx="1164771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How good is the </a:t>
                </a:r>
                <a:r>
                  <a:rPr lang="en-US" sz="2000" b="1" dirty="0"/>
                  <a:t>reconstruction compared to first shape supposed to match second shape </a:t>
                </a:r>
                <a:r>
                  <a:rPr lang="en-US" sz="2000" dirty="0"/>
                  <a:t>(meaning reordered using functional mapping).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𝑓𝑚𝑎𝑝𝑠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Regularization of </a:t>
                </a:r>
                <a:r>
                  <a:rPr lang="en-US" b="1" dirty="0"/>
                  <a:t>structural properties of functional maps</a:t>
                </a:r>
                <a:r>
                  <a:rPr lang="en-US" dirty="0"/>
                  <a:t> predicted (bijectivity, orthogonality,…)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𝑝𝑟𝑖𝑚𝑜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energy loss implemented in </a:t>
                </a:r>
                <a:r>
                  <a:rPr lang="fr-FR" sz="2400" dirty="0" err="1"/>
                  <a:t>Botsch</a:t>
                </a:r>
                <a:r>
                  <a:rPr lang="fr-FR" sz="2400" dirty="0"/>
                  <a:t> et. al. (2006) </a:t>
                </a:r>
              </a:p>
              <a:p>
                <a:pPr lvl="1"/>
                <a:r>
                  <a:rPr lang="en-US" sz="2000" dirty="0"/>
                  <a:t>Ensures </a:t>
                </a:r>
                <a:r>
                  <a:rPr lang="en-US" sz="2000" b="1" dirty="0"/>
                  <a:t>smooth and coherent reconstruction </a:t>
                </a:r>
                <a:r>
                  <a:rPr lang="en-US" sz="2000" dirty="0"/>
                  <a:t>from decoder.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6DFFBC6-FF4D-7098-4143-61128C5D8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2387681"/>
                <a:ext cx="11647714" cy="4351338"/>
              </a:xfrm>
              <a:prstGeom prst="rect">
                <a:avLst/>
              </a:prstGeom>
              <a:blipFill>
                <a:blip r:embed="rId3"/>
                <a:stretch>
                  <a:fillRect l="-680" t="-15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064454-904E-D70C-91D1-AD056148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16278" y="100174"/>
            <a:ext cx="4675722" cy="22875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394CBC-BAB5-68A1-AAB2-4514BF380187}"/>
              </a:ext>
            </a:extLst>
          </p:cNvPr>
          <p:cNvSpPr/>
          <p:nvPr/>
        </p:nvSpPr>
        <p:spPr>
          <a:xfrm>
            <a:off x="11179627" y="744838"/>
            <a:ext cx="1012373" cy="60499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2335EB-7F30-FD2B-0BC1-B5208B17A4D4}"/>
                  </a:ext>
                </a:extLst>
              </p:cNvPr>
              <p:cNvSpPr txBox="1"/>
              <p:nvPr/>
            </p:nvSpPr>
            <p:spPr>
              <a:xfrm>
                <a:off x="2318861" y="5762771"/>
                <a:ext cx="8098564" cy="46538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𝑓𝑚𝑎𝑝𝑠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𝑓𝑚𝑎𝑝𝑠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𝑝𝑟𝑖𝑚𝑜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𝑝𝑟𝑖𝑚𝑜</m:t>
                          </m:r>
                        </m:sub>
                      </m:sSub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2335EB-7F30-FD2B-0BC1-B5208B17A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61" y="5762771"/>
                <a:ext cx="8098564" cy="465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4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visualization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EECF-EB89-167E-FCCE-D9AAB01EC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40"/>
          <a:stretch/>
        </p:blipFill>
        <p:spPr>
          <a:xfrm>
            <a:off x="6278884" y="4516963"/>
            <a:ext cx="4935764" cy="232364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A66D97A-436C-2680-69D7-C6D1C72CE8E9}"/>
              </a:ext>
            </a:extLst>
          </p:cNvPr>
          <p:cNvSpPr txBox="1">
            <a:spLocks/>
          </p:cNvSpPr>
          <p:nvPr/>
        </p:nvSpPr>
        <p:spPr>
          <a:xfrm>
            <a:off x="419100" y="1527710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Poor matching obtained…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5E812-4B16-23FF-1EAC-F7659A2D5B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721"/>
          <a:stretch/>
        </p:blipFill>
        <p:spPr>
          <a:xfrm>
            <a:off x="225382" y="2863550"/>
            <a:ext cx="5046930" cy="1653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77082-4BA0-4981-1C10-D3CC89585A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254"/>
          <a:stretch/>
        </p:blipFill>
        <p:spPr>
          <a:xfrm>
            <a:off x="244916" y="2308680"/>
            <a:ext cx="4979372" cy="608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A6116-2A5F-AE14-2565-C8B8204F8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464" y="2235269"/>
            <a:ext cx="4426908" cy="2130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6">
                <a:extLst>
                  <a:ext uri="{FF2B5EF4-FFF2-40B4-BE49-F238E27FC236}">
                    <a16:creationId xmlns:a16="http://schemas.microsoft.com/office/drawing/2014/main" id="{4FFF4861-9AA2-30C2-04F8-CD3D2AAC76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433" y="4767334"/>
                <a:ext cx="5919451" cy="4723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Possible reasons:</a:t>
                </a:r>
              </a:p>
              <a:p>
                <a:pPr lvl="1"/>
                <a:r>
                  <a:rPr lang="en-US" sz="2000" dirty="0"/>
                  <a:t>More fine-tuning of hyperparameters.</a:t>
                </a:r>
              </a:p>
              <a:p>
                <a:pPr lvl="1"/>
                <a:r>
                  <a:rPr lang="en-US" sz="2000" dirty="0"/>
                  <a:t>Implementation of differentiable KNN and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Lack of computational power – trained on 8000 iterations on CPU.</a:t>
                </a:r>
              </a:p>
            </p:txBody>
          </p:sp>
        </mc:Choice>
        <mc:Fallback xmlns="">
          <p:sp>
            <p:nvSpPr>
              <p:cNvPr id="11" name="Content Placeholder 6">
                <a:extLst>
                  <a:ext uri="{FF2B5EF4-FFF2-40B4-BE49-F238E27FC236}">
                    <a16:creationId xmlns:a16="http://schemas.microsoft.com/office/drawing/2014/main" id="{4FFF4861-9AA2-30C2-04F8-CD3D2AAC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33" y="4767334"/>
                <a:ext cx="5919451" cy="4723110"/>
              </a:xfrm>
              <a:prstGeom prst="rect">
                <a:avLst/>
              </a:prstGeom>
              <a:blipFill>
                <a:blip r:embed="rId6"/>
                <a:stretch>
                  <a:fillRect l="-1442" t="-1677" r="-164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91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DA44-3C8B-B750-51FC-0D6B9ABA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Version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6">
                <a:extLst>
                  <a:ext uri="{FF2B5EF4-FFF2-40B4-BE49-F238E27FC236}">
                    <a16:creationId xmlns:a16="http://schemas.microsoft.com/office/drawing/2014/main" id="{0191B471-8A3E-B2B0-5170-5454FF412A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100" y="1527710"/>
                <a:ext cx="11353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Replace Functional mapping branch of architecture by a one-shot functional mapping computed on HKS or WKS descriptors, using </a:t>
                </a:r>
                <a:r>
                  <a:rPr lang="en-US" dirty="0" err="1"/>
                  <a:t>pyFM</a:t>
                </a:r>
                <a:r>
                  <a:rPr lang="en-US" dirty="0"/>
                  <a:t> package.</a:t>
                </a:r>
              </a:p>
              <a:p>
                <a:r>
                  <a:rPr lang="en-US" dirty="0"/>
                  <a:t>Leave encoder-decoder branch as it is and replace loss function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𝑝𝑟𝑖𝑚𝑜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Visualisation</a:t>
                </a:r>
                <a:r>
                  <a:rPr lang="en-US" dirty="0"/>
                  <a:t> using closest centroid face from reconstruction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to first shape.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6">
                <a:extLst>
                  <a:ext uri="{FF2B5EF4-FFF2-40B4-BE49-F238E27FC236}">
                    <a16:creationId xmlns:a16="http://schemas.microsoft.com/office/drawing/2014/main" id="{0191B471-8A3E-B2B0-5170-5454FF412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527710"/>
                <a:ext cx="11353800" cy="4351338"/>
              </a:xfrm>
              <a:prstGeom prst="rect">
                <a:avLst/>
              </a:prstGeom>
              <a:blipFill>
                <a:blip r:embed="rId3"/>
                <a:stretch>
                  <a:fillRect l="-967" t="-2525" r="-5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4D9EEE-F713-E408-F2E2-1C4AF1844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28"/>
          <a:stretch/>
        </p:blipFill>
        <p:spPr>
          <a:xfrm>
            <a:off x="3509060" y="4212771"/>
            <a:ext cx="5380708" cy="1757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1B096-C85A-7724-6755-C2F11AB94392}"/>
              </a:ext>
            </a:extLst>
          </p:cNvPr>
          <p:cNvSpPr txBox="1"/>
          <p:nvPr/>
        </p:nvSpPr>
        <p:spPr>
          <a:xfrm>
            <a:off x="2852057" y="5890696"/>
            <a:ext cx="2242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Shape 1:</a:t>
            </a:r>
          </a:p>
          <a:p>
            <a:pPr algn="ctr"/>
            <a:r>
              <a:rPr lang="en-US" sz="1400" dirty="0"/>
              <a:t>Closest face matching from Shape 3</a:t>
            </a:r>
            <a:endParaRPr lang="LID4096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22A4-9E74-FF6C-B891-E36C4ADFFDCF}"/>
              </a:ext>
            </a:extLst>
          </p:cNvPr>
          <p:cNvSpPr txBox="1"/>
          <p:nvPr/>
        </p:nvSpPr>
        <p:spPr>
          <a:xfrm>
            <a:off x="4844142" y="5889934"/>
            <a:ext cx="2242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Shape 2:</a:t>
            </a:r>
          </a:p>
          <a:p>
            <a:pPr algn="ctr"/>
            <a:r>
              <a:rPr lang="en-US" sz="1400" dirty="0"/>
              <a:t>Original faces with WKS descriptors</a:t>
            </a:r>
            <a:endParaRPr lang="LID4096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D7C25-B84B-4004-F97B-B363493FE1F2}"/>
              </a:ext>
            </a:extLst>
          </p:cNvPr>
          <p:cNvSpPr txBox="1"/>
          <p:nvPr/>
        </p:nvSpPr>
        <p:spPr>
          <a:xfrm>
            <a:off x="7104511" y="5879048"/>
            <a:ext cx="2242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Shape 3:</a:t>
            </a:r>
          </a:p>
          <a:p>
            <a:pPr algn="ctr"/>
            <a:r>
              <a:rPr lang="en-US" sz="1400" dirty="0"/>
              <a:t>Reconstruction of shape 1 following descriptors of shape 2 (from decoder)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0537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857</Words>
  <Application>Microsoft Office PowerPoint</Application>
  <PresentationFormat>Widescreen</PresentationFormat>
  <Paragraphs>113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Office Theme</vt:lpstr>
      <vt:lpstr>SNK revisited</vt:lpstr>
      <vt:lpstr>Overview</vt:lpstr>
      <vt:lpstr>Dataset generation</vt:lpstr>
      <vt:lpstr>Initial correspondence – FMaps with WKS </vt:lpstr>
      <vt:lpstr>Functional mapping</vt:lpstr>
      <vt:lpstr>Encoder-Decoder</vt:lpstr>
      <vt:lpstr>Loss functions</vt:lpstr>
      <vt:lpstr>Training visualization</vt:lpstr>
      <vt:lpstr>New Version</vt:lpstr>
      <vt:lpstr>New Version - Visualization</vt:lpstr>
      <vt:lpstr>New Version – Visualization of losses</vt:lpstr>
      <vt:lpstr>Failed experiments</vt:lpstr>
      <vt:lpstr>Contributions</vt:lpstr>
      <vt:lpstr>References: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Hadassa Malka</dc:creator>
  <cp:lastModifiedBy>Hadassa Malka</cp:lastModifiedBy>
  <cp:revision>34</cp:revision>
  <dcterms:created xsi:type="dcterms:W3CDTF">2024-06-27T12:23:36Z</dcterms:created>
  <dcterms:modified xsi:type="dcterms:W3CDTF">2024-07-02T12:21:43Z</dcterms:modified>
</cp:coreProperties>
</file>