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embeddedFontLst>
    <p:embeddedFont>
      <p:font typeface="Ubuntu"/>
      <p:regular r:id="rId18"/>
      <p:bold r:id="rId19"/>
      <p:italic r:id="rId20"/>
      <p:boldItalic r:id="rId21"/>
    </p:embeddedFont>
    <p:embeddedFont>
      <p:font typeface="Amatic SC"/>
      <p:regular r:id="rId22"/>
      <p:bold r:id="rId23"/>
    </p:embeddedFont>
    <p:embeddedFont>
      <p:font typeface="Montserrat"/>
      <p:regular r:id="rId24"/>
      <p:bold r:id="rId25"/>
    </p:embeddedFont>
    <p:embeddedFont>
      <p:font typeface="Source Code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Ubuntu-italic.fntdata"/><Relationship Id="rId22" Type="http://schemas.openxmlformats.org/officeDocument/2006/relationships/font" Target="fonts/AmaticSC-regular.fntdata"/><Relationship Id="rId21" Type="http://schemas.openxmlformats.org/officeDocument/2006/relationships/font" Target="fonts/Ubuntu-boldItalic.fntdata"/><Relationship Id="rId24" Type="http://schemas.openxmlformats.org/officeDocument/2006/relationships/font" Target="fonts/Montserrat-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regular.fntdata"/><Relationship Id="rId25" Type="http://schemas.openxmlformats.org/officeDocument/2006/relationships/font" Target="fonts/Montserrat-bold.fntdata"/><Relationship Id="rId27"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Ubuntu-bold.fntdata"/><Relationship Id="rId18" Type="http://schemas.openxmlformats.org/officeDocument/2006/relationships/font" Target="fonts/Ubuntu-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8" name="Shape 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4572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522866"/>
            <a:ext cx="8520600" cy="35871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5187200"/>
            <a:ext cx="8520600" cy="9417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653700"/>
            <a:ext cx="8520600" cy="26424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4406166"/>
            <a:ext cx="8520600" cy="17343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4" name="Shape 54"/>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5" name="Shape 55"/>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1070000"/>
            <a:ext cx="3538500" cy="47181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390466"/>
            <a:ext cx="8520600" cy="106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638233"/>
            <a:ext cx="8520600" cy="445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390466"/>
            <a:ext cx="8520600" cy="106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638233"/>
            <a:ext cx="3999900" cy="44535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638233"/>
            <a:ext cx="3999900" cy="44535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412466"/>
            <a:ext cx="8537700" cy="9975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852800"/>
            <a:ext cx="2808000"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701800"/>
            <a:ext cx="5618700" cy="54543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33"/>
            <a:ext cx="4572000" cy="6858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59940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441866"/>
            <a:ext cx="4045200" cy="228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3793630"/>
            <a:ext cx="4045200" cy="17940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5640766"/>
            <a:ext cx="5998800" cy="7983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0466"/>
            <a:ext cx="8520600" cy="1068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638233"/>
            <a:ext cx="8520600" cy="44535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1.png"/><Relationship Id="rId4" Type="http://schemas.openxmlformats.org/officeDocument/2006/relationships/image" Target="../media/image0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1.png"/><Relationship Id="rId4" Type="http://schemas.openxmlformats.org/officeDocument/2006/relationships/image" Target="../media/image0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1.png"/><Relationship Id="rId4" Type="http://schemas.openxmlformats.org/officeDocument/2006/relationships/image" Target="../media/image0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11.png"/><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7.png"/><Relationship Id="rId4" Type="http://schemas.openxmlformats.org/officeDocument/2006/relationships/image" Target="../media/image01.png"/><Relationship Id="rId5"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4.png"/><Relationship Id="rId4" Type="http://schemas.openxmlformats.org/officeDocument/2006/relationships/image" Target="../media/image09.png"/><Relationship Id="rId9" Type="http://schemas.openxmlformats.org/officeDocument/2006/relationships/image" Target="../media/image00.jpg"/><Relationship Id="rId5" Type="http://schemas.openxmlformats.org/officeDocument/2006/relationships/image" Target="../media/image08.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2.png"/><Relationship Id="rId4" Type="http://schemas.openxmlformats.org/officeDocument/2006/relationships/image" Target="../media/image06.png"/><Relationship Id="rId5" Type="http://schemas.openxmlformats.org/officeDocument/2006/relationships/image" Target="../media/image03.png"/><Relationship Id="rId6" Type="http://schemas.openxmlformats.org/officeDocument/2006/relationships/image" Target="../media/image01.png"/><Relationship Id="rId7" Type="http://schemas.openxmlformats.org/officeDocument/2006/relationships/image" Target="../media/image0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01.png"/><Relationship Id="rId5"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11700" y="-679633"/>
            <a:ext cx="8520600" cy="3587100"/>
          </a:xfrm>
          <a:prstGeom prst="rect">
            <a:avLst/>
          </a:prstGeom>
        </p:spPr>
        <p:txBody>
          <a:bodyPr anchorCtr="0" anchor="ctr" bIns="91425" lIns="91425" rIns="91425" tIns="91425">
            <a:noAutofit/>
          </a:bodyPr>
          <a:lstStyle/>
          <a:p>
            <a:pPr lvl="0">
              <a:spcBef>
                <a:spcPts val="0"/>
              </a:spcBef>
              <a:buNone/>
            </a:pPr>
            <a:r>
              <a:rPr lang="en-US" sz="3000">
                <a:latin typeface="Ubuntu"/>
                <a:ea typeface="Ubuntu"/>
                <a:cs typeface="Ubuntu"/>
                <a:sym typeface="Ubuntu"/>
              </a:rPr>
              <a:t>PROYECTO FINAL DE PROGRAMACIÓN ORIENTADA A OBJETOS</a:t>
            </a:r>
          </a:p>
          <a:p>
            <a:pPr lvl="0">
              <a:spcBef>
                <a:spcPts val="0"/>
              </a:spcBef>
              <a:buNone/>
            </a:pPr>
            <a:r>
              <a:rPr lang="en-US" sz="3000">
                <a:latin typeface="Ubuntu"/>
                <a:ea typeface="Ubuntu"/>
                <a:cs typeface="Ubuntu"/>
                <a:sym typeface="Ubuntu"/>
              </a:rPr>
              <a:t>“JUEGO DE OBSTÁCULO: FELIX VS SONIC”</a:t>
            </a:r>
          </a:p>
        </p:txBody>
      </p:sp>
      <p:sp>
        <p:nvSpPr>
          <p:cNvPr id="63" name="Shape 63"/>
          <p:cNvSpPr txBox="1"/>
          <p:nvPr>
            <p:ph idx="1" type="subTitle"/>
          </p:nvPr>
        </p:nvSpPr>
        <p:spPr>
          <a:xfrm>
            <a:off x="311700" y="5187200"/>
            <a:ext cx="8520600" cy="941700"/>
          </a:xfrm>
          <a:prstGeom prst="rect">
            <a:avLst/>
          </a:prstGeom>
        </p:spPr>
        <p:txBody>
          <a:bodyPr anchorCtr="0" anchor="ctr" bIns="91425" lIns="91425" rIns="91425" tIns="91425">
            <a:noAutofit/>
          </a:bodyPr>
          <a:lstStyle/>
          <a:p>
            <a:pPr lvl="0">
              <a:spcBef>
                <a:spcPts val="0"/>
              </a:spcBef>
              <a:buNone/>
            </a:pPr>
            <a:r>
              <a:rPr lang="en-US">
                <a:latin typeface="Montserrat"/>
                <a:ea typeface="Montserrat"/>
                <a:cs typeface="Montserrat"/>
                <a:sym typeface="Montserrat"/>
              </a:rPr>
              <a:t>HÉCTOR AUGUSTO DAZA ROA</a:t>
            </a:r>
          </a:p>
          <a:p>
            <a:pPr lvl="0">
              <a:spcBef>
                <a:spcPts val="0"/>
              </a:spcBef>
              <a:buNone/>
            </a:pPr>
            <a:r>
              <a:rPr lang="en-US">
                <a:latin typeface="Montserrat"/>
                <a:ea typeface="Montserrat"/>
                <a:cs typeface="Montserrat"/>
                <a:sym typeface="Montserrat"/>
              </a:rPr>
              <a:t>ANDRÉS MIGUEL IRIARTE PADILLA</a:t>
            </a:r>
          </a:p>
        </p:txBody>
      </p:sp>
      <p:pic>
        <p:nvPicPr>
          <p:cNvPr id="64" name="Shape 64"/>
          <p:cNvPicPr preferRelativeResize="0"/>
          <p:nvPr/>
        </p:nvPicPr>
        <p:blipFill>
          <a:blip r:embed="rId3">
            <a:alphaModFix/>
          </a:blip>
          <a:stretch>
            <a:fillRect/>
          </a:stretch>
        </p:blipFill>
        <p:spPr>
          <a:xfrm>
            <a:off x="249925" y="2819062"/>
            <a:ext cx="2417775" cy="1219875"/>
          </a:xfrm>
          <a:prstGeom prst="rect">
            <a:avLst/>
          </a:prstGeom>
          <a:noFill/>
          <a:ln>
            <a:noFill/>
          </a:ln>
        </p:spPr>
      </p:pic>
      <p:pic>
        <p:nvPicPr>
          <p:cNvPr id="65" name="Shape 65"/>
          <p:cNvPicPr preferRelativeResize="0"/>
          <p:nvPr/>
        </p:nvPicPr>
        <p:blipFill>
          <a:blip r:embed="rId4">
            <a:alphaModFix/>
          </a:blip>
          <a:stretch>
            <a:fillRect/>
          </a:stretch>
        </p:blipFill>
        <p:spPr>
          <a:xfrm>
            <a:off x="6892250" y="2514711"/>
            <a:ext cx="2095499" cy="1828576"/>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idx="4294967295" type="title"/>
          </p:nvPr>
        </p:nvSpPr>
        <p:spPr>
          <a:xfrm>
            <a:off x="277350" y="212850"/>
            <a:ext cx="8589300" cy="1143000"/>
          </a:xfrm>
          <a:prstGeom prst="rect">
            <a:avLst/>
          </a:prstGeom>
        </p:spPr>
        <p:txBody>
          <a:bodyPr anchorCtr="0" anchor="t" bIns="91425" lIns="91425" rIns="91425" tIns="91425">
            <a:noAutofit/>
          </a:bodyPr>
          <a:lstStyle/>
          <a:p>
            <a:pPr indent="457200" lvl="0" rtl="0" algn="ctr">
              <a:spcBef>
                <a:spcPts val="0"/>
              </a:spcBef>
              <a:buNone/>
            </a:pPr>
            <a:r>
              <a:rPr lang="en-US" sz="3000">
                <a:solidFill>
                  <a:srgbClr val="000000"/>
                </a:solidFill>
                <a:latin typeface="Ubuntu"/>
                <a:ea typeface="Ubuntu"/>
                <a:cs typeface="Ubuntu"/>
                <a:sym typeface="Ubuntu"/>
              </a:rPr>
              <a:t>3.4 Programación Multihilo</a:t>
            </a:r>
          </a:p>
        </p:txBody>
      </p:sp>
      <p:sp>
        <p:nvSpPr>
          <p:cNvPr id="149" name="Shape 149"/>
          <p:cNvSpPr txBox="1"/>
          <p:nvPr/>
        </p:nvSpPr>
        <p:spPr>
          <a:xfrm>
            <a:off x="554250" y="1652625"/>
            <a:ext cx="8035500" cy="2622600"/>
          </a:xfrm>
          <a:prstGeom prst="rect">
            <a:avLst/>
          </a:prstGeom>
          <a:noFill/>
          <a:ln>
            <a:noFill/>
          </a:ln>
        </p:spPr>
        <p:txBody>
          <a:bodyPr anchorCtr="0" anchor="t" bIns="91425" lIns="91425" rIns="91425" tIns="91425">
            <a:noAutofit/>
          </a:bodyPr>
          <a:lstStyle/>
          <a:p>
            <a:pPr lvl="0" algn="just">
              <a:spcBef>
                <a:spcPts val="0"/>
              </a:spcBef>
              <a:buNone/>
            </a:pPr>
            <a:r>
              <a:rPr lang="en-US" sz="2000">
                <a:latin typeface="Montserrat"/>
                <a:ea typeface="Montserrat"/>
                <a:cs typeface="Montserrat"/>
                <a:sym typeface="Montserrat"/>
              </a:rPr>
              <a:t>El proyecto cliente posee la clase moverPersonaje que hereda de la clase Thread (hilo). El proyecto servidor posee la clase Hilo que implementa la interfaz runnable. Cada clase manipula los distintos movimientos que los personajes pueden ejecutar, esto incluye recibir datos desde el teclado para que el usuario controle al personaje principal (cliente) o en vez de eso recibir los datos del cliente para hacerlo (servidor).</a:t>
            </a:r>
          </a:p>
        </p:txBody>
      </p:sp>
      <p:pic>
        <p:nvPicPr>
          <p:cNvPr id="150" name="Shape 150"/>
          <p:cNvPicPr preferRelativeResize="0"/>
          <p:nvPr/>
        </p:nvPicPr>
        <p:blipFill>
          <a:blip r:embed="rId3">
            <a:alphaModFix/>
          </a:blip>
          <a:stretch>
            <a:fillRect/>
          </a:stretch>
        </p:blipFill>
        <p:spPr>
          <a:xfrm>
            <a:off x="87884" y="95125"/>
            <a:ext cx="1645840" cy="830399"/>
          </a:xfrm>
          <a:prstGeom prst="rect">
            <a:avLst/>
          </a:prstGeom>
          <a:noFill/>
          <a:ln>
            <a:noFill/>
          </a:ln>
        </p:spPr>
      </p:pic>
      <p:pic>
        <p:nvPicPr>
          <p:cNvPr id="151" name="Shape 151"/>
          <p:cNvPicPr preferRelativeResize="0"/>
          <p:nvPr/>
        </p:nvPicPr>
        <p:blipFill>
          <a:blip r:embed="rId4">
            <a:alphaModFix/>
          </a:blip>
          <a:stretch>
            <a:fillRect/>
          </a:stretch>
        </p:blipFill>
        <p:spPr>
          <a:xfrm>
            <a:off x="7686749" y="54645"/>
            <a:ext cx="1361700" cy="1188250"/>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idx="4294967295" type="title"/>
          </p:nvPr>
        </p:nvSpPr>
        <p:spPr>
          <a:xfrm>
            <a:off x="277350" y="186900"/>
            <a:ext cx="8589300" cy="1143000"/>
          </a:xfrm>
          <a:prstGeom prst="rect">
            <a:avLst/>
          </a:prstGeom>
        </p:spPr>
        <p:txBody>
          <a:bodyPr anchorCtr="0" anchor="t" bIns="91425" lIns="91425" rIns="91425" tIns="91425">
            <a:noAutofit/>
          </a:bodyPr>
          <a:lstStyle/>
          <a:p>
            <a:pPr indent="457200" lvl="0" rtl="0" algn="ctr">
              <a:spcBef>
                <a:spcPts val="0"/>
              </a:spcBef>
              <a:buNone/>
            </a:pPr>
            <a:r>
              <a:rPr lang="en-US" sz="3000">
                <a:solidFill>
                  <a:srgbClr val="000000"/>
                </a:solidFill>
                <a:latin typeface="Ubuntu"/>
                <a:ea typeface="Ubuntu"/>
                <a:cs typeface="Ubuntu"/>
                <a:sym typeface="Ubuntu"/>
              </a:rPr>
              <a:t>4. Conclusiones</a:t>
            </a:r>
          </a:p>
        </p:txBody>
      </p:sp>
      <p:sp>
        <p:nvSpPr>
          <p:cNvPr id="157" name="Shape 157"/>
          <p:cNvSpPr txBox="1"/>
          <p:nvPr/>
        </p:nvSpPr>
        <p:spPr>
          <a:xfrm>
            <a:off x="554250" y="1652625"/>
            <a:ext cx="8035500" cy="2622600"/>
          </a:xfrm>
          <a:prstGeom prst="rect">
            <a:avLst/>
          </a:prstGeom>
          <a:noFill/>
          <a:ln>
            <a:noFill/>
          </a:ln>
        </p:spPr>
        <p:txBody>
          <a:bodyPr anchorCtr="0" anchor="t" bIns="91425" lIns="91425" rIns="91425" tIns="91425">
            <a:noAutofit/>
          </a:bodyPr>
          <a:lstStyle/>
          <a:p>
            <a:pPr lvl="0" rtl="0" algn="just">
              <a:spcBef>
                <a:spcPts val="0"/>
              </a:spcBef>
              <a:buNone/>
            </a:pPr>
            <a:r>
              <a:t/>
            </a:r>
            <a:endParaRPr sz="2000">
              <a:latin typeface="Montserrat"/>
              <a:ea typeface="Montserrat"/>
              <a:cs typeface="Montserrat"/>
              <a:sym typeface="Montserrat"/>
            </a:endParaRPr>
          </a:p>
        </p:txBody>
      </p:sp>
      <p:pic>
        <p:nvPicPr>
          <p:cNvPr id="158" name="Shape 158"/>
          <p:cNvPicPr preferRelativeResize="0"/>
          <p:nvPr/>
        </p:nvPicPr>
        <p:blipFill>
          <a:blip r:embed="rId3">
            <a:alphaModFix/>
          </a:blip>
          <a:stretch>
            <a:fillRect/>
          </a:stretch>
        </p:blipFill>
        <p:spPr>
          <a:xfrm>
            <a:off x="87884" y="95125"/>
            <a:ext cx="1645840" cy="830399"/>
          </a:xfrm>
          <a:prstGeom prst="rect">
            <a:avLst/>
          </a:prstGeom>
          <a:noFill/>
          <a:ln>
            <a:noFill/>
          </a:ln>
        </p:spPr>
      </p:pic>
      <p:pic>
        <p:nvPicPr>
          <p:cNvPr id="159" name="Shape 159"/>
          <p:cNvPicPr preferRelativeResize="0"/>
          <p:nvPr/>
        </p:nvPicPr>
        <p:blipFill>
          <a:blip r:embed="rId4">
            <a:alphaModFix/>
          </a:blip>
          <a:stretch>
            <a:fillRect/>
          </a:stretch>
        </p:blipFill>
        <p:spPr>
          <a:xfrm>
            <a:off x="7686749" y="54645"/>
            <a:ext cx="1361700" cy="1188250"/>
          </a:xfrm>
          <a:prstGeom prst="rect">
            <a:avLst/>
          </a:prstGeom>
          <a:noFill/>
          <a:ln>
            <a:noFill/>
          </a:ln>
        </p:spPr>
      </p:pic>
      <p:sp>
        <p:nvSpPr>
          <p:cNvPr id="160" name="Shape 160"/>
          <p:cNvSpPr txBox="1"/>
          <p:nvPr/>
        </p:nvSpPr>
        <p:spPr>
          <a:xfrm>
            <a:off x="900600" y="1519125"/>
            <a:ext cx="7342800" cy="2889600"/>
          </a:xfrm>
          <a:prstGeom prst="rect">
            <a:avLst/>
          </a:prstGeom>
          <a:noFill/>
          <a:ln>
            <a:noFill/>
          </a:ln>
        </p:spPr>
        <p:txBody>
          <a:bodyPr anchorCtr="0" anchor="t" bIns="91425" lIns="91425" rIns="91425" tIns="91425">
            <a:noAutofit/>
          </a:bodyPr>
          <a:lstStyle/>
          <a:p>
            <a:pPr indent="-355600" lvl="0" marL="457200" rtl="0" algn="just">
              <a:spcBef>
                <a:spcPts val="0"/>
              </a:spcBef>
              <a:buSzPct val="100000"/>
              <a:buFont typeface="Montserrat"/>
              <a:buChar char="●"/>
            </a:pPr>
            <a:r>
              <a:rPr lang="en-US" sz="2000">
                <a:latin typeface="Montserrat"/>
                <a:ea typeface="Montserrat"/>
                <a:cs typeface="Montserrat"/>
                <a:sym typeface="Montserrat"/>
              </a:rPr>
              <a:t>El paradigma de la programación orientada a objetos permite abordar mejor los problemas que el paradigma de la programación estructurada.</a:t>
            </a:r>
          </a:p>
          <a:p>
            <a:pPr lvl="0" rtl="0">
              <a:spcBef>
                <a:spcPts val="0"/>
              </a:spcBef>
              <a:buNone/>
            </a:pPr>
            <a:r>
              <a:t/>
            </a:r>
            <a:endParaRPr sz="2000">
              <a:latin typeface="Montserrat"/>
              <a:ea typeface="Montserrat"/>
              <a:cs typeface="Montserrat"/>
              <a:sym typeface="Montserrat"/>
            </a:endParaRPr>
          </a:p>
          <a:p>
            <a:pPr indent="-355600" lvl="0" marL="457200">
              <a:spcBef>
                <a:spcPts val="0"/>
              </a:spcBef>
              <a:buSzPct val="100000"/>
              <a:buFont typeface="Montserrat"/>
              <a:buChar char="●"/>
            </a:pPr>
            <a:r>
              <a:rPr lang="en-US" sz="2000">
                <a:latin typeface="Montserrat"/>
                <a:ea typeface="Montserrat"/>
                <a:cs typeface="Montserrat"/>
                <a:sym typeface="Montserrat"/>
              </a:rPr>
              <a:t>Una correcta planificación y diseño del proyecto facilitó su elaboración y la adecuada aplicación de los conceptos.</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4294967295" type="title"/>
          </p:nvPr>
        </p:nvSpPr>
        <p:spPr>
          <a:xfrm>
            <a:off x="277350" y="200475"/>
            <a:ext cx="8589300" cy="1143000"/>
          </a:xfrm>
          <a:prstGeom prst="rect">
            <a:avLst/>
          </a:prstGeom>
        </p:spPr>
        <p:txBody>
          <a:bodyPr anchorCtr="0" anchor="t" bIns="91425" lIns="91425" rIns="91425" tIns="91425">
            <a:noAutofit/>
          </a:bodyPr>
          <a:lstStyle/>
          <a:p>
            <a:pPr indent="457200" lvl="0" rtl="0" algn="ctr">
              <a:spcBef>
                <a:spcPts val="0"/>
              </a:spcBef>
              <a:buNone/>
            </a:pPr>
            <a:r>
              <a:rPr lang="en-US" sz="3000">
                <a:solidFill>
                  <a:srgbClr val="000000"/>
                </a:solidFill>
                <a:latin typeface="Ubuntu"/>
                <a:ea typeface="Ubuntu"/>
                <a:cs typeface="Ubuntu"/>
                <a:sym typeface="Ubuntu"/>
              </a:rPr>
              <a:t>5. Bibliografía</a:t>
            </a:r>
          </a:p>
        </p:txBody>
      </p:sp>
      <p:sp>
        <p:nvSpPr>
          <p:cNvPr id="166" name="Shape 166"/>
          <p:cNvSpPr txBox="1"/>
          <p:nvPr/>
        </p:nvSpPr>
        <p:spPr>
          <a:xfrm>
            <a:off x="95400" y="1541900"/>
            <a:ext cx="8953200" cy="3303300"/>
          </a:xfrm>
          <a:prstGeom prst="rect">
            <a:avLst/>
          </a:prstGeom>
          <a:noFill/>
          <a:ln>
            <a:noFill/>
          </a:ln>
        </p:spPr>
        <p:txBody>
          <a:bodyPr anchorCtr="0" anchor="t" bIns="91425" lIns="91425" rIns="91425" tIns="91425">
            <a:noAutofit/>
          </a:bodyPr>
          <a:lstStyle/>
          <a:p>
            <a:pPr indent="-355600" lvl="0" marL="457200" rtl="0">
              <a:lnSpc>
                <a:spcPct val="150000"/>
              </a:lnSpc>
              <a:spcBef>
                <a:spcPts val="0"/>
              </a:spcBef>
              <a:buSzPct val="100000"/>
              <a:buFont typeface="Montserrat"/>
              <a:buChar char="●"/>
            </a:pPr>
            <a:r>
              <a:rPr lang="en-US" sz="2000">
                <a:latin typeface="Montserrat"/>
                <a:ea typeface="Montserrat"/>
                <a:cs typeface="Montserrat"/>
                <a:sym typeface="Montserrat"/>
              </a:rPr>
              <a:t>Barker J., </a:t>
            </a:r>
            <a:r>
              <a:rPr b="1" i="1" lang="en-US" sz="2000">
                <a:latin typeface="Montserrat"/>
                <a:ea typeface="Montserrat"/>
                <a:cs typeface="Montserrat"/>
                <a:sym typeface="Montserrat"/>
              </a:rPr>
              <a:t>Beginning Java Objects: From Concepts to Code</a:t>
            </a:r>
            <a:r>
              <a:rPr lang="en-US" sz="2000">
                <a:latin typeface="Montserrat"/>
                <a:ea typeface="Montserrat"/>
                <a:cs typeface="Montserrat"/>
                <a:sym typeface="Montserrat"/>
              </a:rPr>
              <a:t>, 2nd Edition. Apress, 2005.</a:t>
            </a:r>
          </a:p>
          <a:p>
            <a:pPr indent="-355600" lvl="0" marL="457200" rtl="0">
              <a:lnSpc>
                <a:spcPct val="150000"/>
              </a:lnSpc>
              <a:spcBef>
                <a:spcPts val="0"/>
              </a:spcBef>
              <a:buSzPct val="100000"/>
              <a:buFont typeface="Montserrat"/>
              <a:buChar char="●"/>
            </a:pPr>
            <a:r>
              <a:rPr lang="en-US" sz="2000">
                <a:latin typeface="Montserrat"/>
                <a:ea typeface="Montserrat"/>
                <a:cs typeface="Montserrat"/>
                <a:sym typeface="Montserrat"/>
              </a:rPr>
              <a:t>Niemeyer P., Leuck D., </a:t>
            </a:r>
            <a:r>
              <a:rPr b="1" i="1" lang="en-US" sz="2000">
                <a:latin typeface="Montserrat"/>
                <a:ea typeface="Montserrat"/>
                <a:cs typeface="Montserrat"/>
                <a:sym typeface="Montserrat"/>
              </a:rPr>
              <a:t>Learning Java</a:t>
            </a:r>
            <a:r>
              <a:rPr lang="en-US" sz="2000">
                <a:latin typeface="Montserrat"/>
                <a:ea typeface="Montserrat"/>
                <a:cs typeface="Montserrat"/>
                <a:sym typeface="Montserrat"/>
              </a:rPr>
              <a:t>, 4</a:t>
            </a:r>
            <a:r>
              <a:rPr baseline="30000" lang="en-US" sz="2000">
                <a:latin typeface="Montserrat"/>
                <a:ea typeface="Montserrat"/>
                <a:cs typeface="Montserrat"/>
                <a:sym typeface="Montserrat"/>
              </a:rPr>
              <a:t>th</a:t>
            </a:r>
            <a:r>
              <a:rPr lang="en-US" sz="2000">
                <a:latin typeface="Montserrat"/>
                <a:ea typeface="Montserrat"/>
                <a:cs typeface="Montserrat"/>
                <a:sym typeface="Montserrat"/>
              </a:rPr>
              <a:t> Edition. O’Reilly, 2013.</a:t>
            </a:r>
          </a:p>
          <a:p>
            <a:pPr indent="-355600" lvl="0" marL="457200" rtl="0">
              <a:lnSpc>
                <a:spcPct val="150000"/>
              </a:lnSpc>
              <a:spcBef>
                <a:spcPts val="0"/>
              </a:spcBef>
              <a:buSzPct val="100000"/>
              <a:buFont typeface="Montserrat"/>
              <a:buChar char="●"/>
            </a:pPr>
            <a:r>
              <a:rPr lang="en-US" sz="2000">
                <a:latin typeface="Montserrat"/>
                <a:ea typeface="Montserrat"/>
                <a:cs typeface="Montserrat"/>
                <a:sym typeface="Montserrat"/>
              </a:rPr>
              <a:t>Sierra K., and Bates, B. </a:t>
            </a:r>
            <a:r>
              <a:rPr b="1" i="1" lang="en-US" sz="2000">
                <a:latin typeface="Montserrat"/>
                <a:ea typeface="Montserrat"/>
                <a:cs typeface="Montserrat"/>
                <a:sym typeface="Montserrat"/>
              </a:rPr>
              <a:t>Head First Java</a:t>
            </a:r>
            <a:r>
              <a:rPr lang="en-US" sz="2000">
                <a:latin typeface="Montserrat"/>
                <a:ea typeface="Montserrat"/>
                <a:cs typeface="Montserrat"/>
                <a:sym typeface="Montserrat"/>
              </a:rPr>
              <a:t>, 2nd Edition, O'Reilly Media, 2005.</a:t>
            </a:r>
          </a:p>
          <a:p>
            <a:pPr indent="-355600" lvl="0" marL="457200" rtl="0">
              <a:lnSpc>
                <a:spcPct val="150000"/>
              </a:lnSpc>
              <a:spcBef>
                <a:spcPts val="0"/>
              </a:spcBef>
              <a:buSzPct val="100000"/>
              <a:buFont typeface="Montserrat"/>
              <a:buChar char="●"/>
            </a:pPr>
            <a:r>
              <a:rPr lang="en-US" sz="2000">
                <a:latin typeface="Montserrat"/>
                <a:ea typeface="Montserrat"/>
                <a:cs typeface="Montserrat"/>
                <a:sym typeface="Montserrat"/>
              </a:rPr>
              <a:t>Herramientas informáticas: Netbeans y Creately.</a:t>
            </a:r>
          </a:p>
        </p:txBody>
      </p:sp>
      <p:pic>
        <p:nvPicPr>
          <p:cNvPr id="167" name="Shape 167"/>
          <p:cNvPicPr preferRelativeResize="0"/>
          <p:nvPr/>
        </p:nvPicPr>
        <p:blipFill>
          <a:blip r:embed="rId3">
            <a:alphaModFix/>
          </a:blip>
          <a:stretch>
            <a:fillRect/>
          </a:stretch>
        </p:blipFill>
        <p:spPr>
          <a:xfrm>
            <a:off x="87884" y="95125"/>
            <a:ext cx="1645840" cy="830399"/>
          </a:xfrm>
          <a:prstGeom prst="rect">
            <a:avLst/>
          </a:prstGeom>
          <a:noFill/>
          <a:ln>
            <a:noFill/>
          </a:ln>
        </p:spPr>
      </p:pic>
      <p:pic>
        <p:nvPicPr>
          <p:cNvPr id="168" name="Shape 168"/>
          <p:cNvPicPr preferRelativeResize="0"/>
          <p:nvPr/>
        </p:nvPicPr>
        <p:blipFill>
          <a:blip r:embed="rId4">
            <a:alphaModFix/>
          </a:blip>
          <a:stretch>
            <a:fillRect/>
          </a:stretch>
        </p:blipFill>
        <p:spPr>
          <a:xfrm>
            <a:off x="7686749" y="54645"/>
            <a:ext cx="1361700" cy="1188250"/>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nvSpPr>
        <p:spPr>
          <a:xfrm>
            <a:off x="34800" y="2329875"/>
            <a:ext cx="8953200" cy="3303300"/>
          </a:xfrm>
          <a:prstGeom prst="rect">
            <a:avLst/>
          </a:prstGeom>
          <a:noFill/>
          <a:ln>
            <a:noFill/>
          </a:ln>
        </p:spPr>
        <p:txBody>
          <a:bodyPr anchorCtr="0" anchor="t" bIns="91425" lIns="91425" rIns="91425" tIns="91425">
            <a:noAutofit/>
          </a:bodyPr>
          <a:lstStyle/>
          <a:p>
            <a:pPr lvl="0" rtl="0" algn="ctr">
              <a:lnSpc>
                <a:spcPct val="150000"/>
              </a:lnSpc>
              <a:spcBef>
                <a:spcPts val="0"/>
              </a:spcBef>
              <a:buNone/>
            </a:pPr>
            <a:r>
              <a:rPr b="1" lang="en-US" sz="6000">
                <a:latin typeface="Ubuntu"/>
                <a:ea typeface="Ubuntu"/>
                <a:cs typeface="Ubuntu"/>
                <a:sym typeface="Ubuntu"/>
              </a:rPr>
              <a:t>¡</a:t>
            </a:r>
            <a:r>
              <a:rPr b="1" lang="en-US" sz="6000">
                <a:latin typeface="Ubuntu"/>
                <a:ea typeface="Ubuntu"/>
                <a:cs typeface="Ubuntu"/>
                <a:sym typeface="Ubuntu"/>
              </a:rPr>
              <a:t>GRACIAS!</a:t>
            </a:r>
          </a:p>
        </p:txBody>
      </p:sp>
      <p:pic>
        <p:nvPicPr>
          <p:cNvPr id="174" name="Shape 174"/>
          <p:cNvPicPr preferRelativeResize="0"/>
          <p:nvPr/>
        </p:nvPicPr>
        <p:blipFill>
          <a:blip r:embed="rId3">
            <a:alphaModFix/>
          </a:blip>
          <a:stretch>
            <a:fillRect/>
          </a:stretch>
        </p:blipFill>
        <p:spPr>
          <a:xfrm>
            <a:off x="87884" y="95125"/>
            <a:ext cx="1645840" cy="830399"/>
          </a:xfrm>
          <a:prstGeom prst="rect">
            <a:avLst/>
          </a:prstGeom>
          <a:noFill/>
          <a:ln>
            <a:noFill/>
          </a:ln>
        </p:spPr>
      </p:pic>
      <p:pic>
        <p:nvPicPr>
          <p:cNvPr id="175" name="Shape 175"/>
          <p:cNvPicPr preferRelativeResize="0"/>
          <p:nvPr/>
        </p:nvPicPr>
        <p:blipFill>
          <a:blip r:embed="rId4">
            <a:alphaModFix/>
          </a:blip>
          <a:stretch>
            <a:fillRect/>
          </a:stretch>
        </p:blipFill>
        <p:spPr>
          <a:xfrm>
            <a:off x="7686749" y="54645"/>
            <a:ext cx="1361700" cy="1188250"/>
          </a:xfrm>
          <a:prstGeom prst="rect">
            <a:avLst/>
          </a:prstGeom>
          <a:noFill/>
          <a:ln>
            <a:noFill/>
          </a:ln>
        </p:spPr>
      </p:pic>
      <p:pic>
        <p:nvPicPr>
          <p:cNvPr id="176" name="Shape 176"/>
          <p:cNvPicPr preferRelativeResize="0"/>
          <p:nvPr/>
        </p:nvPicPr>
        <p:blipFill>
          <a:blip r:embed="rId5">
            <a:alphaModFix/>
          </a:blip>
          <a:stretch>
            <a:fillRect/>
          </a:stretch>
        </p:blipFill>
        <p:spPr>
          <a:xfrm>
            <a:off x="397475" y="1827650"/>
            <a:ext cx="2087675" cy="2087675"/>
          </a:xfrm>
          <a:prstGeom prst="rect">
            <a:avLst/>
          </a:prstGeom>
          <a:noFill/>
          <a:ln>
            <a:noFill/>
          </a:ln>
        </p:spPr>
      </p:pic>
      <p:pic>
        <p:nvPicPr>
          <p:cNvPr id="177" name="Shape 177"/>
          <p:cNvPicPr preferRelativeResize="0"/>
          <p:nvPr/>
        </p:nvPicPr>
        <p:blipFill>
          <a:blip r:embed="rId6">
            <a:alphaModFix/>
          </a:blip>
          <a:stretch>
            <a:fillRect/>
          </a:stretch>
        </p:blipFill>
        <p:spPr>
          <a:xfrm>
            <a:off x="6891700" y="1872625"/>
            <a:ext cx="1997724" cy="1997724"/>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nvSpPr>
        <p:spPr>
          <a:xfrm>
            <a:off x="1013250" y="233575"/>
            <a:ext cx="7117500" cy="830400"/>
          </a:xfrm>
          <a:prstGeom prst="rect">
            <a:avLst/>
          </a:prstGeom>
          <a:noFill/>
          <a:ln>
            <a:noFill/>
          </a:ln>
        </p:spPr>
        <p:txBody>
          <a:bodyPr anchorCtr="0" anchor="t" bIns="91425" lIns="91425" rIns="91425" tIns="91425">
            <a:noAutofit/>
          </a:bodyPr>
          <a:lstStyle/>
          <a:p>
            <a:pPr lvl="0" algn="ctr">
              <a:spcBef>
                <a:spcPts val="0"/>
              </a:spcBef>
              <a:buNone/>
            </a:pPr>
            <a:r>
              <a:rPr b="1" lang="en-US" sz="3000">
                <a:latin typeface="Ubuntu"/>
                <a:ea typeface="Ubuntu"/>
                <a:cs typeface="Ubuntu"/>
                <a:sym typeface="Ubuntu"/>
              </a:rPr>
              <a:t>CONTENIDO</a:t>
            </a:r>
          </a:p>
        </p:txBody>
      </p:sp>
      <p:sp>
        <p:nvSpPr>
          <p:cNvPr id="71" name="Shape 71"/>
          <p:cNvSpPr txBox="1"/>
          <p:nvPr/>
        </p:nvSpPr>
        <p:spPr>
          <a:xfrm>
            <a:off x="396050" y="1130325"/>
            <a:ext cx="7117500" cy="3319500"/>
          </a:xfrm>
          <a:prstGeom prst="rect">
            <a:avLst/>
          </a:prstGeom>
          <a:noFill/>
          <a:ln>
            <a:noFill/>
          </a:ln>
        </p:spPr>
        <p:txBody>
          <a:bodyPr anchorCtr="0" anchor="t" bIns="91425" lIns="91425" rIns="91425" tIns="91425">
            <a:noAutofit/>
          </a:bodyPr>
          <a:lstStyle/>
          <a:p>
            <a:pPr indent="-355600" lvl="0" marL="457200" rtl="0" algn="just">
              <a:spcBef>
                <a:spcPts val="0"/>
              </a:spcBef>
              <a:buSzPct val="100000"/>
              <a:buFont typeface="Montserrat"/>
              <a:buAutoNum type="arabicPeriod"/>
            </a:pPr>
            <a:r>
              <a:rPr lang="en-US" sz="2000">
                <a:latin typeface="Montserrat"/>
                <a:ea typeface="Montserrat"/>
                <a:cs typeface="Montserrat"/>
                <a:sym typeface="Montserrat"/>
              </a:rPr>
              <a:t>¿En qué consiste el proyecto?</a:t>
            </a:r>
          </a:p>
          <a:p>
            <a:pPr lvl="0" rtl="0" algn="just">
              <a:spcBef>
                <a:spcPts val="0"/>
              </a:spcBef>
              <a:buNone/>
            </a:pPr>
            <a:r>
              <a:rPr lang="en-US" sz="2000">
                <a:latin typeface="Montserrat"/>
                <a:ea typeface="Montserrat"/>
                <a:cs typeface="Montserrat"/>
                <a:sym typeface="Montserrat"/>
              </a:rPr>
              <a:t>	1.1 Elementos del juego</a:t>
            </a:r>
          </a:p>
          <a:p>
            <a:pPr indent="-355600" lvl="0" marL="457200" rtl="0" algn="just">
              <a:spcBef>
                <a:spcPts val="0"/>
              </a:spcBef>
              <a:buSzPct val="100000"/>
              <a:buFont typeface="Montserrat"/>
              <a:buAutoNum type="arabicPeriod"/>
            </a:pPr>
            <a:r>
              <a:rPr lang="en-US" sz="2000">
                <a:latin typeface="Montserrat"/>
                <a:ea typeface="Montserrat"/>
                <a:cs typeface="Montserrat"/>
                <a:sym typeface="Montserrat"/>
              </a:rPr>
              <a:t>Estrategias de diseño</a:t>
            </a:r>
          </a:p>
          <a:p>
            <a:pPr indent="-355600" lvl="0" marL="457200" rtl="0" algn="just">
              <a:spcBef>
                <a:spcPts val="0"/>
              </a:spcBef>
              <a:buSzPct val="100000"/>
              <a:buFont typeface="Montserrat"/>
              <a:buAutoNum type="arabicPeriod"/>
            </a:pPr>
            <a:r>
              <a:rPr lang="en-US" sz="2000">
                <a:latin typeface="Montserrat"/>
                <a:ea typeface="Montserrat"/>
                <a:cs typeface="Montserrat"/>
                <a:sym typeface="Montserrat"/>
              </a:rPr>
              <a:t>Aplicación de conceptos</a:t>
            </a:r>
          </a:p>
          <a:p>
            <a:pPr indent="457200" lvl="0" rtl="0" algn="just">
              <a:spcBef>
                <a:spcPts val="0"/>
              </a:spcBef>
              <a:buNone/>
            </a:pPr>
            <a:r>
              <a:rPr lang="en-US" sz="2000">
                <a:latin typeface="Montserrat"/>
                <a:ea typeface="Montserrat"/>
                <a:cs typeface="Montserrat"/>
                <a:sym typeface="Montserrat"/>
              </a:rPr>
              <a:t>3.1 Programación Orientada a Objetos</a:t>
            </a:r>
          </a:p>
          <a:p>
            <a:pPr indent="457200" lvl="0" rtl="0" algn="just">
              <a:spcBef>
                <a:spcPts val="0"/>
              </a:spcBef>
              <a:buNone/>
            </a:pPr>
            <a:r>
              <a:rPr lang="en-US" sz="2000">
                <a:latin typeface="Montserrat"/>
                <a:ea typeface="Montserrat"/>
                <a:cs typeface="Montserrat"/>
                <a:sym typeface="Montserrat"/>
              </a:rPr>
              <a:t>3.2 Interfaz gráfica de usuario (Java Swing)</a:t>
            </a:r>
          </a:p>
          <a:p>
            <a:pPr indent="457200" lvl="0" rtl="0" algn="just">
              <a:spcBef>
                <a:spcPts val="0"/>
              </a:spcBef>
              <a:buNone/>
            </a:pPr>
            <a:r>
              <a:rPr lang="en-US" sz="2000">
                <a:latin typeface="Montserrat"/>
                <a:ea typeface="Montserrat"/>
                <a:cs typeface="Montserrat"/>
                <a:sym typeface="Montserrat"/>
              </a:rPr>
              <a:t>3.3 Persistencia (almacenamiento)</a:t>
            </a:r>
          </a:p>
          <a:p>
            <a:pPr indent="457200" lvl="0" rtl="0" algn="just">
              <a:spcBef>
                <a:spcPts val="0"/>
              </a:spcBef>
              <a:buNone/>
            </a:pPr>
            <a:r>
              <a:rPr lang="en-US" sz="2000">
                <a:latin typeface="Montserrat"/>
                <a:ea typeface="Montserrat"/>
                <a:cs typeface="Montserrat"/>
                <a:sym typeface="Montserrat"/>
              </a:rPr>
              <a:t>3.4 Programación multihilo</a:t>
            </a:r>
          </a:p>
          <a:p>
            <a:pPr indent="0" lvl="0" marL="0" rtl="0" algn="just">
              <a:spcBef>
                <a:spcPts val="0"/>
              </a:spcBef>
              <a:buNone/>
            </a:pPr>
            <a:r>
              <a:rPr lang="en-US" sz="2000">
                <a:latin typeface="Montserrat"/>
                <a:ea typeface="Montserrat"/>
                <a:cs typeface="Montserrat"/>
                <a:sym typeface="Montserrat"/>
              </a:rPr>
              <a:t>4. Conclusiones</a:t>
            </a:r>
          </a:p>
          <a:p>
            <a:pPr indent="0" lvl="0" marL="0" rtl="0" algn="just">
              <a:spcBef>
                <a:spcPts val="0"/>
              </a:spcBef>
              <a:buNone/>
            </a:pPr>
            <a:r>
              <a:rPr lang="en-US" sz="2000">
                <a:latin typeface="Montserrat"/>
                <a:ea typeface="Montserrat"/>
                <a:cs typeface="Montserrat"/>
                <a:sym typeface="Montserrat"/>
              </a:rPr>
              <a:t>5. Bibliografía</a:t>
            </a:r>
          </a:p>
        </p:txBody>
      </p:sp>
      <p:pic>
        <p:nvPicPr>
          <p:cNvPr id="72" name="Shape 72"/>
          <p:cNvPicPr preferRelativeResize="0"/>
          <p:nvPr/>
        </p:nvPicPr>
        <p:blipFill>
          <a:blip r:embed="rId3">
            <a:alphaModFix/>
          </a:blip>
          <a:stretch>
            <a:fillRect/>
          </a:stretch>
        </p:blipFill>
        <p:spPr>
          <a:xfrm>
            <a:off x="87884" y="95125"/>
            <a:ext cx="1645840" cy="830399"/>
          </a:xfrm>
          <a:prstGeom prst="rect">
            <a:avLst/>
          </a:prstGeom>
          <a:noFill/>
          <a:ln>
            <a:noFill/>
          </a:ln>
        </p:spPr>
      </p:pic>
      <p:pic>
        <p:nvPicPr>
          <p:cNvPr id="73" name="Shape 73"/>
          <p:cNvPicPr preferRelativeResize="0"/>
          <p:nvPr/>
        </p:nvPicPr>
        <p:blipFill>
          <a:blip r:embed="rId4">
            <a:alphaModFix/>
          </a:blip>
          <a:stretch>
            <a:fillRect/>
          </a:stretch>
        </p:blipFill>
        <p:spPr>
          <a:xfrm>
            <a:off x="7686749" y="54645"/>
            <a:ext cx="1361700" cy="1188250"/>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ctrTitle"/>
          </p:nvPr>
        </p:nvSpPr>
        <p:spPr>
          <a:xfrm>
            <a:off x="475975" y="80423"/>
            <a:ext cx="8520600" cy="859800"/>
          </a:xfrm>
          <a:prstGeom prst="rect">
            <a:avLst/>
          </a:prstGeom>
        </p:spPr>
        <p:txBody>
          <a:bodyPr anchorCtr="0" anchor="ctr" bIns="91425" lIns="91425" rIns="91425" tIns="91425">
            <a:noAutofit/>
          </a:bodyPr>
          <a:lstStyle/>
          <a:p>
            <a:pPr indent="-419100" lvl="0" marL="457200">
              <a:spcBef>
                <a:spcPts val="0"/>
              </a:spcBef>
              <a:buClr>
                <a:srgbClr val="000000"/>
              </a:buClr>
              <a:buSzPct val="100000"/>
              <a:buFont typeface="Ubuntu"/>
              <a:buAutoNum type="arabicPeriod"/>
            </a:pPr>
            <a:r>
              <a:rPr lang="en-US" sz="3000">
                <a:solidFill>
                  <a:srgbClr val="000000"/>
                </a:solidFill>
                <a:latin typeface="Ubuntu"/>
                <a:ea typeface="Ubuntu"/>
                <a:cs typeface="Ubuntu"/>
                <a:sym typeface="Ubuntu"/>
              </a:rPr>
              <a:t>¿En qué consiste el proyecto?</a:t>
            </a:r>
          </a:p>
        </p:txBody>
      </p:sp>
      <p:sp>
        <p:nvSpPr>
          <p:cNvPr id="79" name="Shape 79"/>
          <p:cNvSpPr txBox="1"/>
          <p:nvPr>
            <p:ph idx="1" type="subTitle"/>
          </p:nvPr>
        </p:nvSpPr>
        <p:spPr>
          <a:xfrm>
            <a:off x="-67775" y="940225"/>
            <a:ext cx="5160600" cy="3688500"/>
          </a:xfrm>
          <a:prstGeom prst="rect">
            <a:avLst/>
          </a:prstGeom>
        </p:spPr>
        <p:txBody>
          <a:bodyPr anchorCtr="0" anchor="ctr" bIns="91425" lIns="91425" rIns="91425" tIns="91425">
            <a:noAutofit/>
          </a:bodyPr>
          <a:lstStyle/>
          <a:p>
            <a:pPr indent="-355600" lvl="0" marL="457200" rtl="0" algn="just">
              <a:spcBef>
                <a:spcPts val="0"/>
              </a:spcBef>
              <a:buClr>
                <a:srgbClr val="000000"/>
              </a:buClr>
              <a:buSzPct val="100000"/>
              <a:buFont typeface="Montserrat"/>
              <a:buChar char="●"/>
            </a:pPr>
            <a:r>
              <a:rPr b="0" lang="en-US" sz="2000">
                <a:solidFill>
                  <a:srgbClr val="000000"/>
                </a:solidFill>
                <a:latin typeface="Montserrat"/>
                <a:ea typeface="Montserrat"/>
                <a:cs typeface="Montserrat"/>
                <a:sym typeface="Montserrat"/>
              </a:rPr>
              <a:t>Juego de obstáculo</a:t>
            </a:r>
          </a:p>
          <a:p>
            <a:pPr indent="-355600" lvl="0" marL="457200" rtl="0" algn="just">
              <a:spcBef>
                <a:spcPts val="0"/>
              </a:spcBef>
              <a:buClr>
                <a:srgbClr val="000000"/>
              </a:buClr>
              <a:buSzPct val="100000"/>
              <a:buFont typeface="Montserrat"/>
              <a:buChar char="●"/>
            </a:pPr>
            <a:r>
              <a:rPr b="0" lang="en-US" sz="2000">
                <a:solidFill>
                  <a:srgbClr val="000000"/>
                </a:solidFill>
                <a:latin typeface="Montserrat"/>
                <a:ea typeface="Montserrat"/>
                <a:cs typeface="Montserrat"/>
                <a:sym typeface="Montserrat"/>
              </a:rPr>
              <a:t>El puntaje depende de la cantidad de bombas esquivadas</a:t>
            </a:r>
          </a:p>
          <a:p>
            <a:pPr indent="-355600" lvl="0" marL="457200" rtl="0" algn="just">
              <a:spcBef>
                <a:spcPts val="0"/>
              </a:spcBef>
              <a:buClr>
                <a:srgbClr val="000000"/>
              </a:buClr>
              <a:buSzPct val="100000"/>
              <a:buFont typeface="Montserrat"/>
              <a:buChar char="●"/>
            </a:pPr>
            <a:r>
              <a:rPr b="0" lang="en-US" sz="2000">
                <a:solidFill>
                  <a:srgbClr val="000000"/>
                </a:solidFill>
                <a:latin typeface="Montserrat"/>
                <a:ea typeface="Montserrat"/>
                <a:cs typeface="Montserrat"/>
                <a:sym typeface="Montserrat"/>
              </a:rPr>
              <a:t>Multijugador por turnos (Félix o Sonic)</a:t>
            </a:r>
          </a:p>
          <a:p>
            <a:pPr indent="-355600" lvl="0" marL="457200" rtl="0" algn="just">
              <a:spcBef>
                <a:spcPts val="0"/>
              </a:spcBef>
              <a:buClr>
                <a:srgbClr val="000000"/>
              </a:buClr>
              <a:buSzPct val="100000"/>
              <a:buFont typeface="Montserrat"/>
              <a:buChar char="●"/>
            </a:pPr>
            <a:r>
              <a:rPr b="0" lang="en-US" sz="2000">
                <a:solidFill>
                  <a:srgbClr val="000000"/>
                </a:solidFill>
                <a:latin typeface="Montserrat"/>
                <a:ea typeface="Montserrat"/>
                <a:cs typeface="Montserrat"/>
                <a:sym typeface="Montserrat"/>
              </a:rPr>
              <a:t>Se puede variar el nivel de dificultad</a:t>
            </a:r>
          </a:p>
          <a:p>
            <a:pPr indent="-355600" lvl="0" marL="457200" rtl="0" algn="just">
              <a:spcBef>
                <a:spcPts val="0"/>
              </a:spcBef>
              <a:buClr>
                <a:srgbClr val="000000"/>
              </a:buClr>
              <a:buSzPct val="100000"/>
              <a:buFont typeface="Montserrat"/>
              <a:buChar char="●"/>
            </a:pPr>
            <a:r>
              <a:rPr b="0" lang="en-US" sz="2000">
                <a:solidFill>
                  <a:srgbClr val="000000"/>
                </a:solidFill>
                <a:latin typeface="Montserrat"/>
                <a:ea typeface="Montserrat"/>
                <a:cs typeface="Montserrat"/>
                <a:sym typeface="Montserrat"/>
              </a:rPr>
              <a:t>El puntaje es guardado en el Disco Local (C:)</a:t>
            </a:r>
          </a:p>
          <a:p>
            <a:pPr indent="-355600" lvl="0" marL="457200" algn="just">
              <a:spcBef>
                <a:spcPts val="0"/>
              </a:spcBef>
              <a:buClr>
                <a:srgbClr val="000000"/>
              </a:buClr>
              <a:buSzPct val="100000"/>
              <a:buFont typeface="Montserrat"/>
              <a:buChar char="●"/>
            </a:pPr>
            <a:r>
              <a:rPr b="0" lang="en-US" sz="2000">
                <a:solidFill>
                  <a:srgbClr val="000000"/>
                </a:solidFill>
                <a:latin typeface="Montserrat"/>
                <a:ea typeface="Montserrat"/>
                <a:cs typeface="Montserrat"/>
                <a:sym typeface="Montserrat"/>
              </a:rPr>
              <a:t>El jugador que toque a Vegeta gana.</a:t>
            </a:r>
          </a:p>
        </p:txBody>
      </p:sp>
      <p:pic>
        <p:nvPicPr>
          <p:cNvPr id="80" name="Shape 80"/>
          <p:cNvPicPr preferRelativeResize="0"/>
          <p:nvPr/>
        </p:nvPicPr>
        <p:blipFill rotWithShape="1">
          <a:blip r:embed="rId3">
            <a:alphaModFix/>
          </a:blip>
          <a:srcRect b="44456" l="21808" r="38192" t="7817"/>
          <a:stretch/>
        </p:blipFill>
        <p:spPr>
          <a:xfrm>
            <a:off x="5318774" y="1193112"/>
            <a:ext cx="3510249" cy="3350673"/>
          </a:xfrm>
          <a:prstGeom prst="rect">
            <a:avLst/>
          </a:prstGeom>
          <a:noFill/>
          <a:ln>
            <a:noFill/>
          </a:ln>
        </p:spPr>
      </p:pic>
      <p:pic>
        <p:nvPicPr>
          <p:cNvPr id="81" name="Shape 81"/>
          <p:cNvPicPr preferRelativeResize="0"/>
          <p:nvPr/>
        </p:nvPicPr>
        <p:blipFill>
          <a:blip r:embed="rId4">
            <a:alphaModFix/>
          </a:blip>
          <a:stretch>
            <a:fillRect/>
          </a:stretch>
        </p:blipFill>
        <p:spPr>
          <a:xfrm>
            <a:off x="87884" y="95125"/>
            <a:ext cx="1645840" cy="830399"/>
          </a:xfrm>
          <a:prstGeom prst="rect">
            <a:avLst/>
          </a:prstGeom>
          <a:noFill/>
          <a:ln>
            <a:noFill/>
          </a:ln>
        </p:spPr>
      </p:pic>
      <p:pic>
        <p:nvPicPr>
          <p:cNvPr id="82" name="Shape 82"/>
          <p:cNvPicPr preferRelativeResize="0"/>
          <p:nvPr/>
        </p:nvPicPr>
        <p:blipFill>
          <a:blip r:embed="rId5">
            <a:alphaModFix/>
          </a:blip>
          <a:stretch>
            <a:fillRect/>
          </a:stretch>
        </p:blipFill>
        <p:spPr>
          <a:xfrm>
            <a:off x="7686749" y="54645"/>
            <a:ext cx="1361700" cy="1188250"/>
          </a:xfrm>
          <a:prstGeom prst="rect">
            <a:avLst/>
          </a:prstGeom>
          <a:noFill/>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ctrTitle"/>
          </p:nvPr>
        </p:nvSpPr>
        <p:spPr>
          <a:xfrm>
            <a:off x="311700" y="115098"/>
            <a:ext cx="8520600" cy="859800"/>
          </a:xfrm>
          <a:prstGeom prst="rect">
            <a:avLst/>
          </a:prstGeom>
        </p:spPr>
        <p:txBody>
          <a:bodyPr anchorCtr="0" anchor="ctr" bIns="91425" lIns="91425" rIns="91425" tIns="91425">
            <a:noAutofit/>
          </a:bodyPr>
          <a:lstStyle/>
          <a:p>
            <a:pPr lvl="0" rtl="0">
              <a:spcBef>
                <a:spcPts val="0"/>
              </a:spcBef>
              <a:buNone/>
            </a:pPr>
            <a:r>
              <a:rPr lang="en-US" sz="3000">
                <a:solidFill>
                  <a:srgbClr val="000000"/>
                </a:solidFill>
                <a:latin typeface="Ubuntu"/>
                <a:ea typeface="Ubuntu"/>
                <a:cs typeface="Ubuntu"/>
                <a:sym typeface="Ubuntu"/>
              </a:rPr>
              <a:t>1.1 Elementos del juego</a:t>
            </a:r>
          </a:p>
        </p:txBody>
      </p:sp>
      <p:sp>
        <p:nvSpPr>
          <p:cNvPr id="88" name="Shape 88"/>
          <p:cNvSpPr txBox="1"/>
          <p:nvPr>
            <p:ph idx="4294967295" type="title"/>
          </p:nvPr>
        </p:nvSpPr>
        <p:spPr>
          <a:xfrm>
            <a:off x="311700" y="974900"/>
            <a:ext cx="4758600" cy="630300"/>
          </a:xfrm>
          <a:prstGeom prst="rect">
            <a:avLst/>
          </a:prstGeom>
        </p:spPr>
        <p:txBody>
          <a:bodyPr anchorCtr="0" anchor="t" bIns="91425" lIns="91425" rIns="91425" tIns="91425">
            <a:noAutofit/>
          </a:bodyPr>
          <a:lstStyle/>
          <a:p>
            <a:pPr indent="-355600" lvl="0" marL="457200" rtl="0">
              <a:spcBef>
                <a:spcPts val="0"/>
              </a:spcBef>
              <a:buSzPct val="100000"/>
              <a:buFont typeface="Montserrat"/>
              <a:buChar char="●"/>
            </a:pPr>
            <a:r>
              <a:rPr lang="en-US" sz="2000">
                <a:latin typeface="Montserrat"/>
                <a:ea typeface="Montserrat"/>
                <a:cs typeface="Montserrat"/>
                <a:sym typeface="Montserrat"/>
              </a:rPr>
              <a:t>Personajes</a:t>
            </a:r>
          </a:p>
        </p:txBody>
      </p:sp>
      <p:sp>
        <p:nvSpPr>
          <p:cNvPr id="89" name="Shape 89"/>
          <p:cNvSpPr txBox="1"/>
          <p:nvPr>
            <p:ph idx="4294967295" type="body"/>
          </p:nvPr>
        </p:nvSpPr>
        <p:spPr>
          <a:xfrm>
            <a:off x="597275" y="1605205"/>
            <a:ext cx="4758600" cy="2496300"/>
          </a:xfrm>
          <a:prstGeom prst="rect">
            <a:avLst/>
          </a:prstGeom>
        </p:spPr>
        <p:txBody>
          <a:bodyPr anchorCtr="0" anchor="t" bIns="91425" lIns="91425" rIns="91425" tIns="91425">
            <a:noAutofit/>
          </a:bodyPr>
          <a:lstStyle/>
          <a:p>
            <a:pPr lvl="0" rtl="0">
              <a:spcBef>
                <a:spcPts val="0"/>
              </a:spcBef>
              <a:buNone/>
            </a:pPr>
            <a:r>
              <a:rPr lang="en-US">
                <a:solidFill>
                  <a:srgbClr val="000000"/>
                </a:solidFill>
                <a:latin typeface="Montserrat"/>
                <a:ea typeface="Montserrat"/>
                <a:cs typeface="Montserrat"/>
                <a:sym typeface="Montserrat"/>
              </a:rPr>
              <a:t>Felix:			Sonic:</a:t>
            </a:r>
          </a:p>
          <a:p>
            <a:pPr lvl="0" rtl="0">
              <a:spcBef>
                <a:spcPts val="0"/>
              </a:spcBef>
              <a:buNone/>
            </a:pPr>
            <a:r>
              <a:t/>
            </a:r>
            <a:endParaRPr>
              <a:solidFill>
                <a:srgbClr val="000000"/>
              </a:solidFill>
              <a:latin typeface="Montserrat"/>
              <a:ea typeface="Montserrat"/>
              <a:cs typeface="Montserrat"/>
              <a:sym typeface="Montserrat"/>
            </a:endParaRPr>
          </a:p>
          <a:p>
            <a:pPr lvl="0" rtl="0">
              <a:spcBef>
                <a:spcPts val="0"/>
              </a:spcBef>
              <a:buNone/>
            </a:pPr>
            <a:r>
              <a:t/>
            </a:r>
            <a:endParaRPr>
              <a:solidFill>
                <a:srgbClr val="000000"/>
              </a:solidFill>
              <a:latin typeface="Montserrat"/>
              <a:ea typeface="Montserrat"/>
              <a:cs typeface="Montserrat"/>
              <a:sym typeface="Montserrat"/>
            </a:endParaRPr>
          </a:p>
          <a:p>
            <a:pPr lvl="0" rtl="0">
              <a:spcBef>
                <a:spcPts val="0"/>
              </a:spcBef>
              <a:buNone/>
            </a:pPr>
            <a:r>
              <a:rPr lang="en-US">
                <a:solidFill>
                  <a:srgbClr val="000000"/>
                </a:solidFill>
                <a:latin typeface="Montserrat"/>
                <a:ea typeface="Montserrat"/>
                <a:cs typeface="Montserrat"/>
                <a:sym typeface="Montserrat"/>
              </a:rPr>
              <a:t>Vegeta:			Bomba:</a:t>
            </a:r>
          </a:p>
        </p:txBody>
      </p:sp>
      <p:pic>
        <p:nvPicPr>
          <p:cNvPr id="90" name="Shape 90"/>
          <p:cNvPicPr preferRelativeResize="0"/>
          <p:nvPr/>
        </p:nvPicPr>
        <p:blipFill>
          <a:blip r:embed="rId3">
            <a:alphaModFix/>
          </a:blip>
          <a:stretch>
            <a:fillRect/>
          </a:stretch>
        </p:blipFill>
        <p:spPr>
          <a:xfrm>
            <a:off x="576633" y="2136720"/>
            <a:ext cx="668325" cy="859799"/>
          </a:xfrm>
          <a:prstGeom prst="rect">
            <a:avLst/>
          </a:prstGeom>
          <a:noFill/>
          <a:ln>
            <a:noFill/>
          </a:ln>
        </p:spPr>
      </p:pic>
      <p:pic>
        <p:nvPicPr>
          <p:cNvPr id="91" name="Shape 91"/>
          <p:cNvPicPr preferRelativeResize="0"/>
          <p:nvPr/>
        </p:nvPicPr>
        <p:blipFill>
          <a:blip r:embed="rId4">
            <a:alphaModFix/>
          </a:blip>
          <a:stretch>
            <a:fillRect/>
          </a:stretch>
        </p:blipFill>
        <p:spPr>
          <a:xfrm>
            <a:off x="2560352" y="2192793"/>
            <a:ext cx="729824" cy="747650"/>
          </a:xfrm>
          <a:prstGeom prst="rect">
            <a:avLst/>
          </a:prstGeom>
          <a:noFill/>
          <a:ln>
            <a:noFill/>
          </a:ln>
        </p:spPr>
      </p:pic>
      <p:pic>
        <p:nvPicPr>
          <p:cNvPr id="92" name="Shape 92"/>
          <p:cNvPicPr preferRelativeResize="0"/>
          <p:nvPr/>
        </p:nvPicPr>
        <p:blipFill>
          <a:blip r:embed="rId5">
            <a:alphaModFix/>
          </a:blip>
          <a:stretch>
            <a:fillRect/>
          </a:stretch>
        </p:blipFill>
        <p:spPr>
          <a:xfrm>
            <a:off x="519580" y="3641999"/>
            <a:ext cx="782450" cy="801600"/>
          </a:xfrm>
          <a:prstGeom prst="rect">
            <a:avLst/>
          </a:prstGeom>
          <a:noFill/>
          <a:ln>
            <a:noFill/>
          </a:ln>
        </p:spPr>
      </p:pic>
      <p:pic>
        <p:nvPicPr>
          <p:cNvPr id="93" name="Shape 93"/>
          <p:cNvPicPr preferRelativeResize="0"/>
          <p:nvPr/>
        </p:nvPicPr>
        <p:blipFill>
          <a:blip r:embed="rId6">
            <a:alphaModFix/>
          </a:blip>
          <a:stretch>
            <a:fillRect/>
          </a:stretch>
        </p:blipFill>
        <p:spPr>
          <a:xfrm>
            <a:off x="2591111" y="3700461"/>
            <a:ext cx="668325" cy="684672"/>
          </a:xfrm>
          <a:prstGeom prst="rect">
            <a:avLst/>
          </a:prstGeom>
          <a:noFill/>
          <a:ln>
            <a:noFill/>
          </a:ln>
        </p:spPr>
      </p:pic>
      <p:sp>
        <p:nvSpPr>
          <p:cNvPr id="94" name="Shape 94"/>
          <p:cNvSpPr txBox="1"/>
          <p:nvPr/>
        </p:nvSpPr>
        <p:spPr>
          <a:xfrm>
            <a:off x="5767450" y="974900"/>
            <a:ext cx="2071500" cy="501600"/>
          </a:xfrm>
          <a:prstGeom prst="rect">
            <a:avLst/>
          </a:prstGeom>
          <a:noFill/>
          <a:ln>
            <a:noFill/>
          </a:ln>
        </p:spPr>
        <p:txBody>
          <a:bodyPr anchorCtr="0" anchor="ctr" bIns="91425" lIns="91425" rIns="91425" tIns="91425">
            <a:noAutofit/>
          </a:bodyPr>
          <a:lstStyle/>
          <a:p>
            <a:pPr indent="-355600" lvl="0" marL="457200" rtl="0">
              <a:spcBef>
                <a:spcPts val="0"/>
              </a:spcBef>
              <a:buClr>
                <a:schemeClr val="accent1"/>
              </a:buClr>
              <a:buSzPct val="100000"/>
              <a:buFont typeface="Montserrat"/>
              <a:buChar char="●"/>
            </a:pPr>
            <a:r>
              <a:rPr b="1" lang="en-US" sz="2000">
                <a:solidFill>
                  <a:schemeClr val="accent1"/>
                </a:solidFill>
                <a:latin typeface="Montserrat"/>
                <a:ea typeface="Montserrat"/>
                <a:cs typeface="Montserrat"/>
                <a:sym typeface="Montserrat"/>
              </a:rPr>
              <a:t>Escenario</a:t>
            </a:r>
          </a:p>
        </p:txBody>
      </p:sp>
      <p:pic>
        <p:nvPicPr>
          <p:cNvPr id="95" name="Shape 95"/>
          <p:cNvPicPr preferRelativeResize="0"/>
          <p:nvPr/>
        </p:nvPicPr>
        <p:blipFill>
          <a:blip r:embed="rId7">
            <a:alphaModFix/>
          </a:blip>
          <a:stretch>
            <a:fillRect/>
          </a:stretch>
        </p:blipFill>
        <p:spPr>
          <a:xfrm>
            <a:off x="5520312" y="1696770"/>
            <a:ext cx="2936483" cy="2496300"/>
          </a:xfrm>
          <a:prstGeom prst="rect">
            <a:avLst/>
          </a:prstGeom>
          <a:noFill/>
          <a:ln>
            <a:noFill/>
          </a:ln>
        </p:spPr>
      </p:pic>
      <p:pic>
        <p:nvPicPr>
          <p:cNvPr id="96" name="Shape 96"/>
          <p:cNvPicPr preferRelativeResize="0"/>
          <p:nvPr/>
        </p:nvPicPr>
        <p:blipFill>
          <a:blip r:embed="rId8">
            <a:alphaModFix/>
          </a:blip>
          <a:stretch>
            <a:fillRect/>
          </a:stretch>
        </p:blipFill>
        <p:spPr>
          <a:xfrm>
            <a:off x="87884" y="95125"/>
            <a:ext cx="1645840" cy="830399"/>
          </a:xfrm>
          <a:prstGeom prst="rect">
            <a:avLst/>
          </a:prstGeom>
          <a:noFill/>
          <a:ln>
            <a:noFill/>
          </a:ln>
        </p:spPr>
      </p:pic>
      <p:pic>
        <p:nvPicPr>
          <p:cNvPr id="97" name="Shape 97"/>
          <p:cNvPicPr preferRelativeResize="0"/>
          <p:nvPr/>
        </p:nvPicPr>
        <p:blipFill>
          <a:blip r:embed="rId9">
            <a:alphaModFix/>
          </a:blip>
          <a:stretch>
            <a:fillRect/>
          </a:stretch>
        </p:blipFill>
        <p:spPr>
          <a:xfrm>
            <a:off x="7686749" y="54645"/>
            <a:ext cx="1361700" cy="1188250"/>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ctrTitle"/>
          </p:nvPr>
        </p:nvSpPr>
        <p:spPr>
          <a:xfrm>
            <a:off x="311700" y="115098"/>
            <a:ext cx="8520600" cy="859800"/>
          </a:xfrm>
          <a:prstGeom prst="rect">
            <a:avLst/>
          </a:prstGeom>
        </p:spPr>
        <p:txBody>
          <a:bodyPr anchorCtr="0" anchor="ctr" bIns="91425" lIns="91425" rIns="91425" tIns="91425">
            <a:noAutofit/>
          </a:bodyPr>
          <a:lstStyle/>
          <a:p>
            <a:pPr lvl="0" rtl="0">
              <a:spcBef>
                <a:spcPts val="0"/>
              </a:spcBef>
              <a:buNone/>
            </a:pPr>
            <a:r>
              <a:rPr lang="en-US" sz="3000">
                <a:solidFill>
                  <a:srgbClr val="000000"/>
                </a:solidFill>
                <a:latin typeface="Ubuntu"/>
                <a:ea typeface="Ubuntu"/>
                <a:cs typeface="Ubuntu"/>
                <a:sym typeface="Ubuntu"/>
              </a:rPr>
              <a:t>2. Estrategias de diseño</a:t>
            </a:r>
          </a:p>
        </p:txBody>
      </p:sp>
      <p:sp>
        <p:nvSpPr>
          <p:cNvPr id="103" name="Shape 103"/>
          <p:cNvSpPr txBox="1"/>
          <p:nvPr/>
        </p:nvSpPr>
        <p:spPr>
          <a:xfrm>
            <a:off x="1627950" y="1492600"/>
            <a:ext cx="5888100" cy="12468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104" name="Shape 104"/>
          <p:cNvPicPr preferRelativeResize="0"/>
          <p:nvPr/>
        </p:nvPicPr>
        <p:blipFill>
          <a:blip r:embed="rId3">
            <a:alphaModFix/>
          </a:blip>
          <a:stretch>
            <a:fillRect/>
          </a:stretch>
        </p:blipFill>
        <p:spPr>
          <a:xfrm>
            <a:off x="87884" y="95125"/>
            <a:ext cx="1645840" cy="830399"/>
          </a:xfrm>
          <a:prstGeom prst="rect">
            <a:avLst/>
          </a:prstGeom>
          <a:noFill/>
          <a:ln>
            <a:noFill/>
          </a:ln>
        </p:spPr>
      </p:pic>
      <p:pic>
        <p:nvPicPr>
          <p:cNvPr id="105" name="Shape 105"/>
          <p:cNvPicPr preferRelativeResize="0"/>
          <p:nvPr/>
        </p:nvPicPr>
        <p:blipFill>
          <a:blip r:embed="rId4">
            <a:alphaModFix/>
          </a:blip>
          <a:stretch>
            <a:fillRect/>
          </a:stretch>
        </p:blipFill>
        <p:spPr>
          <a:xfrm>
            <a:off x="7686749" y="54645"/>
            <a:ext cx="1361700" cy="1188250"/>
          </a:xfrm>
          <a:prstGeom prst="rect">
            <a:avLst/>
          </a:prstGeom>
          <a:noFill/>
          <a:ln>
            <a:noFill/>
          </a:ln>
        </p:spPr>
      </p:pic>
      <p:sp>
        <p:nvSpPr>
          <p:cNvPr id="106" name="Shape 106"/>
          <p:cNvSpPr txBox="1"/>
          <p:nvPr/>
        </p:nvSpPr>
        <p:spPr>
          <a:xfrm>
            <a:off x="2081400" y="4039900"/>
            <a:ext cx="4981200" cy="581100"/>
          </a:xfrm>
          <a:prstGeom prst="rect">
            <a:avLst/>
          </a:prstGeom>
          <a:noFill/>
          <a:ln>
            <a:noFill/>
          </a:ln>
        </p:spPr>
        <p:txBody>
          <a:bodyPr anchorCtr="0" anchor="t" bIns="91425" lIns="91425" rIns="91425" tIns="91425">
            <a:noAutofit/>
          </a:bodyPr>
          <a:lstStyle/>
          <a:p>
            <a:pPr lvl="0" algn="ctr">
              <a:spcBef>
                <a:spcPts val="0"/>
              </a:spcBef>
              <a:buNone/>
            </a:pPr>
            <a:r>
              <a:t/>
            </a:r>
            <a:endParaRPr b="1" sz="2000">
              <a:latin typeface="Montserrat"/>
              <a:ea typeface="Montserrat"/>
              <a:cs typeface="Montserrat"/>
              <a:sym typeface="Montserrat"/>
            </a:endParaRPr>
          </a:p>
        </p:txBody>
      </p:sp>
      <p:sp>
        <p:nvSpPr>
          <p:cNvPr id="107" name="Shape 107"/>
          <p:cNvSpPr txBox="1"/>
          <p:nvPr/>
        </p:nvSpPr>
        <p:spPr>
          <a:xfrm>
            <a:off x="1212300" y="1242900"/>
            <a:ext cx="6719400" cy="3238500"/>
          </a:xfrm>
          <a:prstGeom prst="rect">
            <a:avLst/>
          </a:prstGeom>
          <a:noFill/>
          <a:ln>
            <a:noFill/>
          </a:ln>
        </p:spPr>
        <p:txBody>
          <a:bodyPr anchorCtr="0" anchor="t" bIns="91425" lIns="91425" rIns="91425" tIns="91425">
            <a:noAutofit/>
          </a:bodyPr>
          <a:lstStyle/>
          <a:p>
            <a:pPr indent="-355600" lvl="0" marL="457200" rtl="0">
              <a:spcBef>
                <a:spcPts val="0"/>
              </a:spcBef>
              <a:buSzPct val="100000"/>
              <a:buFont typeface="Montserrat"/>
              <a:buAutoNum type="arabicPeriod"/>
            </a:pPr>
            <a:r>
              <a:rPr lang="en-US" sz="2000">
                <a:latin typeface="Montserrat"/>
                <a:ea typeface="Montserrat"/>
                <a:cs typeface="Montserrat"/>
                <a:sym typeface="Montserrat"/>
              </a:rPr>
              <a:t>Concepción de una idea viable</a:t>
            </a:r>
          </a:p>
          <a:p>
            <a:pPr lvl="0" rtl="0">
              <a:spcBef>
                <a:spcPts val="0"/>
              </a:spcBef>
              <a:buNone/>
            </a:pPr>
            <a:r>
              <a:t/>
            </a:r>
            <a:endParaRPr sz="2000">
              <a:latin typeface="Montserrat"/>
              <a:ea typeface="Montserrat"/>
              <a:cs typeface="Montserrat"/>
              <a:sym typeface="Montserrat"/>
            </a:endParaRPr>
          </a:p>
          <a:p>
            <a:pPr indent="-355600" lvl="0" marL="457200" rtl="0" algn="just">
              <a:spcBef>
                <a:spcPts val="0"/>
              </a:spcBef>
              <a:buSzPct val="100000"/>
              <a:buFont typeface="Montserrat"/>
              <a:buAutoNum type="arabicPeriod"/>
            </a:pPr>
            <a:r>
              <a:rPr lang="en-US" sz="2000">
                <a:latin typeface="Montserrat"/>
                <a:ea typeface="Montserrat"/>
                <a:cs typeface="Montserrat"/>
                <a:sym typeface="Montserrat"/>
              </a:rPr>
              <a:t>Ajustes en relación a los conceptos aprendidos</a:t>
            </a:r>
          </a:p>
          <a:p>
            <a:pPr lvl="0" rtl="0" algn="just">
              <a:spcBef>
                <a:spcPts val="0"/>
              </a:spcBef>
              <a:buNone/>
            </a:pPr>
            <a:r>
              <a:t/>
            </a:r>
            <a:endParaRPr sz="2000">
              <a:latin typeface="Montserrat"/>
              <a:ea typeface="Montserrat"/>
              <a:cs typeface="Montserrat"/>
              <a:sym typeface="Montserrat"/>
            </a:endParaRPr>
          </a:p>
          <a:p>
            <a:pPr indent="-355600" lvl="0" marL="457200" rtl="0" algn="just">
              <a:spcBef>
                <a:spcPts val="0"/>
              </a:spcBef>
              <a:buSzPct val="100000"/>
              <a:buFont typeface="Montserrat"/>
              <a:buAutoNum type="arabicPeriod"/>
            </a:pPr>
            <a:r>
              <a:rPr lang="en-US" sz="2000">
                <a:latin typeface="Montserrat"/>
                <a:ea typeface="Montserrat"/>
                <a:cs typeface="Montserrat"/>
                <a:sym typeface="Montserrat"/>
              </a:rPr>
              <a:t>Búsqueda de recursos gráficos</a:t>
            </a:r>
          </a:p>
          <a:p>
            <a:pPr lvl="0" rtl="0" algn="just">
              <a:spcBef>
                <a:spcPts val="0"/>
              </a:spcBef>
              <a:buNone/>
            </a:pPr>
            <a:r>
              <a:t/>
            </a:r>
            <a:endParaRPr sz="2000">
              <a:latin typeface="Montserrat"/>
              <a:ea typeface="Montserrat"/>
              <a:cs typeface="Montserrat"/>
              <a:sym typeface="Montserrat"/>
            </a:endParaRPr>
          </a:p>
          <a:p>
            <a:pPr indent="-355600" lvl="0" marL="457200" rtl="0">
              <a:spcBef>
                <a:spcPts val="0"/>
              </a:spcBef>
              <a:buSzPct val="100000"/>
              <a:buFont typeface="Montserrat"/>
              <a:buAutoNum type="arabicPeriod"/>
            </a:pPr>
            <a:r>
              <a:rPr lang="en-US" sz="2000">
                <a:latin typeface="Montserrat"/>
                <a:ea typeface="Montserrat"/>
                <a:cs typeface="Montserrat"/>
                <a:sym typeface="Montserrat"/>
              </a:rPr>
              <a:t>Diseño de diagrama de clases. </a:t>
            </a:r>
            <a:r>
              <a:rPr b="1" lang="en-US" sz="2000">
                <a:latin typeface="Montserrat"/>
                <a:ea typeface="Montserrat"/>
                <a:cs typeface="Montserrat"/>
                <a:sym typeface="Montserrat"/>
              </a:rPr>
              <a:t>ARCHIVO PDF</a:t>
            </a:r>
          </a:p>
          <a:p>
            <a:pPr lvl="0" rtl="0">
              <a:spcBef>
                <a:spcPts val="0"/>
              </a:spcBef>
              <a:buNone/>
            </a:pPr>
            <a:r>
              <a:t/>
            </a:r>
            <a:endParaRPr b="1" sz="2000">
              <a:latin typeface="Montserrat"/>
              <a:ea typeface="Montserrat"/>
              <a:cs typeface="Montserrat"/>
              <a:sym typeface="Montserrat"/>
            </a:endParaRPr>
          </a:p>
          <a:p>
            <a:pPr indent="-355600" lvl="0" marL="457200" rtl="0">
              <a:spcBef>
                <a:spcPts val="0"/>
              </a:spcBef>
              <a:buSzPct val="100000"/>
              <a:buFont typeface="Montserrat"/>
              <a:buAutoNum type="arabicPeriod"/>
            </a:pPr>
            <a:r>
              <a:rPr lang="en-US" sz="2000">
                <a:latin typeface="Montserrat"/>
                <a:ea typeface="Montserrat"/>
                <a:cs typeface="Montserrat"/>
                <a:sym typeface="Montserrat"/>
              </a:rPr>
              <a:t>Implementación del diseño en código fuente</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4294967295" type="title"/>
          </p:nvPr>
        </p:nvSpPr>
        <p:spPr>
          <a:xfrm>
            <a:off x="457200" y="274637"/>
            <a:ext cx="8229600" cy="1143000"/>
          </a:xfrm>
          <a:prstGeom prst="rect">
            <a:avLst/>
          </a:prstGeom>
        </p:spPr>
        <p:txBody>
          <a:bodyPr anchorCtr="0" anchor="t" bIns="91425" lIns="91425" rIns="91425" tIns="91425">
            <a:noAutofit/>
          </a:bodyPr>
          <a:lstStyle/>
          <a:p>
            <a:pPr lvl="0" rtl="0" algn="ctr">
              <a:spcBef>
                <a:spcPts val="0"/>
              </a:spcBef>
              <a:buNone/>
            </a:pPr>
            <a:r>
              <a:rPr lang="en-US" sz="3000">
                <a:solidFill>
                  <a:srgbClr val="000000"/>
                </a:solidFill>
                <a:latin typeface="Ubuntu"/>
                <a:ea typeface="Ubuntu"/>
                <a:cs typeface="Ubuntu"/>
                <a:sym typeface="Ubuntu"/>
              </a:rPr>
              <a:t>3. Aplicación de conceptos</a:t>
            </a:r>
          </a:p>
        </p:txBody>
      </p:sp>
      <p:sp>
        <p:nvSpPr>
          <p:cNvPr id="113" name="Shape 113"/>
          <p:cNvSpPr txBox="1"/>
          <p:nvPr>
            <p:ph idx="4294967295" type="body"/>
          </p:nvPr>
        </p:nvSpPr>
        <p:spPr>
          <a:xfrm>
            <a:off x="457200" y="1600200"/>
            <a:ext cx="8229600" cy="4526100"/>
          </a:xfrm>
          <a:prstGeom prst="rect">
            <a:avLst/>
          </a:prstGeom>
        </p:spPr>
        <p:txBody>
          <a:bodyPr anchorCtr="0" anchor="t" bIns="91425" lIns="91425" rIns="91425" tIns="91425">
            <a:noAutofit/>
          </a:bodyPr>
          <a:lstStyle/>
          <a:p>
            <a:pPr indent="457200" lvl="0" rtl="0">
              <a:lnSpc>
                <a:spcPct val="100000"/>
              </a:lnSpc>
              <a:spcBef>
                <a:spcPts val="0"/>
              </a:spcBef>
              <a:spcAft>
                <a:spcPts val="0"/>
              </a:spcAft>
              <a:buNone/>
            </a:pPr>
            <a:r>
              <a:rPr lang="en-US" sz="2000">
                <a:solidFill>
                  <a:srgbClr val="000000"/>
                </a:solidFill>
                <a:latin typeface="Montserrat"/>
                <a:ea typeface="Montserrat"/>
                <a:cs typeface="Montserrat"/>
                <a:sym typeface="Montserrat"/>
              </a:rPr>
              <a:t>3.1 Programación Orientada a Objetos</a:t>
            </a:r>
          </a:p>
          <a:p>
            <a:pPr indent="457200" lvl="0" rtl="0">
              <a:lnSpc>
                <a:spcPct val="100000"/>
              </a:lnSpc>
              <a:spcBef>
                <a:spcPts val="0"/>
              </a:spcBef>
              <a:spcAft>
                <a:spcPts val="0"/>
              </a:spcAft>
              <a:buNone/>
            </a:pPr>
            <a:r>
              <a:t/>
            </a:r>
            <a:endParaRPr sz="2000">
              <a:solidFill>
                <a:srgbClr val="000000"/>
              </a:solidFill>
              <a:latin typeface="Montserrat"/>
              <a:ea typeface="Montserrat"/>
              <a:cs typeface="Montserrat"/>
              <a:sym typeface="Montserrat"/>
            </a:endParaRPr>
          </a:p>
          <a:p>
            <a:pPr indent="457200" lvl="0" rtl="0">
              <a:lnSpc>
                <a:spcPct val="100000"/>
              </a:lnSpc>
              <a:spcBef>
                <a:spcPts val="0"/>
              </a:spcBef>
              <a:spcAft>
                <a:spcPts val="0"/>
              </a:spcAft>
              <a:buNone/>
            </a:pPr>
            <a:r>
              <a:rPr lang="en-US" sz="2000">
                <a:solidFill>
                  <a:srgbClr val="000000"/>
                </a:solidFill>
                <a:latin typeface="Montserrat"/>
                <a:ea typeface="Montserrat"/>
                <a:cs typeface="Montserrat"/>
                <a:sym typeface="Montserrat"/>
              </a:rPr>
              <a:t>3.2 Interfaz gráfica de usuario (Java Swing)</a:t>
            </a:r>
          </a:p>
          <a:p>
            <a:pPr indent="457200" lvl="0" rtl="0">
              <a:lnSpc>
                <a:spcPct val="100000"/>
              </a:lnSpc>
              <a:spcBef>
                <a:spcPts val="0"/>
              </a:spcBef>
              <a:spcAft>
                <a:spcPts val="0"/>
              </a:spcAft>
              <a:buNone/>
            </a:pPr>
            <a:r>
              <a:t/>
            </a:r>
            <a:endParaRPr sz="2000">
              <a:solidFill>
                <a:srgbClr val="000000"/>
              </a:solidFill>
              <a:latin typeface="Montserrat"/>
              <a:ea typeface="Montserrat"/>
              <a:cs typeface="Montserrat"/>
              <a:sym typeface="Montserrat"/>
            </a:endParaRPr>
          </a:p>
          <a:p>
            <a:pPr indent="457200" lvl="0" rtl="0">
              <a:lnSpc>
                <a:spcPct val="100000"/>
              </a:lnSpc>
              <a:spcBef>
                <a:spcPts val="0"/>
              </a:spcBef>
              <a:spcAft>
                <a:spcPts val="0"/>
              </a:spcAft>
              <a:buNone/>
            </a:pPr>
            <a:r>
              <a:rPr lang="en-US" sz="2000">
                <a:solidFill>
                  <a:srgbClr val="000000"/>
                </a:solidFill>
                <a:latin typeface="Montserrat"/>
                <a:ea typeface="Montserrat"/>
                <a:cs typeface="Montserrat"/>
                <a:sym typeface="Montserrat"/>
              </a:rPr>
              <a:t>3.3 Persistencia (almacenamiento)</a:t>
            </a:r>
          </a:p>
          <a:p>
            <a:pPr indent="457200" lvl="0" rtl="0">
              <a:lnSpc>
                <a:spcPct val="100000"/>
              </a:lnSpc>
              <a:spcBef>
                <a:spcPts val="0"/>
              </a:spcBef>
              <a:spcAft>
                <a:spcPts val="0"/>
              </a:spcAft>
              <a:buNone/>
            </a:pPr>
            <a:r>
              <a:t/>
            </a:r>
            <a:endParaRPr sz="2000">
              <a:solidFill>
                <a:srgbClr val="000000"/>
              </a:solidFill>
              <a:latin typeface="Montserrat"/>
              <a:ea typeface="Montserrat"/>
              <a:cs typeface="Montserrat"/>
              <a:sym typeface="Montserrat"/>
            </a:endParaRPr>
          </a:p>
          <a:p>
            <a:pPr indent="457200" lvl="0" rtl="0">
              <a:lnSpc>
                <a:spcPct val="100000"/>
              </a:lnSpc>
              <a:spcBef>
                <a:spcPts val="0"/>
              </a:spcBef>
              <a:spcAft>
                <a:spcPts val="0"/>
              </a:spcAft>
              <a:buNone/>
            </a:pPr>
            <a:r>
              <a:rPr lang="en-US" sz="2000">
                <a:solidFill>
                  <a:srgbClr val="000000"/>
                </a:solidFill>
                <a:latin typeface="Montserrat"/>
                <a:ea typeface="Montserrat"/>
                <a:cs typeface="Montserrat"/>
                <a:sym typeface="Montserrat"/>
              </a:rPr>
              <a:t>3.4 Programación multihilo</a:t>
            </a:r>
          </a:p>
          <a:p>
            <a:pPr lvl="0" rtl="0" algn="just">
              <a:spcBef>
                <a:spcPts val="0"/>
              </a:spcBef>
              <a:buNone/>
            </a:pPr>
            <a:r>
              <a:t/>
            </a:r>
            <a:endParaRPr>
              <a:solidFill>
                <a:srgbClr val="000000"/>
              </a:solidFill>
              <a:latin typeface="Montserrat"/>
              <a:ea typeface="Montserrat"/>
              <a:cs typeface="Montserrat"/>
              <a:sym typeface="Montserrat"/>
            </a:endParaRPr>
          </a:p>
        </p:txBody>
      </p:sp>
      <p:pic>
        <p:nvPicPr>
          <p:cNvPr id="114" name="Shape 114"/>
          <p:cNvPicPr preferRelativeResize="0"/>
          <p:nvPr/>
        </p:nvPicPr>
        <p:blipFill>
          <a:blip r:embed="rId3">
            <a:alphaModFix/>
          </a:blip>
          <a:stretch>
            <a:fillRect/>
          </a:stretch>
        </p:blipFill>
        <p:spPr>
          <a:xfrm>
            <a:off x="87884" y="95125"/>
            <a:ext cx="1645840" cy="830399"/>
          </a:xfrm>
          <a:prstGeom prst="rect">
            <a:avLst/>
          </a:prstGeom>
          <a:noFill/>
          <a:ln>
            <a:noFill/>
          </a:ln>
        </p:spPr>
      </p:pic>
      <p:pic>
        <p:nvPicPr>
          <p:cNvPr id="115" name="Shape 115"/>
          <p:cNvPicPr preferRelativeResize="0"/>
          <p:nvPr/>
        </p:nvPicPr>
        <p:blipFill>
          <a:blip r:embed="rId4">
            <a:alphaModFix/>
          </a:blip>
          <a:stretch>
            <a:fillRect/>
          </a:stretch>
        </p:blipFill>
        <p:spPr>
          <a:xfrm>
            <a:off x="7686749" y="54645"/>
            <a:ext cx="1361700" cy="1188250"/>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idx="4294967295" type="title"/>
          </p:nvPr>
        </p:nvSpPr>
        <p:spPr>
          <a:xfrm>
            <a:off x="277350" y="237575"/>
            <a:ext cx="8589300" cy="1143000"/>
          </a:xfrm>
          <a:prstGeom prst="rect">
            <a:avLst/>
          </a:prstGeom>
        </p:spPr>
        <p:txBody>
          <a:bodyPr anchorCtr="0" anchor="t" bIns="91425" lIns="91425" rIns="91425" tIns="91425">
            <a:noAutofit/>
          </a:bodyPr>
          <a:lstStyle/>
          <a:p>
            <a:pPr lvl="0" rtl="0" algn="ctr">
              <a:spcBef>
                <a:spcPts val="0"/>
              </a:spcBef>
              <a:buNone/>
            </a:pPr>
            <a:r>
              <a:rPr lang="en-US" sz="3000">
                <a:solidFill>
                  <a:srgbClr val="000000"/>
                </a:solidFill>
                <a:latin typeface="Ubuntu"/>
                <a:ea typeface="Ubuntu"/>
                <a:cs typeface="Ubuntu"/>
                <a:sym typeface="Ubuntu"/>
              </a:rPr>
              <a:t>3.1 Programación Orientada a </a:t>
            </a:r>
          </a:p>
          <a:p>
            <a:pPr lvl="0" rtl="0" algn="ctr">
              <a:spcBef>
                <a:spcPts val="0"/>
              </a:spcBef>
              <a:buNone/>
            </a:pPr>
            <a:r>
              <a:rPr lang="en-US" sz="3000">
                <a:solidFill>
                  <a:srgbClr val="000000"/>
                </a:solidFill>
                <a:latin typeface="Ubuntu"/>
                <a:ea typeface="Ubuntu"/>
                <a:cs typeface="Ubuntu"/>
                <a:sym typeface="Ubuntu"/>
              </a:rPr>
              <a:t>Objetos (POO)</a:t>
            </a:r>
          </a:p>
        </p:txBody>
      </p:sp>
      <p:sp>
        <p:nvSpPr>
          <p:cNvPr id="121" name="Shape 121"/>
          <p:cNvSpPr txBox="1"/>
          <p:nvPr/>
        </p:nvSpPr>
        <p:spPr>
          <a:xfrm>
            <a:off x="811500" y="1491025"/>
            <a:ext cx="7521000" cy="3549900"/>
          </a:xfrm>
          <a:prstGeom prst="rect">
            <a:avLst/>
          </a:prstGeom>
          <a:noFill/>
          <a:ln>
            <a:noFill/>
          </a:ln>
        </p:spPr>
        <p:txBody>
          <a:bodyPr anchorCtr="0" anchor="t" bIns="91425" lIns="91425" rIns="91425" tIns="91425">
            <a:noAutofit/>
          </a:bodyPr>
          <a:lstStyle/>
          <a:p>
            <a:pPr lvl="0">
              <a:spcBef>
                <a:spcPts val="0"/>
              </a:spcBef>
              <a:buNone/>
            </a:pPr>
            <a:r>
              <a:t/>
            </a:r>
            <a:endParaRPr sz="1800">
              <a:latin typeface="Ubuntu"/>
              <a:ea typeface="Ubuntu"/>
              <a:cs typeface="Ubuntu"/>
              <a:sym typeface="Ubuntu"/>
            </a:endParaRPr>
          </a:p>
          <a:p>
            <a:pPr lvl="0" rtl="0" algn="just">
              <a:lnSpc>
                <a:spcPct val="115000"/>
              </a:lnSpc>
              <a:spcBef>
                <a:spcPts val="0"/>
              </a:spcBef>
              <a:spcAft>
                <a:spcPts val="1600"/>
              </a:spcAft>
              <a:buNone/>
            </a:pPr>
            <a:r>
              <a:rPr lang="en-US" sz="2000">
                <a:latin typeface="Montserrat"/>
                <a:ea typeface="Montserrat"/>
                <a:cs typeface="Montserrat"/>
                <a:sym typeface="Montserrat"/>
              </a:rPr>
              <a:t>Las estructura de clases y objetos es aplicada en todo el programa, se construyeron dos proyectos, uno para el jugador (cliente) y otro para el observador (servidor), cada uno de los cuales posee lo paquetes dto, hilos, image, juegoFelix y vista, además de las clases Personaje, MoverPersonaje, JuegoFelix, PuntajeRegistro, PanelDibujar, Tablero e Hilo respectivamente.</a:t>
            </a:r>
          </a:p>
          <a:p>
            <a:pPr lvl="0">
              <a:spcBef>
                <a:spcPts val="0"/>
              </a:spcBef>
              <a:buNone/>
            </a:pPr>
            <a:r>
              <a:t/>
            </a:r>
            <a:endParaRPr sz="1800">
              <a:latin typeface="Ubuntu"/>
              <a:ea typeface="Ubuntu"/>
              <a:cs typeface="Ubuntu"/>
              <a:sym typeface="Ubuntu"/>
            </a:endParaRPr>
          </a:p>
        </p:txBody>
      </p:sp>
      <p:pic>
        <p:nvPicPr>
          <p:cNvPr id="122" name="Shape 122"/>
          <p:cNvPicPr preferRelativeResize="0"/>
          <p:nvPr/>
        </p:nvPicPr>
        <p:blipFill>
          <a:blip r:embed="rId3">
            <a:alphaModFix/>
          </a:blip>
          <a:stretch>
            <a:fillRect/>
          </a:stretch>
        </p:blipFill>
        <p:spPr>
          <a:xfrm>
            <a:off x="87884" y="95125"/>
            <a:ext cx="1645840" cy="830399"/>
          </a:xfrm>
          <a:prstGeom prst="rect">
            <a:avLst/>
          </a:prstGeom>
          <a:noFill/>
          <a:ln>
            <a:noFill/>
          </a:ln>
        </p:spPr>
      </p:pic>
      <p:pic>
        <p:nvPicPr>
          <p:cNvPr id="123" name="Shape 123"/>
          <p:cNvPicPr preferRelativeResize="0"/>
          <p:nvPr/>
        </p:nvPicPr>
        <p:blipFill>
          <a:blip r:embed="rId4">
            <a:alphaModFix/>
          </a:blip>
          <a:stretch>
            <a:fillRect/>
          </a:stretch>
        </p:blipFill>
        <p:spPr>
          <a:xfrm>
            <a:off x="7686749" y="54645"/>
            <a:ext cx="1361700" cy="1188250"/>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4294967295" type="title"/>
          </p:nvPr>
        </p:nvSpPr>
        <p:spPr>
          <a:xfrm>
            <a:off x="163500" y="77275"/>
            <a:ext cx="8589300" cy="1143000"/>
          </a:xfrm>
          <a:prstGeom prst="rect">
            <a:avLst/>
          </a:prstGeom>
        </p:spPr>
        <p:txBody>
          <a:bodyPr anchorCtr="0" anchor="t" bIns="91425" lIns="91425" rIns="91425" tIns="91425">
            <a:noAutofit/>
          </a:bodyPr>
          <a:lstStyle/>
          <a:p>
            <a:pPr indent="457200" lvl="0" rtl="0" algn="ctr">
              <a:spcBef>
                <a:spcPts val="0"/>
              </a:spcBef>
              <a:buNone/>
            </a:pPr>
            <a:r>
              <a:rPr lang="en-US" sz="3000">
                <a:solidFill>
                  <a:srgbClr val="000000"/>
                </a:solidFill>
                <a:latin typeface="Ubuntu"/>
                <a:ea typeface="Ubuntu"/>
                <a:cs typeface="Ubuntu"/>
                <a:sym typeface="Ubuntu"/>
              </a:rPr>
              <a:t>3.2 Interfaz gráfica de usuario </a:t>
            </a:r>
          </a:p>
          <a:p>
            <a:pPr indent="457200" lvl="0" rtl="0" algn="ctr">
              <a:spcBef>
                <a:spcPts val="0"/>
              </a:spcBef>
              <a:buNone/>
            </a:pPr>
            <a:r>
              <a:rPr lang="en-US" sz="3000">
                <a:solidFill>
                  <a:srgbClr val="000000"/>
                </a:solidFill>
                <a:latin typeface="Ubuntu"/>
                <a:ea typeface="Ubuntu"/>
                <a:cs typeface="Ubuntu"/>
                <a:sym typeface="Ubuntu"/>
              </a:rPr>
              <a:t>(Java Swing)</a:t>
            </a:r>
          </a:p>
        </p:txBody>
      </p:sp>
      <p:sp>
        <p:nvSpPr>
          <p:cNvPr id="129" name="Shape 129"/>
          <p:cNvSpPr txBox="1"/>
          <p:nvPr/>
        </p:nvSpPr>
        <p:spPr>
          <a:xfrm>
            <a:off x="762000" y="1336875"/>
            <a:ext cx="7392300" cy="1188300"/>
          </a:xfrm>
          <a:prstGeom prst="rect">
            <a:avLst/>
          </a:prstGeom>
          <a:noFill/>
          <a:ln>
            <a:noFill/>
          </a:ln>
        </p:spPr>
        <p:txBody>
          <a:bodyPr anchorCtr="0" anchor="t" bIns="91425" lIns="91425" rIns="91425" tIns="91425">
            <a:noAutofit/>
          </a:bodyPr>
          <a:lstStyle/>
          <a:p>
            <a:pPr lvl="0" algn="just">
              <a:spcBef>
                <a:spcPts val="0"/>
              </a:spcBef>
              <a:buNone/>
            </a:pPr>
            <a:r>
              <a:rPr lang="en-US" sz="2000">
                <a:latin typeface="Montserrat"/>
                <a:ea typeface="Montserrat"/>
                <a:cs typeface="Montserrat"/>
                <a:sym typeface="Montserrat"/>
              </a:rPr>
              <a:t>Se hace uso de herramientas gráficas como las clases JPanel (panel), JFrame (ventana), JLabel, JOptionPane y Graphics</a:t>
            </a:r>
          </a:p>
        </p:txBody>
      </p:sp>
      <p:pic>
        <p:nvPicPr>
          <p:cNvPr id="130" name="Shape 130"/>
          <p:cNvPicPr preferRelativeResize="0"/>
          <p:nvPr/>
        </p:nvPicPr>
        <p:blipFill>
          <a:blip r:embed="rId3">
            <a:alphaModFix/>
          </a:blip>
          <a:stretch>
            <a:fillRect/>
          </a:stretch>
        </p:blipFill>
        <p:spPr>
          <a:xfrm>
            <a:off x="1437600" y="2641775"/>
            <a:ext cx="2800350" cy="1724025"/>
          </a:xfrm>
          <a:prstGeom prst="rect">
            <a:avLst/>
          </a:prstGeom>
          <a:noFill/>
          <a:ln>
            <a:noFill/>
          </a:ln>
        </p:spPr>
      </p:pic>
      <p:pic>
        <p:nvPicPr>
          <p:cNvPr id="131" name="Shape 131"/>
          <p:cNvPicPr preferRelativeResize="0"/>
          <p:nvPr/>
        </p:nvPicPr>
        <p:blipFill>
          <a:blip r:embed="rId4">
            <a:alphaModFix/>
          </a:blip>
          <a:stretch>
            <a:fillRect/>
          </a:stretch>
        </p:blipFill>
        <p:spPr>
          <a:xfrm>
            <a:off x="5341248" y="2641773"/>
            <a:ext cx="2456225" cy="2606074"/>
          </a:xfrm>
          <a:prstGeom prst="rect">
            <a:avLst/>
          </a:prstGeom>
          <a:noFill/>
          <a:ln>
            <a:noFill/>
          </a:ln>
        </p:spPr>
      </p:pic>
      <p:pic>
        <p:nvPicPr>
          <p:cNvPr id="132" name="Shape 132"/>
          <p:cNvPicPr preferRelativeResize="0"/>
          <p:nvPr/>
        </p:nvPicPr>
        <p:blipFill>
          <a:blip r:embed="rId5">
            <a:alphaModFix/>
          </a:blip>
          <a:stretch>
            <a:fillRect/>
          </a:stretch>
        </p:blipFill>
        <p:spPr>
          <a:xfrm>
            <a:off x="1863147" y="4810172"/>
            <a:ext cx="3172520" cy="1724024"/>
          </a:xfrm>
          <a:prstGeom prst="rect">
            <a:avLst/>
          </a:prstGeom>
          <a:noFill/>
          <a:ln>
            <a:noFill/>
          </a:ln>
        </p:spPr>
      </p:pic>
      <p:pic>
        <p:nvPicPr>
          <p:cNvPr id="133" name="Shape 133"/>
          <p:cNvPicPr preferRelativeResize="0"/>
          <p:nvPr/>
        </p:nvPicPr>
        <p:blipFill>
          <a:blip r:embed="rId6">
            <a:alphaModFix/>
          </a:blip>
          <a:stretch>
            <a:fillRect/>
          </a:stretch>
        </p:blipFill>
        <p:spPr>
          <a:xfrm>
            <a:off x="87884" y="95125"/>
            <a:ext cx="1645840" cy="830399"/>
          </a:xfrm>
          <a:prstGeom prst="rect">
            <a:avLst/>
          </a:prstGeom>
          <a:noFill/>
          <a:ln>
            <a:noFill/>
          </a:ln>
        </p:spPr>
      </p:pic>
      <p:pic>
        <p:nvPicPr>
          <p:cNvPr id="134" name="Shape 134"/>
          <p:cNvPicPr preferRelativeResize="0"/>
          <p:nvPr/>
        </p:nvPicPr>
        <p:blipFill>
          <a:blip r:embed="rId7">
            <a:alphaModFix/>
          </a:blip>
          <a:stretch>
            <a:fillRect/>
          </a:stretch>
        </p:blipFill>
        <p:spPr>
          <a:xfrm>
            <a:off x="7686749" y="54645"/>
            <a:ext cx="1361700" cy="1188250"/>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4294967295" type="title"/>
          </p:nvPr>
        </p:nvSpPr>
        <p:spPr>
          <a:xfrm>
            <a:off x="277350" y="225225"/>
            <a:ext cx="8589300" cy="1143000"/>
          </a:xfrm>
          <a:prstGeom prst="rect">
            <a:avLst/>
          </a:prstGeom>
        </p:spPr>
        <p:txBody>
          <a:bodyPr anchorCtr="0" anchor="t" bIns="91425" lIns="91425" rIns="91425" tIns="91425">
            <a:noAutofit/>
          </a:bodyPr>
          <a:lstStyle/>
          <a:p>
            <a:pPr indent="457200" lvl="0" rtl="0" algn="ctr">
              <a:spcBef>
                <a:spcPts val="0"/>
              </a:spcBef>
              <a:buNone/>
            </a:pPr>
            <a:r>
              <a:rPr lang="en-US" sz="3000">
                <a:solidFill>
                  <a:srgbClr val="000000"/>
                </a:solidFill>
                <a:latin typeface="Ubuntu"/>
                <a:ea typeface="Ubuntu"/>
                <a:cs typeface="Ubuntu"/>
                <a:sym typeface="Ubuntu"/>
              </a:rPr>
              <a:t>3.3 Persistencia </a:t>
            </a:r>
          </a:p>
          <a:p>
            <a:pPr indent="457200" lvl="0" rtl="0" algn="ctr">
              <a:spcBef>
                <a:spcPts val="0"/>
              </a:spcBef>
              <a:buNone/>
            </a:pPr>
            <a:r>
              <a:rPr lang="en-US" sz="3000">
                <a:solidFill>
                  <a:srgbClr val="000000"/>
                </a:solidFill>
                <a:latin typeface="Ubuntu"/>
                <a:ea typeface="Ubuntu"/>
                <a:cs typeface="Ubuntu"/>
                <a:sym typeface="Ubuntu"/>
              </a:rPr>
              <a:t>(almacenamiento)</a:t>
            </a:r>
          </a:p>
        </p:txBody>
      </p:sp>
      <p:sp>
        <p:nvSpPr>
          <p:cNvPr id="140" name="Shape 140"/>
          <p:cNvSpPr txBox="1"/>
          <p:nvPr/>
        </p:nvSpPr>
        <p:spPr>
          <a:xfrm>
            <a:off x="573900" y="1420612"/>
            <a:ext cx="7996200" cy="1996500"/>
          </a:xfrm>
          <a:prstGeom prst="rect">
            <a:avLst/>
          </a:prstGeom>
          <a:noFill/>
          <a:ln>
            <a:noFill/>
          </a:ln>
        </p:spPr>
        <p:txBody>
          <a:bodyPr anchorCtr="0" anchor="t" bIns="91425" lIns="91425" rIns="91425" tIns="91425">
            <a:noAutofit/>
          </a:bodyPr>
          <a:lstStyle/>
          <a:p>
            <a:pPr lvl="0" algn="just">
              <a:spcBef>
                <a:spcPts val="0"/>
              </a:spcBef>
              <a:buNone/>
            </a:pPr>
            <a:r>
              <a:rPr lang="en-US" sz="2000">
                <a:latin typeface="Montserrat"/>
                <a:ea typeface="Montserrat"/>
                <a:cs typeface="Montserrat"/>
                <a:sym typeface="Montserrat"/>
              </a:rPr>
              <a:t>Los puntajes son almacenados en un documento de texto en la dirección “C:\\FelixVsSonic/puntaje.txt”. El formato con el que se almacena la información es el siguiente:</a:t>
            </a:r>
          </a:p>
          <a:p>
            <a:pPr lvl="0" algn="just">
              <a:spcBef>
                <a:spcPts val="0"/>
              </a:spcBef>
              <a:buNone/>
            </a:pPr>
            <a:r>
              <a:t/>
            </a:r>
            <a:endParaRPr sz="2000">
              <a:latin typeface="Montserrat"/>
              <a:ea typeface="Montserrat"/>
              <a:cs typeface="Montserrat"/>
              <a:sym typeface="Montserrat"/>
            </a:endParaRPr>
          </a:p>
          <a:p>
            <a:pPr lvl="0" algn="just">
              <a:spcBef>
                <a:spcPts val="0"/>
              </a:spcBef>
              <a:buNone/>
            </a:pPr>
            <a:r>
              <a:rPr lang="en-US" sz="2000">
                <a:latin typeface="Montserrat"/>
                <a:ea typeface="Montserrat"/>
                <a:cs typeface="Montserrat"/>
                <a:sym typeface="Montserrat"/>
              </a:rPr>
              <a:t>Nombre del jugador “jugo con” personaje : “perdio” o “gano” - fecha</a:t>
            </a:r>
          </a:p>
        </p:txBody>
      </p:sp>
      <p:pic>
        <p:nvPicPr>
          <p:cNvPr id="141" name="Shape 141"/>
          <p:cNvPicPr preferRelativeResize="0"/>
          <p:nvPr/>
        </p:nvPicPr>
        <p:blipFill>
          <a:blip r:embed="rId3">
            <a:alphaModFix/>
          </a:blip>
          <a:stretch>
            <a:fillRect/>
          </a:stretch>
        </p:blipFill>
        <p:spPr>
          <a:xfrm>
            <a:off x="1585900" y="3594812"/>
            <a:ext cx="5972175" cy="1476375"/>
          </a:xfrm>
          <a:prstGeom prst="rect">
            <a:avLst/>
          </a:prstGeom>
          <a:noFill/>
          <a:ln>
            <a:noFill/>
          </a:ln>
        </p:spPr>
      </p:pic>
      <p:pic>
        <p:nvPicPr>
          <p:cNvPr id="142" name="Shape 142"/>
          <p:cNvPicPr preferRelativeResize="0"/>
          <p:nvPr/>
        </p:nvPicPr>
        <p:blipFill>
          <a:blip r:embed="rId4">
            <a:alphaModFix/>
          </a:blip>
          <a:stretch>
            <a:fillRect/>
          </a:stretch>
        </p:blipFill>
        <p:spPr>
          <a:xfrm>
            <a:off x="87884" y="95125"/>
            <a:ext cx="1645840" cy="830399"/>
          </a:xfrm>
          <a:prstGeom prst="rect">
            <a:avLst/>
          </a:prstGeom>
          <a:noFill/>
          <a:ln>
            <a:noFill/>
          </a:ln>
        </p:spPr>
      </p:pic>
      <p:pic>
        <p:nvPicPr>
          <p:cNvPr id="143" name="Shape 143"/>
          <p:cNvPicPr preferRelativeResize="0"/>
          <p:nvPr/>
        </p:nvPicPr>
        <p:blipFill>
          <a:blip r:embed="rId5">
            <a:alphaModFix/>
          </a:blip>
          <a:stretch>
            <a:fillRect/>
          </a:stretch>
        </p:blipFill>
        <p:spPr>
          <a:xfrm>
            <a:off x="7686749" y="54645"/>
            <a:ext cx="1361700" cy="1188250"/>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