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36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4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243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5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8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1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E4D26-E147-42E1-A4A5-0D67E0592A11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FC9D6B-BCD3-4BD6-A410-CAD5C065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file:///C:\Users\MESSAI\AppData\Local\Temp\PixelPlanet\PdfGrabber\42128_1126110362993056.png" TargetMode="External"/><Relationship Id="rId7" Type="http://schemas.openxmlformats.org/officeDocument/2006/relationships/image" Target="file:///C:\Users\MESSAI\AppData\Local\Temp\PixelPlanet\PdfGrabber\42128_1126110362993054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file:///C:\Users\MESSAI\AppData\Local\Temp\PixelPlanet\PdfGrabber\42128_1126110362993057.png" TargetMode="External"/><Relationship Id="rId10" Type="http://schemas.openxmlformats.org/officeDocument/2006/relationships/image" Target="../media/image5.emf"/><Relationship Id="rId4" Type="http://schemas.openxmlformats.org/officeDocument/2006/relationships/image" Target="../media/image2.png"/><Relationship Id="rId9" Type="http://schemas.openxmlformats.org/officeDocument/2006/relationships/image" Target="file:///C:\Users\MESSAI\AppData\Local\Temp\PixelPlanet\PdfGrabber\42128_1126110362993055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MESSAI\AppData\Local\Temp\PixelPlanet\PdfGrabber\42128_1126110362993065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MESSAI\AppData\Local\Temp\PixelPlanet\PdfGrabber\42128_1126110362993066.png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MESSAI\AppData\Local\Temp\PixelPlanet\PdfGrabber\42128_1126110362993068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MESSAI\AppData\Local\Temp\PixelPlanet\PdfGrabber\42128_1126110362993069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MESSAI\AppData\Local\Temp\PixelPlanet\PdfGrabber\42128_1126110362993070.png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MESSAI\AppData\Local\Temp\PixelPlanet\PdfGrabber\42128_1126110362993058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MESSAI\AppData\Local\Temp\PixelPlanet\PdfGrabber\42128_1126110362993059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MESSAI\AppData\Local\Temp\PixelPlanet\PdfGrabber\42128_1126110362993060.png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MESSAI\AppData\Local\Temp\PixelPlanet\PdfGrabber\42128_1126110362993061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MESSAI\AppData\Local\Temp\PixelPlanet\PdfGrabber\42128_1126110362993061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MESSAI\AppData\Local\Temp\PixelPlanet\PdfGrabber\42128_1126110362993062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MESSAI\AppData\Local\Temp\PixelPlanet\PdfGrabber\42128_1126110362993063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69862"/>
            <a:ext cx="4251325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1106373" algn="l"/>
                <a:tab pos="3332048" algn="l"/>
                <a:tab pos="3501212" algn="l"/>
              </a:tabLst>
              <a:defRPr/>
            </a:pPr>
            <a:r>
              <a:rPr lang="en-US" sz="1596" b="1" dirty="0">
                <a:solidFill>
                  <a:srgbClr val="000000"/>
                </a:solidFill>
                <a:latin typeface="Arial,Bold"/>
              </a:rPr>
              <a:t>University:</a:t>
            </a:r>
            <a:r>
              <a:rPr lang="en-US" sz="1596" b="1" dirty="0">
                <a:solidFill>
                  <a:srgbClr val="000000"/>
                </a:solidFill>
                <a:latin typeface="Arial" panose="020B0604020202020204" pitchFamily="34" charset="0"/>
              </a:rPr>
              <a:t>	University </a:t>
            </a:r>
            <a:r>
              <a:rPr lang="en-US" sz="1596" b="1" dirty="0" err="1">
                <a:solidFill>
                  <a:srgbClr val="000000"/>
                </a:solidFill>
                <a:latin typeface="Arial" panose="020B0604020202020204" pitchFamily="34" charset="0"/>
              </a:rPr>
              <a:t>Ferhat</a:t>
            </a:r>
            <a:r>
              <a:rPr lang="en-US" sz="1596" b="1" dirty="0">
                <a:solidFill>
                  <a:srgbClr val="000000"/>
                </a:solidFill>
                <a:latin typeface="Arial" panose="020B0604020202020204" pitchFamily="34" charset="0"/>
              </a:rPr>
              <a:t> Abbas</a:t>
            </a:r>
            <a:r>
              <a:rPr lang="en-US" sz="1596" b="1" dirty="0">
                <a:solidFill>
                  <a:srgbClr val="000000"/>
                </a:solidFill>
                <a:latin typeface="Arial_12_0_05040445" panose="020B0604020202020204" pitchFamily="34" charset="0"/>
              </a:rPr>
              <a:t>	–</a:t>
            </a:r>
            <a:r>
              <a:rPr lang="en-US" sz="1596" b="1" dirty="0">
                <a:solidFill>
                  <a:srgbClr val="000000"/>
                </a:solidFill>
                <a:latin typeface="Arial" panose="020B0604020202020204" pitchFamily="34" charset="0"/>
              </a:rPr>
              <a:t>	Sétif1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337" y="550863"/>
            <a:ext cx="3336925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69213" algn="l"/>
              </a:tabLst>
              <a:defRPr/>
            </a:pPr>
            <a:r>
              <a:rPr lang="en-US" sz="1596" b="1" dirty="0">
                <a:solidFill>
                  <a:srgbClr val="000000"/>
                </a:solidFill>
                <a:latin typeface="Arial,Bold"/>
              </a:rPr>
              <a:t>Institute :</a:t>
            </a:r>
            <a:r>
              <a:rPr lang="en-US" sz="1596" b="1" dirty="0">
                <a:solidFill>
                  <a:srgbClr val="000000"/>
                </a:solidFill>
                <a:latin typeface="Arial" panose="020B0604020202020204" pitchFamily="34" charset="0"/>
              </a:rPr>
              <a:t>	science and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978694"/>
            <a:ext cx="2981325" cy="2444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1307922" algn="l"/>
              </a:tabLst>
              <a:defRPr/>
            </a:pPr>
            <a:r>
              <a:rPr lang="en-US" sz="1596" b="1" dirty="0">
                <a:solidFill>
                  <a:srgbClr val="000000"/>
                </a:solidFill>
                <a:latin typeface="Arial,Bold"/>
              </a:rPr>
              <a:t>Department :</a:t>
            </a:r>
            <a:r>
              <a:rPr lang="en-US" sz="1596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596" b="1" dirty="0" err="1">
                <a:solidFill>
                  <a:srgbClr val="000000"/>
                </a:solidFill>
                <a:latin typeface="Arial" panose="020B0604020202020204" pitchFamily="34" charset="0"/>
              </a:rPr>
              <a:t>Electrotechnique</a:t>
            </a:r>
            <a:endParaRPr lang="en-US" sz="1596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14400" y="2009775"/>
            <a:ext cx="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5986" y="1380020"/>
            <a:ext cx="3604577" cy="24558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96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5B9BD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Light_17_0_05040445" panose="020F0302020204030204" pitchFamily="34" charset="0"/>
              </a:rPr>
              <a:t>OPTION : MASTER IN AUTOMATIC CONTROL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044950" y="1935274"/>
            <a:ext cx="2616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2463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463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463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463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463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463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463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463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463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595959"/>
                </a:solidFill>
                <a:latin typeface="Calibri,Bold_24_0_05040445" panose="020F0702030404030204" pitchFamily="34" charset="0"/>
              </a:rPr>
              <a:t>Mini-project</a:t>
            </a:r>
            <a:r>
              <a:rPr lang="en-US" sz="3600" dirty="0">
                <a:solidFill>
                  <a:srgbClr val="000000"/>
                </a:solidFill>
                <a:latin typeface="Calibri,Bold_24_0_05040445" panose="020F0702030404030204" pitchFamily="34" charset="0"/>
              </a:rPr>
              <a:t>	: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708274" y="2634289"/>
            <a:ext cx="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sz="3200" dirty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3" name="Picture 10" descr="42128_1126110362993056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5883051"/>
            <a:ext cx="25050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759325" y="8593138"/>
            <a:ext cx="2097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357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7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7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7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7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Calibri_5_0_05040445" panose="020F0502020204030204" pitchFamily="34" charset="0"/>
              </a:rPr>
              <a:t>Par</a:t>
            </a:r>
            <a:r>
              <a:rPr lang="en-US">
                <a:solidFill>
                  <a:srgbClr val="000000"/>
                </a:solidFill>
                <a:latin typeface="Calibri_5_0_05040445" panose="020F0502020204030204" pitchFamily="34" charset="0"/>
              </a:rPr>
              <a:t>	: MESSAI Oussama</a:t>
            </a:r>
          </a:p>
        </p:txBody>
      </p:sp>
      <p:pic>
        <p:nvPicPr>
          <p:cNvPr id="15" name="Picture 12" descr="42128_1126110362993057.png"/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1" y="3188327"/>
            <a:ext cx="32194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442371" y="6396914"/>
            <a:ext cx="1859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:MESSAI </a:t>
            </a:r>
            <a:r>
              <a:rPr lang="en-US" dirty="0" err="1" smtClean="0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Oussama</a:t>
            </a:r>
            <a:endParaRPr lang="en-US" dirty="0" smtClean="0">
              <a:solidFill>
                <a:srgbClr val="00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       </a:t>
            </a:r>
            <a:endParaRPr lang="en-US" dirty="0">
              <a:solidFill>
                <a:srgbClr val="00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1" name="Picture 8" descr="42128_1126110362993054.png"/>
          <p:cNvPicPr>
            <a:picLocks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67" y="5353676"/>
            <a:ext cx="24177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42128_1126110362993055.png"/>
          <p:cNvPicPr>
            <a:picLocks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32" y="5384576"/>
            <a:ext cx="3035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17828" y="6381526"/>
            <a:ext cx="3827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libri_5_0_05040445" panose="020F0502020204030204" pitchFamily="34" charset="0"/>
              </a:rPr>
              <a:t>Supervisor</a:t>
            </a:r>
            <a:r>
              <a:rPr lang="en-US" sz="1600" dirty="0" smtClean="0">
                <a:solidFill>
                  <a:srgbClr val="000000"/>
                </a:solidFill>
                <a:latin typeface="Calibri_5_0_05040445" panose="020F0502020204030204" pitchFamily="34" charset="0"/>
              </a:rPr>
              <a:t>  : Dr. </a:t>
            </a:r>
            <a:r>
              <a:rPr lang="en-US" sz="1600" dirty="0" smtClean="0">
                <a:solidFill>
                  <a:srgbClr val="000000"/>
                </a:solidFill>
                <a:latin typeface="Calibri,Bold_24_0_05040446" panose="020B0604020202020204" pitchFamily="34" charset="0"/>
                <a:cs typeface="Calibri,Bold_24_0_05040446" panose="020B0604020202020204" pitchFamily="34" charset="0"/>
              </a:rPr>
              <a:t>MOKEDDEM</a:t>
            </a:r>
            <a:r>
              <a:rPr lang="en-US" sz="1600" dirty="0" smtClean="0">
                <a:solidFill>
                  <a:srgbClr val="000000"/>
                </a:solidFill>
                <a:latin typeface="Calibri_5_0_05040445" panose="020F0502020204030204" pitchFamily="34" charset="0"/>
              </a:rPr>
              <a:t> 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0799" y="2939090"/>
            <a:ext cx="5945228" cy="6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82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871302" y="291069"/>
            <a:ext cx="7152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512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512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512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512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512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512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512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512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512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Function 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we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have three Modes in this simple system we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914400" y="660401"/>
            <a:ext cx="37734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can divide to Cycle, Event and Mixt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915987" y="1253661"/>
            <a:ext cx="71381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538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38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38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38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38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Cycle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	: Sending periodic signal over and over from trig OUTPUT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14400" y="3286125"/>
            <a:ext cx="71445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688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688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688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688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688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8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8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8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8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Event :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	Waiting for the signal return, receiving from echo INPUT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71302" y="4995974"/>
            <a:ext cx="61795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585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85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85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85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85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Mixt :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	sending and receiving the signal , And display the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871302" y="5411615"/>
            <a:ext cx="63094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distance on LED also play a sound if obstacle was detected</a:t>
            </a:r>
          </a:p>
        </p:txBody>
      </p:sp>
      <p:pic>
        <p:nvPicPr>
          <p:cNvPr id="12" name="Picture 7" descr="42128_1126110362993065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67714"/>
            <a:ext cx="4687910" cy="154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42128_1126110362993066.png"/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02" y="3802104"/>
            <a:ext cx="3443121" cy="7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09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50006" y="0"/>
            <a:ext cx="16398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The Tasks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8306" y="483241"/>
            <a:ext cx="71926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09650" algn="l"/>
                <a:tab pos="1122363" algn="l"/>
                <a:tab pos="1404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009650" algn="l"/>
                <a:tab pos="1122363" algn="l"/>
                <a:tab pos="1404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009650" algn="l"/>
                <a:tab pos="1122363" algn="l"/>
                <a:tab pos="1404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009650" algn="l"/>
                <a:tab pos="1122363" algn="l"/>
                <a:tab pos="1404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009650" algn="l"/>
                <a:tab pos="1122363" algn="l"/>
                <a:tab pos="1404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009650" algn="l"/>
                <a:tab pos="1122363" algn="l"/>
                <a:tab pos="1404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009650" algn="l"/>
                <a:tab pos="1122363" algn="l"/>
                <a:tab pos="1404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009650" algn="l"/>
                <a:tab pos="1122363" algn="l"/>
                <a:tab pos="1404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009650" algn="l"/>
                <a:tab pos="1122363" algn="l"/>
                <a:tab pos="14049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First Tasks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	: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	#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Measure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the distance and display it on the Red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68306" y="727313"/>
            <a:ext cx="4376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LED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0006" y="1106487"/>
            <a:ext cx="69698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249363" algn="l"/>
                <a:tab pos="1362075" algn="l"/>
                <a:tab pos="1643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49363" algn="l"/>
                <a:tab pos="1362075" algn="l"/>
                <a:tab pos="1643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49363" algn="l"/>
                <a:tab pos="1362075" algn="l"/>
                <a:tab pos="1643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49363" algn="l"/>
                <a:tab pos="1362075" algn="l"/>
                <a:tab pos="1643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49363" algn="l"/>
                <a:tab pos="1362075" algn="l"/>
                <a:tab pos="1643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49363" algn="l"/>
                <a:tab pos="1362075" algn="l"/>
                <a:tab pos="1643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49363" algn="l"/>
                <a:tab pos="1362075" algn="l"/>
                <a:tab pos="1643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49363" algn="l"/>
                <a:tab pos="1362075" algn="l"/>
                <a:tab pos="1643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49363" algn="l"/>
                <a:tab pos="1362075" algn="l"/>
                <a:tab pos="1643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Second tasks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	: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	#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Detect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the obstacle (human) under 50cm of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50006" y="1408112"/>
            <a:ext cx="58493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distance and open the door or power on the green LED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11349" y="2007974"/>
            <a:ext cx="16286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How it’s work 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8313" y="2376487"/>
            <a:ext cx="6323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When the distance measured is less than 50cm means that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68306" y="2688432"/>
            <a:ext cx="66091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there is obstacle in the range of 0-50 cm from the ultrasonic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68306" y="3017044"/>
            <a:ext cx="1570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sensor ( door )</a:t>
            </a:r>
          </a:p>
        </p:txBody>
      </p:sp>
      <p:pic>
        <p:nvPicPr>
          <p:cNvPr id="12" name="Picture 11" descr="42128_1126110362993068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50" y="3360738"/>
            <a:ext cx="59436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28431" y="6396061"/>
            <a:ext cx="5698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N.B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: I added the buzzer parallel with the green LED</a:t>
            </a:r>
          </a:p>
        </p:txBody>
      </p:sp>
    </p:spTree>
    <p:extLst>
      <p:ext uri="{BB962C8B-B14F-4D97-AF65-F5344CB8AC3E}">
        <p14:creationId xmlns:p14="http://schemas.microsoft.com/office/powerpoint/2010/main" val="252753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1896353" cy="30841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4" dirty="0">
                <a:solidFill>
                  <a:srgbClr val="FF0000"/>
                </a:solidFill>
                <a:latin typeface="Calibri_5_0_05040445" panose="020F0502020204030204" pitchFamily="34" charset="0"/>
              </a:rPr>
              <a:t>The </a:t>
            </a:r>
            <a:r>
              <a:rPr lang="en-US" sz="2004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Programme</a:t>
            </a:r>
            <a:r>
              <a:rPr lang="en-US" sz="2004" dirty="0">
                <a:solidFill>
                  <a:srgbClr val="FF0000"/>
                </a:solidFill>
                <a:latin typeface="Calibri_5_0_05040445" panose="020F0502020204030204" pitchFamily="34" charset="0"/>
              </a:rPr>
              <a:t> :</a:t>
            </a:r>
          </a:p>
        </p:txBody>
      </p:sp>
      <p:pic>
        <p:nvPicPr>
          <p:cNvPr id="3" name="Picture 2" descr="42128_1126110362993069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81" y="381000"/>
            <a:ext cx="315118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42128_1126110362993070.png"/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1" y="2473325"/>
            <a:ext cx="4881093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2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6175" y="2358858"/>
            <a:ext cx="84638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mic Sans MS" panose="030F0702030302020204" pitchFamily="66" charset="0"/>
              </a:rPr>
              <a:t>Arduino</a:t>
            </a:r>
            <a:r>
              <a:rPr lang="en-US" sz="2400" dirty="0">
                <a:latin typeface="Comic Sans MS" panose="030F0702030302020204" pitchFamily="66" charset="0"/>
              </a:rPr>
              <a:t> is intended for use by both non-technical people with no previous programming experience </a:t>
            </a:r>
            <a:r>
              <a:rPr lang="en-US" sz="2400" dirty="0" smtClean="0">
                <a:latin typeface="Comic Sans MS" panose="030F0702030302020204" pitchFamily="66" charset="0"/>
              </a:rPr>
              <a:t>, So any one of You  can realize useful project using this Kit </a:t>
            </a:r>
            <a:r>
              <a:rPr lang="en-U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  </a:t>
            </a:r>
          </a:p>
          <a:p>
            <a:r>
              <a:rPr lang="en-U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a lot of ideas  in your head that you can make them come true in easily way with some component , even that you are </a:t>
            </a:r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not proficient electronic </a:t>
            </a:r>
            <a:r>
              <a:rPr lang="en-U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circuit.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4552" y="940158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Comment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: ( Conclusion 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4760" y="5924282"/>
            <a:ext cx="6954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Waiting For Your Projects :P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52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7894" y="2477938"/>
            <a:ext cx="75354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Any Questions ? </a:t>
            </a:r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Wingdings" panose="05000000000000000000" pitchFamily="2" charset="2"/>
              </a:rPr>
              <a:t>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9324" y="3868856"/>
            <a:ext cx="3532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684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47729" y="1241020"/>
            <a:ext cx="64023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	</a:t>
            </a:r>
            <a:r>
              <a:rPr lang="en-US" sz="2800" dirty="0" smtClean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Introduction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 microcontrollers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47729" y="1855331"/>
            <a:ext cx="93166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	</a:t>
            </a:r>
            <a:r>
              <a:rPr lang="en-US" sz="2800" dirty="0" err="1" smtClean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Arduino</a:t>
            </a:r>
            <a:r>
              <a:rPr lang="en-US" sz="2800" dirty="0" smtClean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uno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kit with ATmega328p microcontroller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7729" y="2450856"/>
            <a:ext cx="55159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-	Ultrasonic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sensor HC-SR04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47729" y="3001870"/>
            <a:ext cx="98809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-       Automatic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door system with LED ( electronic circuit )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47729" y="3552884"/>
            <a:ext cx="33310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-	</a:t>
            </a:r>
            <a:r>
              <a:rPr lang="en-US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Function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mode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47729" y="4092845"/>
            <a:ext cx="26497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-	</a:t>
            </a:r>
            <a:r>
              <a:rPr lang="en-US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Tasks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347729" y="4688370"/>
            <a:ext cx="54037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0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-	</a:t>
            </a:r>
            <a:r>
              <a:rPr lang="en-US" sz="28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Arduino</a:t>
            </a:r>
            <a:r>
              <a:rPr lang="en-US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programming Code</a:t>
            </a:r>
            <a:endParaRPr lang="en-US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697" y="5283895"/>
            <a:ext cx="7096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-       </a:t>
            </a:r>
            <a:r>
              <a:rPr lang="en-US" sz="2800" dirty="0" smtClean="0">
                <a:latin typeface="Comic Sans MS" panose="030F0702030302020204" pitchFamily="66" charset="0"/>
              </a:rPr>
              <a:t>Comment or Conclusion</a:t>
            </a:r>
            <a:r>
              <a:rPr lang="en-US" sz="2800" dirty="0">
                <a:latin typeface="Comic Sans MS" panose="030F0702030302020204" pitchFamily="66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6780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9093" y="773311"/>
            <a:ext cx="1915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255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255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255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255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255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Introduction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	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518" y="1462334"/>
            <a:ext cx="8107989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Microcontroller is a small computer on a single 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integrated circuit containing</a:t>
            </a: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177" y="1925945"/>
            <a:ext cx="7617470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 processor core, memory, and programmable input/output peripherals.</a:t>
            </a: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627" y="2369951"/>
            <a:ext cx="5613716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Program memory in the form of Ferroelectric RAM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177" y="2826334"/>
            <a:ext cx="7154203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Microcontrollers are used in automatically controlled products 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177" y="3277219"/>
            <a:ext cx="6820778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devices, such as automobile engine control systems, implantable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627" y="3740830"/>
            <a:ext cx="7360989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medical devices, remote controls, office machines, appliances, 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627" y="4152854"/>
            <a:ext cx="4409862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tools, toys and other embedded systems.</a:t>
            </a:r>
          </a:p>
        </p:txBody>
      </p:sp>
      <p:pic>
        <p:nvPicPr>
          <p:cNvPr id="18" name="Picture 17" descr="42128_1126110362993058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89" y="4337520"/>
            <a:ext cx="321945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624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270456" y="638967"/>
            <a:ext cx="851293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3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473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473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473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473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7323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Arduino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uno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kit with ATmega328p microcontroller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: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 </a:t>
            </a: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365" y="1638808"/>
            <a:ext cx="7777770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Arduino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Uno is a microcontroller board based on the ATmega328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688" y="2141247"/>
            <a:ext cx="6875280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has 14 digital input/output pins (of which 6 can be used as PWM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1688" y="2629141"/>
            <a:ext cx="6588342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outputs), 6 analog inputs, a 16 MHz ceramic resonator, a USB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369" y="3162784"/>
            <a:ext cx="6932988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connection, a power jack, an ICSP header, and a reset button.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369" y="3713366"/>
            <a:ext cx="7094891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contains everything </a:t>
            </a:r>
            <a:r>
              <a:rPr lang="en-US" dirty="0">
                <a:latin typeface="Comic Sans MS" panose="030F0702030302020204" pitchFamily="66" charset="0"/>
              </a:rPr>
              <a:t>needed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to support the microcontroller; simply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1369" y="4202444"/>
            <a:ext cx="7622279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connect it to a computer with a USB cable or power it with a AC-to-DC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5639" y="4811956"/>
            <a:ext cx="3718967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adapter or battery to get started.</a:t>
            </a:r>
          </a:p>
        </p:txBody>
      </p:sp>
    </p:spTree>
    <p:extLst>
      <p:ext uri="{BB962C8B-B14F-4D97-AF65-F5344CB8AC3E}">
        <p14:creationId xmlns:p14="http://schemas.microsoft.com/office/powerpoint/2010/main" val="321940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378478" y="2490918"/>
            <a:ext cx="3140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Microcontroller	ATmega328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355098" y="2792368"/>
            <a:ext cx="2294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Operating Voltage	5V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355098" y="3059279"/>
            <a:ext cx="33598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Input Voltage (recommended)	7-12V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201087" y="3028899"/>
            <a:ext cx="2601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Input Voltage (limits)	6-20V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355097" y="3484126"/>
            <a:ext cx="54617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Digital I/O Pins	14 (of which 6 provide PWM output)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378478" y="3813125"/>
            <a:ext cx="21275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Analog Input Pins	6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355097" y="4183737"/>
            <a:ext cx="34047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DC Current per I/O Pin	40 mA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5041396" y="4183736"/>
            <a:ext cx="34047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DC Current for 3.3V Pin	50 mA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355098" y="4683216"/>
            <a:ext cx="7372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Flash Memory	32 KB (ATmega328) of which 0.5 KB used by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bootloader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355098" y="5003145"/>
            <a:ext cx="38459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SRAM	2 KB (ATmega328)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1355098" y="5366004"/>
            <a:ext cx="38459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EEPROM	1 KB (ATmega328)</a:t>
            </a: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1355098" y="5691456"/>
            <a:ext cx="27751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Clock Speed	16 MHz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1355098" y="6042681"/>
            <a:ext cx="28328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Length	68.6 mm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1355098" y="6405540"/>
            <a:ext cx="2961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992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Width	53.4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mmS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" name="Picture 15" descr="42128_1126110362993059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54" y="45008"/>
            <a:ext cx="3135871" cy="247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6" descr="42128_1126110362993060.png"/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080" y="50498"/>
            <a:ext cx="3471539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56831" y="535090"/>
            <a:ext cx="2838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676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676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676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676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676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676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676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676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676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Ultrasonic Sensor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	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8490" y="1220883"/>
            <a:ext cx="7760138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Ultrasonic ranging module HC - SR04 provides 2cm - 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400cm non-contact</a:t>
            </a: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490" y="1785475"/>
            <a:ext cx="7266413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measurement function, the ranging accuracy can reach to 3mm. The</a:t>
            </a: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490" y="2239500"/>
            <a:ext cx="7324121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moduleincludes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ultrasonic transmitters, receiver and control circuit.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196" y="3058972"/>
            <a:ext cx="4045979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The basic principle of work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747237"/>
            <a:ext cx="5817298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3608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1) Using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IO trigger for at least 10us high level signal,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190530"/>
            <a:ext cx="8588890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3608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2) The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Module automatically sends eight 40 kHz and detect whether there is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9700" y="4524106"/>
            <a:ext cx="1838645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pulse signal back.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947965"/>
            <a:ext cx="8260275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37506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3) IF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the signal back, through high level , time of high output IO duration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7466013"/>
            <a:ext cx="2824491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1760550" algn="l"/>
              </a:tabLst>
              <a:defRPr/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Electric Parameter</a:t>
            </a:r>
            <a:r>
              <a:rPr lang="en-US">
                <a:solidFill>
                  <a:srgbClr val="000000"/>
                </a:solidFill>
                <a:latin typeface="Comic Sans MS" panose="030F0702030302020204" pitchFamily="66" charset="0"/>
              </a:rPr>
              <a:t>	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7869238"/>
            <a:ext cx="6165149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1841322" algn="l"/>
                <a:tab pos="2030298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mic Sans MS" panose="030F0702030302020204" pitchFamily="66" charset="0"/>
              </a:rPr>
              <a:t>Working Voltage DC 5 V	/	Working Current 15mA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8204200"/>
            <a:ext cx="2728311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latin typeface="Comic Sans MS" panose="030F0702030302020204" pitchFamily="66" charset="0"/>
              </a:rPr>
              <a:t>Working Frequency 40Hz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8542338"/>
            <a:ext cx="3401572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Max Range 4m / Min Range 2cm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8877300"/>
            <a:ext cx="2829301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latin typeface="Comic Sans MS" panose="030F0702030302020204" pitchFamily="66" charset="0"/>
              </a:rPr>
              <a:t>MeasuringAngle 15 degree</a:t>
            </a:r>
          </a:p>
        </p:txBody>
      </p:sp>
      <p:pic>
        <p:nvPicPr>
          <p:cNvPr id="21" name="Picture 20" descr="42128_1126110362993061.png"/>
          <p:cNvPicPr>
            <a:picLocks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89" y="2679290"/>
            <a:ext cx="2078598" cy="129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858634" y="5343245"/>
            <a:ext cx="5069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the time from sending ultrasonic to returning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2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4158" y="891750"/>
            <a:ext cx="930704" cy="21608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4488" algn="l"/>
              </a:tabLst>
              <a:defRPr/>
            </a:pPr>
            <a:r>
              <a:rPr lang="en-US" sz="1404" dirty="0">
                <a:solidFill>
                  <a:srgbClr val="000000"/>
                </a:solidFill>
                <a:latin typeface="Comic Sans MS" panose="030F0702030302020204" pitchFamily="66" charset="0"/>
              </a:rPr>
              <a:t>-	5V Supply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9071" y="1234650"/>
            <a:ext cx="1730602" cy="21608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4488" algn="l"/>
              </a:tabLst>
              <a:defRPr/>
            </a:pPr>
            <a:r>
              <a:rPr lang="en-US" sz="1404" dirty="0">
                <a:solidFill>
                  <a:srgbClr val="000000"/>
                </a:solidFill>
                <a:latin typeface="Comic Sans MS" panose="030F0702030302020204" pitchFamily="66" charset="0"/>
              </a:rPr>
              <a:t>-	Trigger Pulse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9071" y="1643856"/>
            <a:ext cx="1628010" cy="21608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4488" algn="l"/>
              </a:tabLst>
              <a:defRPr/>
            </a:pPr>
            <a:r>
              <a:rPr lang="en-US" sz="1404" dirty="0">
                <a:solidFill>
                  <a:srgbClr val="000000"/>
                </a:solidFill>
                <a:latin typeface="Comic Sans MS" panose="030F0702030302020204" pitchFamily="66" charset="0"/>
              </a:rPr>
              <a:t>-	Echo Pulse 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2885" y="2054650"/>
            <a:ext cx="973985" cy="21608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4488" algn="l"/>
              </a:tabLst>
              <a:defRPr/>
            </a:pPr>
            <a:r>
              <a:rPr lang="en-US" sz="1404" dirty="0">
                <a:solidFill>
                  <a:srgbClr val="000000"/>
                </a:solidFill>
                <a:latin typeface="Comic Sans MS" panose="030F0702030302020204" pitchFamily="66" charset="0"/>
              </a:rPr>
              <a:t>-	0V Ground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3396" y="2692981"/>
            <a:ext cx="3747821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1760550" algn="l"/>
              </a:tabLst>
              <a:defRPr/>
            </a:pP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Electric Parameter</a:t>
            </a:r>
            <a:r>
              <a:rPr lang="en-US" sz="1404" dirty="0">
                <a:solidFill>
                  <a:srgbClr val="000000"/>
                </a:solidFill>
                <a:latin typeface="Comic Sans MS" panose="030F0702030302020204" pitchFamily="66" charset="0"/>
              </a:rPr>
              <a:t>	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1071" y="3398376"/>
            <a:ext cx="7364195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1841322" algn="l"/>
                <a:tab pos="2030298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Working Voltage DC 5 V	/	Working Current 15mA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1071" y="3891268"/>
            <a:ext cx="3034485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Working Frequency 40Hz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1071" y="4384160"/>
            <a:ext cx="3787896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Max Range 4m / Min Range 2cm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3166" y="4877052"/>
            <a:ext cx="3153107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MeasuringAngle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15 degree</a:t>
            </a:r>
          </a:p>
        </p:txBody>
      </p:sp>
      <p:pic>
        <p:nvPicPr>
          <p:cNvPr id="11" name="Picture 10" descr="42128_1126110362993061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81" y="278802"/>
            <a:ext cx="3250574" cy="214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8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564" y="585453"/>
            <a:ext cx="2601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Timing 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diagram :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3095" y="734501"/>
            <a:ext cx="6551473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Timing diagram is shown below. You only need to supply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064" y="1167164"/>
            <a:ext cx="8503931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short 10uS pulse to the trigger input to start the ranging, and then the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5064" y="1537538"/>
            <a:ext cx="8872622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will send out an 8 cycle burst of ultrasound at 40 kHz and raise its echo. The Echo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5064" y="1855402"/>
            <a:ext cx="8119210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is a distance object that is pulse width and the range in proportion .You can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5064" y="2187889"/>
            <a:ext cx="8646598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calculate the range through the time interval between sending trigger signal 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5064" y="2499351"/>
            <a:ext cx="8489504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receiving echo signal. Formula: </a:t>
            </a:r>
            <a:r>
              <a:rPr 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uS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/ 58 = centimeters or </a:t>
            </a:r>
            <a:r>
              <a:rPr 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uS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/ 148 =inch; or: 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5064" y="2810813"/>
            <a:ext cx="8276305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range = high level time * velocity (340M/S) / 2; we suggest to use over 60ms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5064" y="3164552"/>
            <a:ext cx="7769756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measurement cycle, in order to prevent trigger signal to the echo signal.</a:t>
            </a:r>
          </a:p>
        </p:txBody>
      </p:sp>
      <p:pic>
        <p:nvPicPr>
          <p:cNvPr id="12" name="Picture 10" descr="42128_1126110362993062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1" y="3842196"/>
            <a:ext cx="8262831" cy="273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33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46975" y="266700"/>
            <a:ext cx="8564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5140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5140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5140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5140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5140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140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140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140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1403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Automatic door system with LED ( electronic circuit )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this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is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793751"/>
            <a:ext cx="6929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the circuit of our system realized with LED instead of DC motor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4400" y="1219783"/>
            <a:ext cx="29735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The concept still the same .</a:t>
            </a:r>
          </a:p>
        </p:txBody>
      </p:sp>
      <p:pic>
        <p:nvPicPr>
          <p:cNvPr id="5" name="Picture 4" descr="42128_1126110362993063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40" y="2049036"/>
            <a:ext cx="7173532" cy="366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2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683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Adobe Devanagari</vt:lpstr>
      <vt:lpstr>Arial</vt:lpstr>
      <vt:lpstr>Arial,Bold</vt:lpstr>
      <vt:lpstr>Arial_12_0_05040445</vt:lpstr>
      <vt:lpstr>Bradley Hand ITC</vt:lpstr>
      <vt:lpstr>Calibri</vt:lpstr>
      <vt:lpstr>Calibri Light_17_0_05040445</vt:lpstr>
      <vt:lpstr>Calibri,Bold_24_0_05040445</vt:lpstr>
      <vt:lpstr>Calibri,Bold_24_0_05040446</vt:lpstr>
      <vt:lpstr>Calibri_5_0_05040445</vt:lpstr>
      <vt:lpstr>Comic Sans MS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MESSAI</dc:creator>
  <cp:lastModifiedBy>MESSAI</cp:lastModifiedBy>
  <cp:revision>28</cp:revision>
  <dcterms:created xsi:type="dcterms:W3CDTF">2015-05-04T17:12:32Z</dcterms:created>
  <dcterms:modified xsi:type="dcterms:W3CDTF">2015-12-13T22:38:58Z</dcterms:modified>
</cp:coreProperties>
</file>