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81" r:id="rId5"/>
    <p:sldId id="282" r:id="rId6"/>
    <p:sldId id="283" r:id="rId7"/>
    <p:sldId id="284" r:id="rId8"/>
    <p:sldId id="285" r:id="rId9"/>
    <p:sldId id="259" r:id="rId10"/>
    <p:sldId id="261" r:id="rId11"/>
    <p:sldId id="260" r:id="rId12"/>
    <p:sldId id="262" r:id="rId13"/>
    <p:sldId id="263" r:id="rId14"/>
    <p:sldId id="265"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3" autoAdjust="0"/>
    <p:restoredTop sz="94660"/>
  </p:normalViewPr>
  <p:slideViewPr>
    <p:cSldViewPr snapToGrid="0">
      <p:cViewPr varScale="1">
        <p:scale>
          <a:sx n="75" d="100"/>
          <a:sy n="75" d="100"/>
        </p:scale>
        <p:origin x="4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5CDE4D03-2618-4484-921A-6FEFCED7C67C}" type="datetimeFigureOut">
              <a:rPr lang="fr-FR" smtClean="0"/>
              <a:t>07/01/2020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6E4045-DDAA-44E3-ADE6-8064F36B134F}" type="slidenum">
              <a:rPr lang="fr-FR" smtClean="0"/>
              <a:t>‹N°›</a:t>
            </a:fld>
            <a:endParaRPr lang="fr-FR"/>
          </a:p>
        </p:txBody>
      </p:sp>
    </p:spTree>
    <p:extLst>
      <p:ext uri="{BB962C8B-B14F-4D97-AF65-F5344CB8AC3E}">
        <p14:creationId xmlns:p14="http://schemas.microsoft.com/office/powerpoint/2010/main" val="98733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CDE4D03-2618-4484-921A-6FEFCED7C67C}" type="datetimeFigureOut">
              <a:rPr lang="fr-FR" smtClean="0"/>
              <a:t>07/01/2020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6E4045-DDAA-44E3-ADE6-8064F36B134F}" type="slidenum">
              <a:rPr lang="fr-FR" smtClean="0"/>
              <a:t>‹N°›</a:t>
            </a:fld>
            <a:endParaRPr lang="fr-FR"/>
          </a:p>
        </p:txBody>
      </p:sp>
    </p:spTree>
    <p:extLst>
      <p:ext uri="{BB962C8B-B14F-4D97-AF65-F5344CB8AC3E}">
        <p14:creationId xmlns:p14="http://schemas.microsoft.com/office/powerpoint/2010/main" val="260775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CDE4D03-2618-4484-921A-6FEFCED7C67C}" type="datetimeFigureOut">
              <a:rPr lang="fr-FR" smtClean="0"/>
              <a:t>07/01/2020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6E4045-DDAA-44E3-ADE6-8064F36B134F}" type="slidenum">
              <a:rPr lang="fr-FR" smtClean="0"/>
              <a:t>‹N°›</a:t>
            </a:fld>
            <a:endParaRPr lang="fr-FR"/>
          </a:p>
        </p:txBody>
      </p:sp>
    </p:spTree>
    <p:extLst>
      <p:ext uri="{BB962C8B-B14F-4D97-AF65-F5344CB8AC3E}">
        <p14:creationId xmlns:p14="http://schemas.microsoft.com/office/powerpoint/2010/main" val="56003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CDE4D03-2618-4484-921A-6FEFCED7C67C}" type="datetimeFigureOut">
              <a:rPr lang="fr-FR" smtClean="0"/>
              <a:t>07/01/2020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6E4045-DDAA-44E3-ADE6-8064F36B134F}" type="slidenum">
              <a:rPr lang="fr-FR" smtClean="0"/>
              <a:t>‹N°›</a:t>
            </a:fld>
            <a:endParaRPr lang="fr-FR"/>
          </a:p>
        </p:txBody>
      </p:sp>
    </p:spTree>
    <p:extLst>
      <p:ext uri="{BB962C8B-B14F-4D97-AF65-F5344CB8AC3E}">
        <p14:creationId xmlns:p14="http://schemas.microsoft.com/office/powerpoint/2010/main" val="9948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CDE4D03-2618-4484-921A-6FEFCED7C67C}" type="datetimeFigureOut">
              <a:rPr lang="fr-FR" smtClean="0"/>
              <a:t>07/01/2020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6E4045-DDAA-44E3-ADE6-8064F36B134F}" type="slidenum">
              <a:rPr lang="fr-FR" smtClean="0"/>
              <a:t>‹N°›</a:t>
            </a:fld>
            <a:endParaRPr lang="fr-FR"/>
          </a:p>
        </p:txBody>
      </p:sp>
    </p:spTree>
    <p:extLst>
      <p:ext uri="{BB962C8B-B14F-4D97-AF65-F5344CB8AC3E}">
        <p14:creationId xmlns:p14="http://schemas.microsoft.com/office/powerpoint/2010/main" val="392065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Date Placeholder 7"/>
          <p:cNvSpPr>
            <a:spLocks noGrp="1"/>
          </p:cNvSpPr>
          <p:nvPr>
            <p:ph type="dt" sz="half" idx="10"/>
          </p:nvPr>
        </p:nvSpPr>
        <p:spPr/>
        <p:txBody>
          <a:bodyPr/>
          <a:lstStyle/>
          <a:p>
            <a:fld id="{5CDE4D03-2618-4484-921A-6FEFCED7C67C}" type="datetimeFigureOut">
              <a:rPr lang="fr-FR" smtClean="0"/>
              <a:t>07/01/2020</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306E4045-DDAA-44E3-ADE6-8064F36B134F}" type="slidenum">
              <a:rPr lang="fr-FR" smtClean="0"/>
              <a:t>‹N°›</a:t>
            </a:fld>
            <a:endParaRPr lang="fr-FR"/>
          </a:p>
        </p:txBody>
      </p:sp>
    </p:spTree>
    <p:extLst>
      <p:ext uri="{BB962C8B-B14F-4D97-AF65-F5344CB8AC3E}">
        <p14:creationId xmlns:p14="http://schemas.microsoft.com/office/powerpoint/2010/main" val="194709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Date Placeholder 1"/>
          <p:cNvSpPr>
            <a:spLocks noGrp="1"/>
          </p:cNvSpPr>
          <p:nvPr>
            <p:ph type="dt" sz="half" idx="10"/>
          </p:nvPr>
        </p:nvSpPr>
        <p:spPr/>
        <p:txBody>
          <a:bodyPr/>
          <a:lstStyle/>
          <a:p>
            <a:fld id="{5CDE4D03-2618-4484-921A-6FEFCED7C67C}" type="datetimeFigureOut">
              <a:rPr lang="fr-FR" smtClean="0"/>
              <a:t>07/01/2020</a:t>
            </a:fld>
            <a:endParaRPr lang="fr-FR"/>
          </a:p>
        </p:txBody>
      </p:sp>
      <p:sp>
        <p:nvSpPr>
          <p:cNvPr id="11" name="Footer Placeholder 10"/>
          <p:cNvSpPr>
            <a:spLocks noGrp="1"/>
          </p:cNvSpPr>
          <p:nvPr>
            <p:ph type="ftr" sz="quarter" idx="11"/>
          </p:nvPr>
        </p:nvSpPr>
        <p:spPr/>
        <p:txBody>
          <a:bodyPr/>
          <a:lstStyle/>
          <a:p>
            <a:endParaRPr lang="fr-FR"/>
          </a:p>
        </p:txBody>
      </p:sp>
      <p:sp>
        <p:nvSpPr>
          <p:cNvPr id="12" name="Slide Number Placeholder 11"/>
          <p:cNvSpPr>
            <a:spLocks noGrp="1"/>
          </p:cNvSpPr>
          <p:nvPr>
            <p:ph type="sldNum" sz="quarter" idx="12"/>
          </p:nvPr>
        </p:nvSpPr>
        <p:spPr/>
        <p:txBody>
          <a:bodyPr/>
          <a:lstStyle/>
          <a:p>
            <a:fld id="{306E4045-DDAA-44E3-ADE6-8064F36B134F}" type="slidenum">
              <a:rPr lang="fr-FR" smtClean="0"/>
              <a:t>‹N°›</a:t>
            </a:fld>
            <a:endParaRPr lang="fr-FR"/>
          </a:p>
        </p:txBody>
      </p:sp>
    </p:spTree>
    <p:extLst>
      <p:ext uri="{BB962C8B-B14F-4D97-AF65-F5344CB8AC3E}">
        <p14:creationId xmlns:p14="http://schemas.microsoft.com/office/powerpoint/2010/main" val="310714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2" name="Date Placeholder 1"/>
          <p:cNvSpPr>
            <a:spLocks noGrp="1"/>
          </p:cNvSpPr>
          <p:nvPr>
            <p:ph type="dt" sz="half" idx="10"/>
          </p:nvPr>
        </p:nvSpPr>
        <p:spPr/>
        <p:txBody>
          <a:bodyPr/>
          <a:lstStyle/>
          <a:p>
            <a:fld id="{5CDE4D03-2618-4484-921A-6FEFCED7C67C}" type="datetimeFigureOut">
              <a:rPr lang="fr-FR" smtClean="0"/>
              <a:t>07/01/2020</a:t>
            </a:fld>
            <a:endParaRPr lang="fr-FR"/>
          </a:p>
        </p:txBody>
      </p:sp>
      <p:sp>
        <p:nvSpPr>
          <p:cNvPr id="7" name="Footer Placeholder 6"/>
          <p:cNvSpPr>
            <a:spLocks noGrp="1"/>
          </p:cNvSpPr>
          <p:nvPr>
            <p:ph type="ftr" sz="quarter" idx="11"/>
          </p:nvPr>
        </p:nvSpPr>
        <p:spPr/>
        <p:txBody>
          <a:bodyPr/>
          <a:lstStyle/>
          <a:p>
            <a:endParaRPr lang="fr-FR"/>
          </a:p>
        </p:txBody>
      </p:sp>
      <p:sp>
        <p:nvSpPr>
          <p:cNvPr id="8" name="Slide Number Placeholder 7"/>
          <p:cNvSpPr>
            <a:spLocks noGrp="1"/>
          </p:cNvSpPr>
          <p:nvPr>
            <p:ph type="sldNum" sz="quarter" idx="12"/>
          </p:nvPr>
        </p:nvSpPr>
        <p:spPr/>
        <p:txBody>
          <a:bodyPr/>
          <a:lstStyle/>
          <a:p>
            <a:fld id="{306E4045-DDAA-44E3-ADE6-8064F36B134F}" type="slidenum">
              <a:rPr lang="fr-FR" smtClean="0"/>
              <a:t>‹N°›</a:t>
            </a:fld>
            <a:endParaRPr lang="fr-FR"/>
          </a:p>
        </p:txBody>
      </p:sp>
    </p:spTree>
    <p:extLst>
      <p:ext uri="{BB962C8B-B14F-4D97-AF65-F5344CB8AC3E}">
        <p14:creationId xmlns:p14="http://schemas.microsoft.com/office/powerpoint/2010/main" val="275301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CDE4D03-2618-4484-921A-6FEFCED7C67C}" type="datetimeFigureOut">
              <a:rPr lang="fr-FR" smtClean="0"/>
              <a:t>07/01/2020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6E4045-DDAA-44E3-ADE6-8064F36B134F}" type="slidenum">
              <a:rPr lang="fr-FR" smtClean="0"/>
              <a:t>‹N°›</a:t>
            </a:fld>
            <a:endParaRPr lang="fr-FR"/>
          </a:p>
        </p:txBody>
      </p:sp>
    </p:spTree>
    <p:extLst>
      <p:ext uri="{BB962C8B-B14F-4D97-AF65-F5344CB8AC3E}">
        <p14:creationId xmlns:p14="http://schemas.microsoft.com/office/powerpoint/2010/main" val="297451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smtClean="0"/>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8" name="Date Placeholder 7"/>
          <p:cNvSpPr>
            <a:spLocks noGrp="1"/>
          </p:cNvSpPr>
          <p:nvPr>
            <p:ph type="dt" sz="half" idx="10"/>
          </p:nvPr>
        </p:nvSpPr>
        <p:spPr/>
        <p:txBody>
          <a:bodyPr/>
          <a:lstStyle/>
          <a:p>
            <a:fld id="{5CDE4D03-2618-4484-921A-6FEFCED7C67C}" type="datetimeFigureOut">
              <a:rPr lang="fr-FR" smtClean="0"/>
              <a:t>07/01/2020</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306E4045-DDAA-44E3-ADE6-8064F36B134F}" type="slidenum">
              <a:rPr lang="fr-FR" smtClean="0"/>
              <a:t>‹N°›</a:t>
            </a:fld>
            <a:endParaRPr lang="fr-FR"/>
          </a:p>
        </p:txBody>
      </p:sp>
    </p:spTree>
    <p:extLst>
      <p:ext uri="{BB962C8B-B14F-4D97-AF65-F5344CB8AC3E}">
        <p14:creationId xmlns:p14="http://schemas.microsoft.com/office/powerpoint/2010/main" val="531053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8" name="Date Placeholder 7"/>
          <p:cNvSpPr>
            <a:spLocks noGrp="1"/>
          </p:cNvSpPr>
          <p:nvPr>
            <p:ph type="dt" sz="half" idx="10"/>
          </p:nvPr>
        </p:nvSpPr>
        <p:spPr/>
        <p:txBody>
          <a:bodyPr/>
          <a:lstStyle/>
          <a:p>
            <a:fld id="{5CDE4D03-2618-4484-921A-6FEFCED7C67C}" type="datetimeFigureOut">
              <a:rPr lang="fr-FR" smtClean="0"/>
              <a:t>07/01/2020</a:t>
            </a:fld>
            <a:endParaRPr lang="fr-FR"/>
          </a:p>
        </p:txBody>
      </p:sp>
      <p:sp>
        <p:nvSpPr>
          <p:cNvPr id="9" name="Footer Placeholder 8"/>
          <p:cNvSpPr>
            <a:spLocks noGrp="1"/>
          </p:cNvSpPr>
          <p:nvPr>
            <p:ph type="ftr" sz="quarter" idx="11"/>
          </p:nvPr>
        </p:nvSpPr>
        <p:spPr>
          <a:xfrm>
            <a:off x="3499101" y="6356350"/>
            <a:ext cx="5911517" cy="365125"/>
          </a:xfrm>
        </p:spPr>
        <p:txBody>
          <a:bodyPr/>
          <a:lstStyle/>
          <a:p>
            <a:endParaRPr lang="fr-FR"/>
          </a:p>
        </p:txBody>
      </p:sp>
      <p:sp>
        <p:nvSpPr>
          <p:cNvPr id="10" name="Slide Number Placeholder 9"/>
          <p:cNvSpPr>
            <a:spLocks noGrp="1"/>
          </p:cNvSpPr>
          <p:nvPr>
            <p:ph type="sldNum" sz="quarter" idx="12"/>
          </p:nvPr>
        </p:nvSpPr>
        <p:spPr/>
        <p:txBody>
          <a:bodyPr/>
          <a:lstStyle/>
          <a:p>
            <a:fld id="{306E4045-DDAA-44E3-ADE6-8064F36B134F}" type="slidenum">
              <a:rPr lang="fr-FR" smtClean="0"/>
              <a:t>‹N°›</a:t>
            </a:fld>
            <a:endParaRPr lang="fr-FR"/>
          </a:p>
        </p:txBody>
      </p:sp>
    </p:spTree>
    <p:extLst>
      <p:ext uri="{BB962C8B-B14F-4D97-AF65-F5344CB8AC3E}">
        <p14:creationId xmlns:p14="http://schemas.microsoft.com/office/powerpoint/2010/main" val="343633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CDE4D03-2618-4484-921A-6FEFCED7C67C}" type="datetimeFigureOut">
              <a:rPr lang="fr-FR" smtClean="0"/>
              <a:t>07/01/2020</a:t>
            </a:fld>
            <a:endParaRPr lang="fr-F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fr-F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06E4045-DDAA-44E3-ADE6-8064F36B134F}" type="slidenum">
              <a:rPr lang="fr-FR" smtClean="0"/>
              <a:t>‹N°›</a:t>
            </a:fld>
            <a:endParaRPr lang="fr-FR"/>
          </a:p>
        </p:txBody>
      </p:sp>
    </p:spTree>
    <p:extLst>
      <p:ext uri="{BB962C8B-B14F-4D97-AF65-F5344CB8AC3E}">
        <p14:creationId xmlns:p14="http://schemas.microsoft.com/office/powerpoint/2010/main" val="39404557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Hibernate</a:t>
            </a:r>
            <a:endParaRPr lang="fr-FR" dirty="0"/>
          </a:p>
        </p:txBody>
      </p:sp>
      <p:sp>
        <p:nvSpPr>
          <p:cNvPr id="3" name="Sous-titre 2"/>
          <p:cNvSpPr>
            <a:spLocks noGrp="1"/>
          </p:cNvSpPr>
          <p:nvPr>
            <p:ph type="subTitle" idx="1"/>
          </p:nvPr>
        </p:nvSpPr>
        <p:spPr/>
        <p:txBody>
          <a:bodyPr/>
          <a:lstStyle/>
          <a:p>
            <a:r>
              <a:rPr lang="fr-FR" dirty="0" err="1" smtClean="0"/>
              <a:t>Mapping</a:t>
            </a:r>
            <a:r>
              <a:rPr lang="fr-FR" dirty="0" smtClean="0"/>
              <a:t> de l’héritage</a:t>
            </a:r>
            <a:endParaRPr lang="fr-FR" dirty="0"/>
          </a:p>
        </p:txBody>
      </p:sp>
    </p:spTree>
    <p:extLst>
      <p:ext uri="{BB962C8B-B14F-4D97-AF65-F5344CB8AC3E}">
        <p14:creationId xmlns:p14="http://schemas.microsoft.com/office/powerpoint/2010/main" val="1571778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Exemple</a:t>
            </a:r>
            <a:endParaRPr lang="fr-FR" dirty="0"/>
          </a:p>
        </p:txBody>
      </p:sp>
      <p:sp>
        <p:nvSpPr>
          <p:cNvPr id="5" name="Sous-titre 4"/>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2688969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a:t>
            </a:r>
            <a:r>
              <a:rPr lang="fr-FR" dirty="0" err="1" smtClean="0"/>
              <a:t>Salary</a:t>
            </a:r>
            <a:endParaRPr lang="fr-FR" dirty="0"/>
          </a:p>
        </p:txBody>
      </p:sp>
      <p:pic>
        <p:nvPicPr>
          <p:cNvPr id="4" name="Espace réservé du contenu 3"/>
          <p:cNvPicPr>
            <a:picLocks noGrp="1" noChangeAspect="1"/>
          </p:cNvPicPr>
          <p:nvPr>
            <p:ph idx="1"/>
          </p:nvPr>
        </p:nvPicPr>
        <p:blipFill>
          <a:blip r:embed="rId2"/>
          <a:stretch>
            <a:fillRect/>
          </a:stretch>
        </p:blipFill>
        <p:spPr>
          <a:xfrm>
            <a:off x="4225925" y="777875"/>
            <a:ext cx="7178675" cy="5267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923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Ingénieur</a:t>
            </a:r>
            <a:endParaRPr lang="fr-FR" dirty="0"/>
          </a:p>
        </p:txBody>
      </p:sp>
      <p:pic>
        <p:nvPicPr>
          <p:cNvPr id="4" name="Image 3"/>
          <p:cNvPicPr>
            <a:picLocks noChangeAspect="1"/>
          </p:cNvPicPr>
          <p:nvPr/>
        </p:nvPicPr>
        <p:blipFill>
          <a:blip r:embed="rId2"/>
          <a:stretch>
            <a:fillRect/>
          </a:stretch>
        </p:blipFill>
        <p:spPr>
          <a:xfrm>
            <a:off x="4141787" y="741362"/>
            <a:ext cx="6996113" cy="5354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633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Technicien</a:t>
            </a:r>
            <a:endParaRPr lang="fr-FR" dirty="0"/>
          </a:p>
        </p:txBody>
      </p:sp>
      <p:pic>
        <p:nvPicPr>
          <p:cNvPr id="4" name="Espace réservé du contenu 3"/>
          <p:cNvPicPr>
            <a:picLocks noGrp="1" noChangeAspect="1"/>
          </p:cNvPicPr>
          <p:nvPr>
            <p:ph idx="1"/>
          </p:nvPr>
        </p:nvPicPr>
        <p:blipFill>
          <a:blip r:embed="rId2"/>
          <a:stretch>
            <a:fillRect/>
          </a:stretch>
        </p:blipFill>
        <p:spPr>
          <a:xfrm>
            <a:off x="4056062" y="766762"/>
            <a:ext cx="7361237" cy="5329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726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Description</a:t>
            </a:r>
            <a:endParaRPr lang="fr-FR" dirty="0"/>
          </a:p>
        </p:txBody>
      </p:sp>
      <p:sp>
        <p:nvSpPr>
          <p:cNvPr id="3" name="Espace réservé du contenu 2"/>
          <p:cNvSpPr>
            <a:spLocks noGrp="1"/>
          </p:cNvSpPr>
          <p:nvPr>
            <p:ph idx="1"/>
          </p:nvPr>
        </p:nvSpPr>
        <p:spPr/>
        <p:txBody>
          <a:bodyPr>
            <a:normAutofit lnSpcReduction="10000"/>
          </a:bodyPr>
          <a:lstStyle/>
          <a:p>
            <a:pPr algn="just">
              <a:lnSpc>
                <a:spcPct val="150000"/>
              </a:lnSpc>
            </a:pPr>
            <a:r>
              <a:rPr lang="fr-FR" sz="2400" dirty="0"/>
              <a:t>si je crée par exemple un Technicien et que je l’enregistre en base de données avec la méthode </a:t>
            </a:r>
            <a:r>
              <a:rPr lang="fr-FR" sz="2400" dirty="0" err="1"/>
              <a:t>persist</a:t>
            </a:r>
            <a:r>
              <a:rPr lang="fr-FR" sz="2400" dirty="0"/>
              <a:t> de l’</a:t>
            </a:r>
            <a:r>
              <a:rPr lang="fr-FR" sz="2400" dirty="0" err="1"/>
              <a:t>EntityManager</a:t>
            </a:r>
            <a:r>
              <a:rPr lang="fr-FR" sz="2400" dirty="0"/>
              <a:t>, </a:t>
            </a:r>
            <a:r>
              <a:rPr lang="fr-FR" sz="2400" dirty="0" err="1"/>
              <a:t>Hibernate</a:t>
            </a:r>
            <a:r>
              <a:rPr lang="fr-FR" sz="2400" dirty="0"/>
              <a:t> créera bien une ligne dans la table « </a:t>
            </a:r>
            <a:r>
              <a:rPr lang="fr-FR" sz="2400" b="1" dirty="0" err="1" smtClean="0"/>
              <a:t>salary</a:t>
            </a:r>
            <a:r>
              <a:rPr lang="fr-FR" sz="2400" dirty="0"/>
              <a:t> » et une ligne dans la table « technicien » avec le même id.</a:t>
            </a:r>
          </a:p>
          <a:p>
            <a:pPr algn="just">
              <a:lnSpc>
                <a:spcPct val="150000"/>
              </a:lnSpc>
            </a:pPr>
            <a:r>
              <a:rPr lang="fr-FR" sz="2400" dirty="0"/>
              <a:t>De plus, notons que l’on peut tout-à-fait utiliser le </a:t>
            </a:r>
            <a:r>
              <a:rPr lang="fr-FR" sz="2400" b="1" dirty="0" err="1"/>
              <a:t>GenerationType.IDENTITY</a:t>
            </a:r>
            <a:r>
              <a:rPr lang="fr-FR" sz="2400" dirty="0"/>
              <a:t> avec cette stratégie d’héritage (toutes les stratégies sont en fait supportées).</a:t>
            </a:r>
          </a:p>
          <a:p>
            <a:endParaRPr lang="fr-FR" dirty="0"/>
          </a:p>
        </p:txBody>
      </p:sp>
    </p:spTree>
    <p:extLst>
      <p:ext uri="{BB962C8B-B14F-4D97-AF65-F5344CB8AC3E}">
        <p14:creationId xmlns:p14="http://schemas.microsoft.com/office/powerpoint/2010/main" val="3128606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mode</a:t>
            </a:r>
            <a:br>
              <a:rPr lang="fr-FR" dirty="0" smtClean="0"/>
            </a:br>
            <a:r>
              <a:rPr lang="fr-FR" sz="2400" b="1" dirty="0"/>
              <a:t>TABLE_PER_CLASS</a:t>
            </a:r>
            <a:endParaRPr lang="fr-FR" sz="2400" dirty="0"/>
          </a:p>
        </p:txBody>
      </p:sp>
      <p:sp>
        <p:nvSpPr>
          <p:cNvPr id="3" name="Espace réservé du contenu 2"/>
          <p:cNvSpPr>
            <a:spLocks noGrp="1"/>
          </p:cNvSpPr>
          <p:nvPr>
            <p:ph idx="1"/>
          </p:nvPr>
        </p:nvSpPr>
        <p:spPr/>
        <p:txBody>
          <a:bodyPr>
            <a:normAutofit/>
          </a:bodyPr>
          <a:lstStyle/>
          <a:p>
            <a:pPr algn="just">
              <a:lnSpc>
                <a:spcPct val="150000"/>
              </a:lnSpc>
            </a:pPr>
            <a:r>
              <a:rPr lang="fr-FR" sz="2400" dirty="0"/>
              <a:t>correspond au cas où super-entités et sous-entités sont </a:t>
            </a:r>
            <a:r>
              <a:rPr lang="fr-FR" sz="2400" dirty="0" err="1"/>
              <a:t>chacunes</a:t>
            </a:r>
            <a:r>
              <a:rPr lang="fr-FR" sz="2400" dirty="0"/>
              <a:t> représentées par une table en base de données, et où chaque sous-entité réplique les champs de sa super-entité. Dans notre exemple, cela signifie que les tables « </a:t>
            </a:r>
            <a:r>
              <a:rPr lang="fr-FR" sz="2400" dirty="0" err="1"/>
              <a:t>employe</a:t>
            </a:r>
            <a:r>
              <a:rPr lang="fr-FR" sz="2400" dirty="0"/>
              <a:t> », « technicien » et « </a:t>
            </a:r>
            <a:r>
              <a:rPr lang="fr-FR" sz="2400" dirty="0" err="1"/>
              <a:t>ingenieur</a:t>
            </a:r>
            <a:r>
              <a:rPr lang="fr-FR" sz="2400" dirty="0"/>
              <a:t> » comportent toutes les champs « id », « nom » et « </a:t>
            </a:r>
            <a:r>
              <a:rPr lang="fr-FR" sz="2400" dirty="0" err="1"/>
              <a:t>prenom</a:t>
            </a:r>
            <a:r>
              <a:rPr lang="fr-FR" sz="2400" dirty="0"/>
              <a:t> </a:t>
            </a:r>
            <a:r>
              <a:rPr lang="fr-FR" sz="2400" dirty="0" smtClean="0"/>
              <a:t>».</a:t>
            </a:r>
          </a:p>
          <a:p>
            <a:pPr algn="just">
              <a:lnSpc>
                <a:spcPct val="150000"/>
              </a:lnSpc>
            </a:pPr>
            <a:r>
              <a:rPr lang="fr-FR" sz="2400" dirty="0"/>
              <a:t>dupliquer les données pour éviter les </a:t>
            </a:r>
            <a:r>
              <a:rPr lang="fr-FR" sz="2400" dirty="0" smtClean="0"/>
              <a:t>jointures.</a:t>
            </a:r>
            <a:endParaRPr lang="fr-FR" sz="2400" dirty="0"/>
          </a:p>
        </p:txBody>
      </p:sp>
    </p:spTree>
    <p:extLst>
      <p:ext uri="{BB962C8B-B14F-4D97-AF65-F5344CB8AC3E}">
        <p14:creationId xmlns:p14="http://schemas.microsoft.com/office/powerpoint/2010/main" val="1917321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Exemple</a:t>
            </a:r>
            <a:endParaRPr lang="fr-FR"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2204940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a:t>
            </a:r>
            <a:r>
              <a:rPr lang="fr-FR" dirty="0" err="1" smtClean="0"/>
              <a:t>Salary</a:t>
            </a:r>
            <a:endParaRPr lang="fr-FR" dirty="0"/>
          </a:p>
        </p:txBody>
      </p:sp>
      <p:pic>
        <p:nvPicPr>
          <p:cNvPr id="5" name="Image 4"/>
          <p:cNvPicPr>
            <a:picLocks noChangeAspect="1"/>
          </p:cNvPicPr>
          <p:nvPr/>
        </p:nvPicPr>
        <p:blipFill>
          <a:blip r:embed="rId2"/>
          <a:stretch>
            <a:fillRect/>
          </a:stretch>
        </p:blipFill>
        <p:spPr>
          <a:xfrm>
            <a:off x="3916362" y="854074"/>
            <a:ext cx="7335838" cy="5292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542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Ingénieur</a:t>
            </a:r>
            <a:endParaRPr lang="fr-FR" dirty="0"/>
          </a:p>
        </p:txBody>
      </p:sp>
      <p:pic>
        <p:nvPicPr>
          <p:cNvPr id="3" name="Image 2"/>
          <p:cNvPicPr>
            <a:picLocks noChangeAspect="1"/>
          </p:cNvPicPr>
          <p:nvPr/>
        </p:nvPicPr>
        <p:blipFill>
          <a:blip r:embed="rId2"/>
          <a:stretch>
            <a:fillRect/>
          </a:stretch>
        </p:blipFill>
        <p:spPr>
          <a:xfrm>
            <a:off x="3887787" y="730250"/>
            <a:ext cx="7351713" cy="5378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7761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Technicien</a:t>
            </a:r>
            <a:endParaRPr lang="fr-FR" dirty="0"/>
          </a:p>
        </p:txBody>
      </p:sp>
      <p:pic>
        <p:nvPicPr>
          <p:cNvPr id="5" name="Image 4"/>
          <p:cNvPicPr>
            <a:picLocks noChangeAspect="1"/>
          </p:cNvPicPr>
          <p:nvPr/>
        </p:nvPicPr>
        <p:blipFill>
          <a:blip r:embed="rId2"/>
          <a:stretch>
            <a:fillRect/>
          </a:stretch>
        </p:blipFill>
        <p:spPr>
          <a:xfrm>
            <a:off x="3859212" y="762000"/>
            <a:ext cx="7545388"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161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différents solutions</a:t>
            </a:r>
            <a:endParaRPr lang="fr-FR" dirty="0"/>
          </a:p>
        </p:txBody>
      </p:sp>
      <p:sp>
        <p:nvSpPr>
          <p:cNvPr id="3" name="Espace réservé du contenu 2"/>
          <p:cNvSpPr>
            <a:spLocks noGrp="1"/>
          </p:cNvSpPr>
          <p:nvPr>
            <p:ph idx="1"/>
          </p:nvPr>
        </p:nvSpPr>
        <p:spPr/>
        <p:txBody>
          <a:bodyPr>
            <a:noAutofit/>
          </a:bodyPr>
          <a:lstStyle/>
          <a:p>
            <a:pPr>
              <a:lnSpc>
                <a:spcPct val="300000"/>
              </a:lnSpc>
            </a:pPr>
            <a:r>
              <a:rPr lang="fr-FR" sz="3600" b="1" dirty="0" err="1"/>
              <a:t>MappedSuperclass</a:t>
            </a:r>
            <a:endParaRPr lang="fr-FR" sz="3600" b="1" dirty="0"/>
          </a:p>
          <a:p>
            <a:pPr>
              <a:lnSpc>
                <a:spcPct val="300000"/>
              </a:lnSpc>
            </a:pPr>
            <a:r>
              <a:rPr lang="fr-FR" sz="3600" b="1" dirty="0" smtClean="0"/>
              <a:t>JOINED</a:t>
            </a:r>
            <a:endParaRPr lang="fr-FR" sz="3600" b="1" dirty="0" smtClean="0"/>
          </a:p>
          <a:p>
            <a:pPr>
              <a:lnSpc>
                <a:spcPct val="300000"/>
              </a:lnSpc>
            </a:pPr>
            <a:r>
              <a:rPr lang="fr-FR" sz="3600" b="1" dirty="0"/>
              <a:t>SINGLE_TABLE </a:t>
            </a:r>
            <a:endParaRPr lang="fr-FR" sz="3600" b="1" dirty="0" smtClean="0"/>
          </a:p>
          <a:p>
            <a:pPr>
              <a:lnSpc>
                <a:spcPct val="300000"/>
              </a:lnSpc>
            </a:pPr>
            <a:r>
              <a:rPr lang="fr-FR" sz="3600" b="1" dirty="0"/>
              <a:t>TABLE_PER_CLASS </a:t>
            </a:r>
          </a:p>
        </p:txBody>
      </p:sp>
    </p:spTree>
    <p:extLst>
      <p:ext uri="{BB962C8B-B14F-4D97-AF65-F5344CB8AC3E}">
        <p14:creationId xmlns:p14="http://schemas.microsoft.com/office/powerpoint/2010/main" val="2091401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Description</a:t>
            </a:r>
            <a:endParaRPr lang="fr-FR" dirty="0"/>
          </a:p>
        </p:txBody>
      </p:sp>
      <p:sp>
        <p:nvSpPr>
          <p:cNvPr id="3" name="Espace réservé du contenu 2"/>
          <p:cNvSpPr>
            <a:spLocks noGrp="1"/>
          </p:cNvSpPr>
          <p:nvPr>
            <p:ph idx="1"/>
          </p:nvPr>
        </p:nvSpPr>
        <p:spPr/>
        <p:txBody>
          <a:bodyPr/>
          <a:lstStyle/>
          <a:p>
            <a:pPr algn="just">
              <a:lnSpc>
                <a:spcPct val="200000"/>
              </a:lnSpc>
            </a:pPr>
            <a:r>
              <a:rPr lang="fr-FR" dirty="0"/>
              <a:t>l’enregistre en base de données avec la méthode </a:t>
            </a:r>
            <a:r>
              <a:rPr lang="fr-FR" dirty="0" err="1"/>
              <a:t>persist</a:t>
            </a:r>
            <a:r>
              <a:rPr lang="fr-FR" dirty="0"/>
              <a:t> de l’</a:t>
            </a:r>
            <a:r>
              <a:rPr lang="fr-FR" dirty="0" err="1"/>
              <a:t>EntityManager</a:t>
            </a:r>
            <a:r>
              <a:rPr lang="fr-FR" dirty="0"/>
              <a:t>, </a:t>
            </a:r>
            <a:r>
              <a:rPr lang="fr-FR" dirty="0" err="1"/>
              <a:t>Hibernate</a:t>
            </a:r>
            <a:r>
              <a:rPr lang="fr-FR" dirty="0"/>
              <a:t> ne créera qu’une ligne dans la table « technicien » et rien dans la table « </a:t>
            </a:r>
            <a:r>
              <a:rPr lang="fr-FR" b="1" dirty="0" err="1" smtClean="0"/>
              <a:t>salary</a:t>
            </a:r>
            <a:r>
              <a:rPr lang="fr-FR" dirty="0"/>
              <a:t> ». Si je veux enregistrer aussi un </a:t>
            </a:r>
            <a:r>
              <a:rPr lang="fr-FR" dirty="0" err="1" smtClean="0"/>
              <a:t>Salary</a:t>
            </a:r>
            <a:r>
              <a:rPr lang="fr-FR" dirty="0" smtClean="0"/>
              <a:t>, </a:t>
            </a:r>
            <a:r>
              <a:rPr lang="fr-FR" dirty="0"/>
              <a:t>je dois donc le faire explicitement.</a:t>
            </a:r>
          </a:p>
          <a:p>
            <a:pPr algn="just">
              <a:lnSpc>
                <a:spcPct val="200000"/>
              </a:lnSpc>
            </a:pPr>
            <a:r>
              <a:rPr lang="fr-FR" dirty="0"/>
              <a:t>De plus, notons qu’aucune stratégie de génération d’id n’est ici spécifiée : en particulier, les </a:t>
            </a:r>
            <a:r>
              <a:rPr lang="fr-FR" b="1" dirty="0" err="1"/>
              <a:t>GenerationType</a:t>
            </a:r>
            <a:r>
              <a:rPr lang="fr-FR" dirty="0"/>
              <a:t> AUTO et IDENTITY ne sont pas supportés.</a:t>
            </a:r>
          </a:p>
          <a:p>
            <a:endParaRPr lang="fr-FR" dirty="0"/>
          </a:p>
        </p:txBody>
      </p:sp>
    </p:spTree>
    <p:extLst>
      <p:ext uri="{BB962C8B-B14F-4D97-AF65-F5344CB8AC3E}">
        <p14:creationId xmlns:p14="http://schemas.microsoft.com/office/powerpoint/2010/main" val="370750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 </a:t>
            </a:r>
            <a:r>
              <a:rPr lang="fr-FR" dirty="0" smtClean="0"/>
              <a:t>mode</a:t>
            </a:r>
            <a:br>
              <a:rPr lang="fr-FR" dirty="0" smtClean="0"/>
            </a:br>
            <a:r>
              <a:rPr lang="fr-FR" dirty="0"/>
              <a:t> </a:t>
            </a:r>
            <a:r>
              <a:rPr lang="fr-FR" sz="3200" b="1" dirty="0"/>
              <a:t>SINGLE_TABLE</a:t>
            </a:r>
            <a:endParaRPr lang="fr-FR" sz="3200" dirty="0"/>
          </a:p>
        </p:txBody>
      </p:sp>
      <p:sp>
        <p:nvSpPr>
          <p:cNvPr id="3" name="Espace réservé du contenu 2"/>
          <p:cNvSpPr>
            <a:spLocks noGrp="1"/>
          </p:cNvSpPr>
          <p:nvPr>
            <p:ph idx="1"/>
          </p:nvPr>
        </p:nvSpPr>
        <p:spPr/>
        <p:txBody>
          <a:bodyPr>
            <a:normAutofit/>
          </a:bodyPr>
          <a:lstStyle/>
          <a:p>
            <a:pPr algn="just">
              <a:lnSpc>
                <a:spcPct val="200000"/>
              </a:lnSpc>
            </a:pPr>
            <a:r>
              <a:rPr lang="fr-FR" sz="2400" dirty="0"/>
              <a:t>correspond au cas où super-entités et sous-entités sont représentées par une seule table en tout et pour tout en base de données. Cette table contient donc tous les champs de la </a:t>
            </a:r>
            <a:r>
              <a:rPr lang="fr-FR" sz="2400" dirty="0" err="1"/>
              <a:t>super-classe</a:t>
            </a:r>
            <a:r>
              <a:rPr lang="fr-FR" sz="2400" dirty="0"/>
              <a:t> plus tous ceux de toutes les sous-classes. Ceci implique qu’il y ait des éléments NULL pour chaque </a:t>
            </a:r>
            <a:r>
              <a:rPr lang="fr-FR" sz="2400" dirty="0" err="1"/>
              <a:t>tuple</a:t>
            </a:r>
            <a:r>
              <a:rPr lang="fr-FR" sz="2400" dirty="0"/>
              <a:t> de cette table.</a:t>
            </a:r>
          </a:p>
        </p:txBody>
      </p:sp>
    </p:spTree>
    <p:extLst>
      <p:ext uri="{BB962C8B-B14F-4D97-AF65-F5344CB8AC3E}">
        <p14:creationId xmlns:p14="http://schemas.microsoft.com/office/powerpoint/2010/main" val="349063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Exemple</a:t>
            </a:r>
            <a:endParaRPr lang="fr-FR"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254370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a:t>
            </a:r>
            <a:r>
              <a:rPr lang="fr-FR" dirty="0" err="1" smtClean="0"/>
              <a:t>Salary</a:t>
            </a:r>
            <a:endParaRPr lang="fr-FR" dirty="0"/>
          </a:p>
        </p:txBody>
      </p:sp>
      <p:pic>
        <p:nvPicPr>
          <p:cNvPr id="5" name="Image 4"/>
          <p:cNvPicPr>
            <a:picLocks noChangeAspect="1"/>
          </p:cNvPicPr>
          <p:nvPr/>
        </p:nvPicPr>
        <p:blipFill>
          <a:blip r:embed="rId2"/>
          <a:stretch>
            <a:fillRect/>
          </a:stretch>
        </p:blipFill>
        <p:spPr>
          <a:xfrm>
            <a:off x="3916362" y="854074"/>
            <a:ext cx="7335838" cy="5292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997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Ingénieur</a:t>
            </a:r>
            <a:endParaRPr lang="fr-FR" dirty="0"/>
          </a:p>
        </p:txBody>
      </p:sp>
      <p:pic>
        <p:nvPicPr>
          <p:cNvPr id="3" name="Image 2"/>
          <p:cNvPicPr>
            <a:picLocks noChangeAspect="1"/>
          </p:cNvPicPr>
          <p:nvPr/>
        </p:nvPicPr>
        <p:blipFill>
          <a:blip r:embed="rId2"/>
          <a:stretch>
            <a:fillRect/>
          </a:stretch>
        </p:blipFill>
        <p:spPr>
          <a:xfrm>
            <a:off x="3887787" y="730250"/>
            <a:ext cx="7351713" cy="5378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8426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Technicien</a:t>
            </a:r>
            <a:endParaRPr lang="fr-FR" dirty="0"/>
          </a:p>
        </p:txBody>
      </p:sp>
      <p:pic>
        <p:nvPicPr>
          <p:cNvPr id="5" name="Image 4"/>
          <p:cNvPicPr>
            <a:picLocks noChangeAspect="1"/>
          </p:cNvPicPr>
          <p:nvPr/>
        </p:nvPicPr>
        <p:blipFill>
          <a:blip r:embed="rId2"/>
          <a:stretch>
            <a:fillRect/>
          </a:stretch>
        </p:blipFill>
        <p:spPr>
          <a:xfrm>
            <a:off x="3859212" y="762000"/>
            <a:ext cx="7545388"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327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Description</a:t>
            </a:r>
            <a:endParaRPr lang="fr-FR" dirty="0"/>
          </a:p>
        </p:txBody>
      </p:sp>
      <p:sp>
        <p:nvSpPr>
          <p:cNvPr id="3" name="Espace réservé du contenu 2"/>
          <p:cNvSpPr>
            <a:spLocks noGrp="1"/>
          </p:cNvSpPr>
          <p:nvPr>
            <p:ph idx="1"/>
          </p:nvPr>
        </p:nvSpPr>
        <p:spPr/>
        <p:txBody>
          <a:bodyPr>
            <a:noAutofit/>
          </a:bodyPr>
          <a:lstStyle/>
          <a:p>
            <a:pPr algn="just">
              <a:lnSpc>
                <a:spcPct val="200000"/>
              </a:lnSpc>
            </a:pPr>
            <a:r>
              <a:rPr lang="fr-FR" sz="2400" dirty="0"/>
              <a:t>Dans cette stratégie, si je crée par exemple un Technicien et que je l’enregistre en base de données avec la méthode </a:t>
            </a:r>
            <a:r>
              <a:rPr lang="fr-FR" sz="2400" dirty="0" err="1"/>
              <a:t>persist</a:t>
            </a:r>
            <a:r>
              <a:rPr lang="fr-FR" sz="2400" dirty="0"/>
              <a:t> de l’</a:t>
            </a:r>
            <a:r>
              <a:rPr lang="fr-FR" sz="2400" dirty="0" err="1"/>
              <a:t>EntityManager</a:t>
            </a:r>
            <a:r>
              <a:rPr lang="fr-FR" sz="2400" dirty="0"/>
              <a:t>, </a:t>
            </a:r>
            <a:r>
              <a:rPr lang="fr-FR" sz="2400" dirty="0" err="1"/>
              <a:t>Hibernate</a:t>
            </a:r>
            <a:r>
              <a:rPr lang="fr-FR" sz="2400" dirty="0"/>
              <a:t> créera bien une ligne dans la table « </a:t>
            </a:r>
            <a:r>
              <a:rPr lang="fr-FR" sz="2400" dirty="0" err="1"/>
              <a:t>employe</a:t>
            </a:r>
            <a:r>
              <a:rPr lang="fr-FR" sz="2400" dirty="0"/>
              <a:t> » avec tous les champs des classes </a:t>
            </a:r>
            <a:r>
              <a:rPr lang="fr-FR" sz="2400" dirty="0" err="1"/>
              <a:t>Employe</a:t>
            </a:r>
            <a:r>
              <a:rPr lang="fr-FR" sz="2400" dirty="0"/>
              <a:t> et </a:t>
            </a:r>
            <a:r>
              <a:rPr lang="fr-FR" sz="2400" dirty="0" smtClean="0"/>
              <a:t>Technicien</a:t>
            </a:r>
          </a:p>
          <a:p>
            <a:pPr algn="just">
              <a:lnSpc>
                <a:spcPct val="200000"/>
              </a:lnSpc>
            </a:pPr>
            <a:r>
              <a:rPr lang="fr-FR" sz="2400" dirty="0"/>
              <a:t>De plus, notons que, là encore, toutes les stratégies de génération d’id sont supportées.</a:t>
            </a:r>
          </a:p>
        </p:txBody>
      </p:sp>
    </p:spTree>
    <p:extLst>
      <p:ext uri="{BB962C8B-B14F-4D97-AF65-F5344CB8AC3E}">
        <p14:creationId xmlns:p14="http://schemas.microsoft.com/office/powerpoint/2010/main" val="3081414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Conclusion</a:t>
            </a:r>
            <a:endParaRPr lang="fr-FR"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3349951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JOINED</a:t>
            </a:r>
            <a:endParaRPr lang="fr-FR" dirty="0"/>
          </a:p>
        </p:txBody>
      </p:sp>
      <p:sp>
        <p:nvSpPr>
          <p:cNvPr id="3" name="Espace réservé du contenu 2"/>
          <p:cNvSpPr>
            <a:spLocks noGrp="1"/>
          </p:cNvSpPr>
          <p:nvPr>
            <p:ph idx="1"/>
          </p:nvPr>
        </p:nvSpPr>
        <p:spPr/>
        <p:txBody>
          <a:bodyPr/>
          <a:lstStyle/>
          <a:p>
            <a:pPr algn="just">
              <a:lnSpc>
                <a:spcPct val="200000"/>
              </a:lnSpc>
            </a:pPr>
            <a:r>
              <a:rPr lang="fr-FR" dirty="0"/>
              <a:t>La meilleure stratégie a priori est </a:t>
            </a:r>
            <a:r>
              <a:rPr lang="fr-FR" b="1" dirty="0"/>
              <a:t>JOINED</a:t>
            </a:r>
            <a:r>
              <a:rPr lang="fr-FR" dirty="0"/>
              <a:t> : c’est la seule implémentation de l’héritage au sens strict, tant en Java que dans le modèle de données. Elle implique néanmoins systématiquement des jointures en lecture, et potentiellement plusieurs requêtes en écritures. Les requêtes de recherche peuvent vite devenir lourdes.</a:t>
            </a:r>
          </a:p>
        </p:txBody>
      </p:sp>
    </p:spTree>
    <p:extLst>
      <p:ext uri="{BB962C8B-B14F-4D97-AF65-F5344CB8AC3E}">
        <p14:creationId xmlns:p14="http://schemas.microsoft.com/office/powerpoint/2010/main" val="1247158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a:t>SINGLE_TABLE</a:t>
            </a:r>
            <a:endParaRPr lang="fr-FR" sz="3200" dirty="0"/>
          </a:p>
        </p:txBody>
      </p:sp>
      <p:sp>
        <p:nvSpPr>
          <p:cNvPr id="3" name="Espace réservé du contenu 2"/>
          <p:cNvSpPr>
            <a:spLocks noGrp="1"/>
          </p:cNvSpPr>
          <p:nvPr>
            <p:ph idx="1"/>
          </p:nvPr>
        </p:nvSpPr>
        <p:spPr/>
        <p:txBody>
          <a:bodyPr>
            <a:normAutofit/>
          </a:bodyPr>
          <a:lstStyle/>
          <a:p>
            <a:pPr algn="just">
              <a:lnSpc>
                <a:spcPct val="200000"/>
              </a:lnSpc>
            </a:pPr>
            <a:r>
              <a:rPr lang="fr-FR" sz="2400" dirty="0"/>
              <a:t>La stratégie </a:t>
            </a:r>
            <a:r>
              <a:rPr lang="fr-FR" sz="2400" b="1" dirty="0"/>
              <a:t>SINGLE_TABLE</a:t>
            </a:r>
            <a:r>
              <a:rPr lang="fr-FR" sz="2400" dirty="0"/>
              <a:t> est une alternative très honnête : les performances en lecture et écriture sont très bonnes. En revanche, on a potentiellement un grand nombre de colonnes et beaucoup de valeurs NULL.</a:t>
            </a:r>
          </a:p>
        </p:txBody>
      </p:sp>
    </p:spTree>
    <p:extLst>
      <p:ext uri="{BB962C8B-B14F-4D97-AF65-F5344CB8AC3E}">
        <p14:creationId xmlns:p14="http://schemas.microsoft.com/office/powerpoint/2010/main" val="39086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Introduction</a:t>
            </a:r>
            <a:endParaRPr lang="fr-FR" dirty="0"/>
          </a:p>
        </p:txBody>
      </p:sp>
      <p:sp>
        <p:nvSpPr>
          <p:cNvPr id="3" name="Espace réservé du contenu 2"/>
          <p:cNvSpPr>
            <a:spLocks noGrp="1"/>
          </p:cNvSpPr>
          <p:nvPr>
            <p:ph idx="1"/>
          </p:nvPr>
        </p:nvSpPr>
        <p:spPr/>
        <p:txBody>
          <a:bodyPr>
            <a:normAutofit/>
          </a:bodyPr>
          <a:lstStyle/>
          <a:p>
            <a:pPr algn="just">
              <a:lnSpc>
                <a:spcPct val="200000"/>
              </a:lnSpc>
            </a:pPr>
            <a:r>
              <a:rPr lang="fr-FR" sz="2400" dirty="0"/>
              <a:t>Dans une base de données relationnelle, il est souvent intéressant de faire de l’héritage. Mais comment peut-on représenter cet héritage avec </a:t>
            </a:r>
            <a:r>
              <a:rPr lang="fr-FR" sz="2400" dirty="0" err="1"/>
              <a:t>Hibernate</a:t>
            </a:r>
            <a:r>
              <a:rPr lang="fr-FR" sz="2400" dirty="0"/>
              <a:t> </a:t>
            </a:r>
            <a:r>
              <a:rPr lang="fr-FR" sz="2400" dirty="0" smtClean="0"/>
              <a:t> </a:t>
            </a:r>
            <a:r>
              <a:rPr lang="fr-FR" sz="2400" dirty="0"/>
              <a:t>? </a:t>
            </a:r>
            <a:endParaRPr lang="fr-FR" sz="2400" dirty="0" smtClean="0"/>
          </a:p>
          <a:p>
            <a:pPr algn="just">
              <a:lnSpc>
                <a:spcPct val="200000"/>
              </a:lnSpc>
            </a:pPr>
            <a:r>
              <a:rPr lang="fr-FR" sz="2400" dirty="0" smtClean="0"/>
              <a:t>Plusieurs </a:t>
            </a:r>
            <a:r>
              <a:rPr lang="fr-FR" sz="2400" dirty="0"/>
              <a:t>stratégies existent, qui correspondent chacune à une représentation différente dans le modèle de données.</a:t>
            </a:r>
          </a:p>
        </p:txBody>
      </p:sp>
    </p:spTree>
    <p:extLst>
      <p:ext uri="{BB962C8B-B14F-4D97-AF65-F5344CB8AC3E}">
        <p14:creationId xmlns:p14="http://schemas.microsoft.com/office/powerpoint/2010/main" val="18883778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400" b="1" dirty="0"/>
              <a:t>TABLE_PER_CLASS</a:t>
            </a:r>
            <a:endParaRPr lang="fr-FR" sz="2400" dirty="0"/>
          </a:p>
        </p:txBody>
      </p:sp>
      <p:sp>
        <p:nvSpPr>
          <p:cNvPr id="3" name="Espace réservé du contenu 2"/>
          <p:cNvSpPr>
            <a:spLocks noGrp="1"/>
          </p:cNvSpPr>
          <p:nvPr>
            <p:ph idx="1"/>
          </p:nvPr>
        </p:nvSpPr>
        <p:spPr/>
        <p:txBody>
          <a:bodyPr>
            <a:noAutofit/>
          </a:bodyPr>
          <a:lstStyle/>
          <a:p>
            <a:pPr algn="just">
              <a:lnSpc>
                <a:spcPct val="200000"/>
              </a:lnSpc>
            </a:pPr>
            <a:r>
              <a:rPr lang="fr-FR" dirty="0"/>
              <a:t>Le mode </a:t>
            </a:r>
            <a:r>
              <a:rPr lang="fr-FR" b="1" dirty="0"/>
              <a:t>TABLE_PER_CLASS</a:t>
            </a:r>
            <a:r>
              <a:rPr lang="fr-FR" dirty="0"/>
              <a:t> est un peu le parent pauvre de ce </a:t>
            </a:r>
            <a:r>
              <a:rPr lang="fr-FR" dirty="0" smtClean="0"/>
              <a:t>comparatif. </a:t>
            </a:r>
            <a:r>
              <a:rPr lang="fr-FR" dirty="0"/>
              <a:t>Il est vrai que l’on perd tout-à-fait l’intérêt de l’héritage dans l’approche base de données (ce qui n’est pas le cas du point de vue Java). </a:t>
            </a:r>
            <a:endParaRPr lang="fr-FR" dirty="0" smtClean="0"/>
          </a:p>
          <a:p>
            <a:pPr algn="just">
              <a:lnSpc>
                <a:spcPct val="200000"/>
              </a:lnSpc>
            </a:pPr>
            <a:r>
              <a:rPr lang="fr-FR" dirty="0" smtClean="0"/>
              <a:t>On </a:t>
            </a:r>
            <a:r>
              <a:rPr lang="fr-FR" dirty="0"/>
              <a:t>a potentiellement beaucoup de données dupliquées, ce qui signifie qu’une modification sur une des tables impliquées risque de devoir être répercutée sur une ou plusieurs autre(s) table(s). </a:t>
            </a:r>
          </a:p>
        </p:txBody>
      </p:sp>
    </p:spTree>
    <p:extLst>
      <p:ext uri="{BB962C8B-B14F-4D97-AF65-F5344CB8AC3E}">
        <p14:creationId xmlns:p14="http://schemas.microsoft.com/office/powerpoint/2010/main" val="63703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b="1" dirty="0" err="1"/>
              <a:t>MappedSuperclass</a:t>
            </a:r>
            <a:endParaRPr lang="fr-FR" sz="2800" dirty="0"/>
          </a:p>
        </p:txBody>
      </p:sp>
      <p:sp>
        <p:nvSpPr>
          <p:cNvPr id="4" name="Rectangle 1"/>
          <p:cNvSpPr>
            <a:spLocks noGrp="1" noChangeArrowheads="1"/>
          </p:cNvSpPr>
          <p:nvPr>
            <p:ph idx="1"/>
          </p:nvPr>
        </p:nvSpPr>
        <p:spPr bwMode="auto">
          <a:xfrm>
            <a:off x="3869268" y="1005981"/>
            <a:ext cx="7471832" cy="483690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300000"/>
              </a:lnSpc>
              <a:spcBef>
                <a:spcPct val="0"/>
              </a:spcBef>
              <a:spcAft>
                <a:spcPct val="0"/>
              </a:spcAft>
              <a:buClrTx/>
              <a:buSzTx/>
              <a:buFontTx/>
              <a:buNone/>
              <a:tabLst/>
            </a:pPr>
            <a:r>
              <a:rPr kumimoji="0" lang="fr-FR" altLang="fr-FR" b="0" i="0" u="none" strike="noStrike" cap="none" normalizeH="0" baseline="0" dirty="0" smtClean="0">
                <a:ln>
                  <a:noFill/>
                </a:ln>
                <a:solidFill>
                  <a:srgbClr val="2C3E50"/>
                </a:solidFill>
                <a:effectLst/>
                <a:latin typeface="Helvetica Neue"/>
              </a:rPr>
              <a:t>Cette stratégie permet de partager les propriétés entre plusieurs entités. Elle permet de mapper chaque classe vers une table dédiée. La classe mère sur laquelle est définie la stratégie </a:t>
            </a:r>
            <a:r>
              <a:rPr kumimoji="0" lang="fr-FR" altLang="fr-FR" sz="1800" b="1" i="0" u="none" strike="noStrike" cap="none" normalizeH="0" baseline="0" dirty="0" err="1" smtClean="0">
                <a:ln>
                  <a:noFill/>
                </a:ln>
                <a:solidFill>
                  <a:srgbClr val="C7254E"/>
                </a:solidFill>
                <a:effectLst/>
                <a:latin typeface="Monaco"/>
              </a:rPr>
              <a:t>MappedSuperclass</a:t>
            </a:r>
            <a:r>
              <a:rPr kumimoji="0" lang="fr-FR" altLang="fr-FR" b="0" i="0" u="none" strike="noStrike" cap="none" normalizeH="0" baseline="0" dirty="0" smtClean="0">
                <a:ln>
                  <a:noFill/>
                </a:ln>
                <a:solidFill>
                  <a:srgbClr val="2C3E50"/>
                </a:solidFill>
                <a:effectLst/>
                <a:latin typeface="Helvetica Neue"/>
              </a:rPr>
              <a:t> n’est pas une entité et aucune table ne sera crée dans la base de données pour elle.</a:t>
            </a:r>
            <a:r>
              <a:rPr kumimoji="0" lang="fr-FR" altLang="fr-FR" sz="2800" b="0" i="0" u="none" strike="noStrike" cap="none" normalizeH="0" baseline="0" dirty="0" smtClean="0">
                <a:ln>
                  <a:noFill/>
                </a:ln>
                <a:solidFill>
                  <a:schemeClr val="tx1"/>
                </a:solidFill>
                <a:effectLst/>
              </a:rPr>
              <a:t> </a:t>
            </a:r>
            <a:endParaRPr kumimoji="0" lang="fr-FR" altLang="fr-FR"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283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Exemple</a:t>
            </a:r>
            <a:endParaRPr lang="fr-FR" dirty="0"/>
          </a:p>
        </p:txBody>
      </p:sp>
      <p:sp>
        <p:nvSpPr>
          <p:cNvPr id="5" name="Sous-titre 4"/>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898536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a:t>
            </a:r>
            <a:r>
              <a:rPr lang="fr-FR" dirty="0" err="1" smtClean="0"/>
              <a:t>Salary</a:t>
            </a:r>
            <a:endParaRPr lang="fr-FR" dirty="0"/>
          </a:p>
        </p:txBody>
      </p:sp>
      <p:pic>
        <p:nvPicPr>
          <p:cNvPr id="5" name="Image 4"/>
          <p:cNvPicPr>
            <a:picLocks noChangeAspect="1"/>
          </p:cNvPicPr>
          <p:nvPr/>
        </p:nvPicPr>
        <p:blipFill>
          <a:blip r:embed="rId2"/>
          <a:stretch>
            <a:fillRect/>
          </a:stretch>
        </p:blipFill>
        <p:spPr>
          <a:xfrm>
            <a:off x="4140200" y="841374"/>
            <a:ext cx="6629400" cy="5216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670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Ingénieur</a:t>
            </a:r>
            <a:endParaRPr lang="fr-FR" dirty="0"/>
          </a:p>
        </p:txBody>
      </p:sp>
      <p:pic>
        <p:nvPicPr>
          <p:cNvPr id="3" name="Image 2"/>
          <p:cNvPicPr>
            <a:picLocks noChangeAspect="1"/>
          </p:cNvPicPr>
          <p:nvPr/>
        </p:nvPicPr>
        <p:blipFill>
          <a:blip r:embed="rId2"/>
          <a:stretch>
            <a:fillRect/>
          </a:stretch>
        </p:blipFill>
        <p:spPr>
          <a:xfrm>
            <a:off x="4000500" y="815974"/>
            <a:ext cx="6527800" cy="49090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73401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Classe Technicien</a:t>
            </a:r>
            <a:endParaRPr lang="fr-FR" dirty="0"/>
          </a:p>
        </p:txBody>
      </p:sp>
      <p:pic>
        <p:nvPicPr>
          <p:cNvPr id="5" name="Image 4"/>
          <p:cNvPicPr>
            <a:picLocks noChangeAspect="1"/>
          </p:cNvPicPr>
          <p:nvPr/>
        </p:nvPicPr>
        <p:blipFill>
          <a:blip r:embed="rId2"/>
          <a:stretch>
            <a:fillRect/>
          </a:stretch>
        </p:blipFill>
        <p:spPr>
          <a:xfrm>
            <a:off x="4122737" y="1409700"/>
            <a:ext cx="7027863" cy="4315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878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JOINED</a:t>
            </a:r>
            <a:endParaRPr lang="fr-FR" dirty="0"/>
          </a:p>
        </p:txBody>
      </p:sp>
      <p:sp>
        <p:nvSpPr>
          <p:cNvPr id="3" name="Espace réservé du contenu 2"/>
          <p:cNvSpPr>
            <a:spLocks noGrp="1"/>
          </p:cNvSpPr>
          <p:nvPr>
            <p:ph idx="1"/>
          </p:nvPr>
        </p:nvSpPr>
        <p:spPr/>
        <p:txBody>
          <a:bodyPr>
            <a:noAutofit/>
          </a:bodyPr>
          <a:lstStyle/>
          <a:p>
            <a:pPr algn="just">
              <a:lnSpc>
                <a:spcPct val="200000"/>
              </a:lnSpc>
            </a:pPr>
            <a:r>
              <a:rPr lang="fr-FR" sz="2400" dirty="0"/>
              <a:t>Le mode </a:t>
            </a:r>
            <a:r>
              <a:rPr lang="fr-FR" sz="2400" b="1" dirty="0"/>
              <a:t>JOINED</a:t>
            </a:r>
            <a:r>
              <a:rPr lang="fr-FR" sz="2400" dirty="0"/>
              <a:t> correspond au cas où super-entités et sous-entités sont </a:t>
            </a:r>
            <a:r>
              <a:rPr lang="fr-FR" sz="2400" dirty="0" smtClean="0"/>
              <a:t>chacune </a:t>
            </a:r>
            <a:r>
              <a:rPr lang="fr-FR" sz="2400" dirty="0"/>
              <a:t>représentées par une table en base de données, et sans réplication des champs communs. </a:t>
            </a:r>
            <a:endParaRPr lang="fr-FR" sz="2400" dirty="0" smtClean="0"/>
          </a:p>
          <a:p>
            <a:pPr algn="just">
              <a:lnSpc>
                <a:spcPct val="200000"/>
              </a:lnSpc>
            </a:pPr>
            <a:r>
              <a:rPr lang="fr-FR" sz="2400" dirty="0" smtClean="0"/>
              <a:t>Ces </a:t>
            </a:r>
            <a:r>
              <a:rPr lang="fr-FR" sz="2400" dirty="0"/>
              <a:t>champs sont uniquement portés par la super-table, et l’id reporté dans les sous-tables permet de joindre pour récupérer les données de ces colonnes communes. </a:t>
            </a:r>
          </a:p>
        </p:txBody>
      </p:sp>
    </p:spTree>
    <p:extLst>
      <p:ext uri="{BB962C8B-B14F-4D97-AF65-F5344CB8AC3E}">
        <p14:creationId xmlns:p14="http://schemas.microsoft.com/office/powerpoint/2010/main" val="2747205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Cadre">
  <a:themeElements>
    <a:clrScheme name="Cadr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adr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dr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Cadre</Template>
  <TotalTime>81</TotalTime>
  <Words>319</Words>
  <Application>Microsoft Office PowerPoint</Application>
  <PresentationFormat>Grand écran</PresentationFormat>
  <Paragraphs>53</Paragraphs>
  <Slides>30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Arial</vt:lpstr>
      <vt:lpstr>Corbel</vt:lpstr>
      <vt:lpstr>Helvetica Neue</vt:lpstr>
      <vt:lpstr>Monaco</vt:lpstr>
      <vt:lpstr>Wingdings 2</vt:lpstr>
      <vt:lpstr>Cadre</vt:lpstr>
      <vt:lpstr>Hibernate</vt:lpstr>
      <vt:lpstr>Les différents solutions</vt:lpstr>
      <vt:lpstr>Introduction</vt:lpstr>
      <vt:lpstr>MappedSuperclass</vt:lpstr>
      <vt:lpstr>Exemple</vt:lpstr>
      <vt:lpstr>Classe Salary</vt:lpstr>
      <vt:lpstr>Classe Ingénieur</vt:lpstr>
      <vt:lpstr>Classe Technicien</vt:lpstr>
      <vt:lpstr>JOINED</vt:lpstr>
      <vt:lpstr>Exemple</vt:lpstr>
      <vt:lpstr>Classe Salary</vt:lpstr>
      <vt:lpstr>Classe Ingénieur</vt:lpstr>
      <vt:lpstr>Classe Technicien</vt:lpstr>
      <vt:lpstr>Description</vt:lpstr>
      <vt:lpstr>Le mode TABLE_PER_CLASS</vt:lpstr>
      <vt:lpstr>Exemple</vt:lpstr>
      <vt:lpstr>Classe Salary</vt:lpstr>
      <vt:lpstr>Classe Ingénieur</vt:lpstr>
      <vt:lpstr>Classe Technicien</vt:lpstr>
      <vt:lpstr>Description</vt:lpstr>
      <vt:lpstr>Le mode  SINGLE_TABLE</vt:lpstr>
      <vt:lpstr>Exemple</vt:lpstr>
      <vt:lpstr>Classe Salary</vt:lpstr>
      <vt:lpstr>Classe Ingénieur</vt:lpstr>
      <vt:lpstr>Classe Technicien</vt:lpstr>
      <vt:lpstr>Description</vt:lpstr>
      <vt:lpstr>Conclusion</vt:lpstr>
      <vt:lpstr>JOINED</vt:lpstr>
      <vt:lpstr>SINGLE_TABLE</vt:lpstr>
      <vt:lpstr>TABLE_PER_CLASS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admin</dc:creator>
  <cp:lastModifiedBy>admin</cp:lastModifiedBy>
  <cp:revision>20</cp:revision>
  <dcterms:created xsi:type="dcterms:W3CDTF">2019-12-18T00:52:57Z</dcterms:created>
  <dcterms:modified xsi:type="dcterms:W3CDTF">2020-01-07T21:13:32Z</dcterms:modified>
</cp:coreProperties>
</file>