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98" r:id="rId3"/>
    <p:sldId id="280" r:id="rId4"/>
    <p:sldId id="281" r:id="rId5"/>
    <p:sldId id="282" r:id="rId6"/>
    <p:sldId id="283" r:id="rId7"/>
    <p:sldId id="284" r:id="rId8"/>
    <p:sldId id="285" r:id="rId9"/>
    <p:sldId id="294" r:id="rId10"/>
    <p:sldId id="295" r:id="rId11"/>
    <p:sldId id="296" r:id="rId12"/>
    <p:sldId id="289" r:id="rId13"/>
    <p:sldId id="287" r:id="rId14"/>
    <p:sldId id="288" r:id="rId15"/>
    <p:sldId id="290" r:id="rId16"/>
    <p:sldId id="291" r:id="rId17"/>
    <p:sldId id="292" r:id="rId18"/>
    <p:sldId id="293" r:id="rId19"/>
    <p:sldId id="299" r:id="rId20"/>
    <p:sldId id="29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D88B8-233E-4C06-A281-382D52825193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AF4BC-CAE3-4EC1-94C9-AD2322111E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72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  <p:sp>
        <p:nvSpPr>
          <p:cNvPr id="162820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62821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FA94C3-F97A-4C3C-8353-97B168C93651}" type="slidenum">
              <a:rPr lang="fr-FR" sz="1200"/>
              <a:pPr eaLnBrk="1" hangingPunct="1"/>
              <a:t>3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8627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14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0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45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46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0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19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39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103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8AA07A8-3B1D-4486-9A13-1C1B4F7FED89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F96B4E6-43C4-4A7C-A8F8-30DF03781E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7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HIBERNATE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9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 annotation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0" y="2355850"/>
            <a:ext cx="10515600" cy="74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3661714"/>
            <a:ext cx="10515600" cy="2573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7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85000"/>
              </a:lnSpc>
              <a:spcBef>
                <a:spcPct val="0"/>
              </a:spcBef>
            </a:pPr>
            <a:r>
              <a:rPr lang="fr-FR" dirty="0"/>
              <a:t>par fichier de mappage.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94" y="1978024"/>
            <a:ext cx="5930106" cy="4791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62" y="3086100"/>
            <a:ext cx="5553075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9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ateliers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2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Atelier N° 1 (SQL NATIF)</a:t>
            </a:r>
            <a:br>
              <a:rPr lang="fr-FR" dirty="0"/>
            </a:br>
            <a:r>
              <a:rPr lang="fr-FR" b="1" dirty="0" err="1"/>
              <a:t>Hibernate</a:t>
            </a:r>
            <a:r>
              <a:rPr lang="fr-FR" b="1" dirty="0"/>
              <a:t> Native SQL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Récupération et affichage de données à l’aide de </a:t>
            </a:r>
            <a:r>
              <a:rPr lang="fr-FR" dirty="0" err="1"/>
              <a:t>SQLQuery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957512"/>
            <a:ext cx="7988300" cy="3479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51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Atelier N° 1 (SQL NATIF)</a:t>
            </a:r>
            <a:br>
              <a:rPr lang="fr-FR" dirty="0"/>
            </a:br>
            <a:r>
              <a:rPr lang="fr-FR" b="1" dirty="0" err="1"/>
              <a:t>Hibernate</a:t>
            </a:r>
            <a:r>
              <a:rPr lang="fr-FR" b="1" dirty="0"/>
              <a:t> Native SQL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Parcourir le résultat: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4" y="2713037"/>
            <a:ext cx="7623175" cy="2849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38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3600" dirty="0"/>
              <a:t>Atelier N° 2 </a:t>
            </a:r>
            <a:r>
              <a:rPr lang="fr-FR" sz="3600" b="1" dirty="0" err="1"/>
              <a:t>Hibernate</a:t>
            </a:r>
            <a:r>
              <a:rPr lang="fr-FR" sz="3600" b="1" dirty="0"/>
              <a:t> SQL </a:t>
            </a:r>
            <a:r>
              <a:rPr lang="fr-FR" sz="3600" b="1" dirty="0" err="1"/>
              <a:t>Query</a:t>
            </a:r>
            <a:r>
              <a:rPr lang="fr-FR" sz="3600" b="1" dirty="0"/>
              <a:t> </a:t>
            </a:r>
            <a:r>
              <a:rPr lang="fr-FR" sz="3600" b="1" dirty="0" err="1"/>
              <a:t>addScalar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540000"/>
            <a:ext cx="9503181" cy="3238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34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Atelier 3 : </a:t>
            </a:r>
            <a:r>
              <a:rPr lang="en-CA" sz="2400" b="1" dirty="0"/>
              <a:t>Hibernate Native SQL Query with Parameters</a:t>
            </a:r>
            <a:br>
              <a:rPr lang="en-CA" sz="2400" b="1" dirty="0"/>
            </a:b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3048000"/>
            <a:ext cx="8741181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97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4 HQL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7" y="2643187"/>
            <a:ext cx="8659813" cy="2551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682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5 </a:t>
            </a:r>
            <a:r>
              <a:rPr lang="fr-FR" dirty="0" err="1"/>
              <a:t>CritEria</a:t>
            </a:r>
            <a:r>
              <a:rPr lang="fr-FR" dirty="0"/>
              <a:t> anciennes versions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2803524"/>
            <a:ext cx="11531600" cy="21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982F-EFB9-4B78-A75E-1846B177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Criteria</a:t>
            </a:r>
            <a:r>
              <a:rPr lang="fr-FR" b="1" dirty="0"/>
              <a:t> version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7E6A5-9261-4216-A60D-9F947198D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491" y="2011363"/>
            <a:ext cx="9117367" cy="4562461"/>
          </a:xfrm>
        </p:spPr>
      </p:pic>
    </p:spTree>
    <p:extLst>
      <p:ext uri="{BB962C8B-B14F-4D97-AF65-F5344CB8AC3E}">
        <p14:creationId xmlns:p14="http://schemas.microsoft.com/office/powerpoint/2010/main" val="115939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Interrogation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2566318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Hibernate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Query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/>
              <a:t>Intégrer le fichier : named-queries.hbm.xml</a:t>
            </a:r>
          </a:p>
          <a:p>
            <a:pPr algn="just">
              <a:lnSpc>
                <a:spcPct val="300000"/>
              </a:lnSpc>
            </a:pPr>
            <a:r>
              <a:rPr lang="fr-FR" dirty="0"/>
              <a:t>Ajouter l’annotation pour les enregistrements dont le salaire est entre </a:t>
            </a:r>
            <a:r>
              <a:rPr lang="fr-FR" dirty="0" err="1"/>
              <a:t>Vmin</a:t>
            </a:r>
            <a:r>
              <a:rPr lang="fr-FR" dirty="0"/>
              <a:t> et </a:t>
            </a:r>
            <a:r>
              <a:rPr lang="fr-FR" dirty="0" err="1"/>
              <a:t>Vmax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10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990000"/>
                </a:solidFill>
              </a:rPr>
              <a:t>Trois types de requêtes SELECT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SQL</a:t>
            </a:r>
          </a:p>
          <a:p>
            <a:pPr lvl="1" eaLnBrk="1" hangingPunct="1"/>
            <a:r>
              <a:rPr lang="fr-FR" dirty="0" err="1">
                <a:latin typeface="Courier New" pitchFamily="49" charset="0"/>
              </a:rPr>
              <a:t>sess.createSQLQuery</a:t>
            </a:r>
            <a:r>
              <a:rPr lang="fr-FR" dirty="0">
                <a:latin typeface="Courier New" pitchFamily="49" charset="0"/>
              </a:rPr>
              <a:t>().</a:t>
            </a:r>
            <a:r>
              <a:rPr lang="fr-FR" dirty="0" err="1">
                <a:latin typeface="Courier New" pitchFamily="49" charset="0"/>
              </a:rPr>
              <a:t>list</a:t>
            </a:r>
            <a:r>
              <a:rPr lang="fr-FR" dirty="0">
                <a:latin typeface="Courier New" pitchFamily="49" charset="0"/>
              </a:rPr>
              <a:t>()</a:t>
            </a:r>
            <a:endParaRPr lang="fr-FR" dirty="0"/>
          </a:p>
          <a:p>
            <a:pPr eaLnBrk="1" hangingPunct="1"/>
            <a:r>
              <a:rPr lang="fr-FR" dirty="0"/>
              <a:t>HQL</a:t>
            </a:r>
          </a:p>
          <a:p>
            <a:pPr lvl="1" eaLnBrk="1" hangingPunct="1"/>
            <a:r>
              <a:rPr lang="fr-FR" dirty="0" err="1">
                <a:latin typeface="Courier New" pitchFamily="49" charset="0"/>
              </a:rPr>
              <a:t>sess.createQuery</a:t>
            </a:r>
            <a:r>
              <a:rPr lang="fr-FR" dirty="0">
                <a:latin typeface="Courier New" pitchFamily="49" charset="0"/>
              </a:rPr>
              <a:t>().</a:t>
            </a:r>
            <a:r>
              <a:rPr lang="fr-FR" dirty="0" err="1">
                <a:latin typeface="Courier New" pitchFamily="49" charset="0"/>
              </a:rPr>
              <a:t>list</a:t>
            </a:r>
            <a:r>
              <a:rPr lang="fr-FR" dirty="0">
                <a:latin typeface="Courier New" pitchFamily="49" charset="0"/>
              </a:rPr>
              <a:t>()</a:t>
            </a:r>
            <a:endParaRPr lang="fr-FR" dirty="0"/>
          </a:p>
          <a:p>
            <a:pPr eaLnBrk="1" hangingPunct="1"/>
            <a:r>
              <a:rPr lang="fr-FR" dirty="0" err="1"/>
              <a:t>Criteria</a:t>
            </a:r>
            <a:endParaRPr lang="fr-FR" dirty="0"/>
          </a:p>
          <a:p>
            <a:pPr lvl="1" eaLnBrk="1" hangingPunct="1"/>
            <a:r>
              <a:rPr lang="fr-FR" dirty="0" err="1">
                <a:latin typeface="Courier New" pitchFamily="49" charset="0"/>
              </a:rPr>
              <a:t>sess.createCriteria</a:t>
            </a:r>
            <a:r>
              <a:rPr lang="fr-FR" dirty="0">
                <a:latin typeface="Courier New" pitchFamily="49" charset="0"/>
              </a:rPr>
              <a:t>().</a:t>
            </a:r>
            <a:r>
              <a:rPr lang="fr-FR" dirty="0" err="1">
                <a:latin typeface="Courier New" pitchFamily="49" charset="0"/>
              </a:rPr>
              <a:t>list</a:t>
            </a:r>
            <a:r>
              <a:rPr lang="fr-FR" dirty="0">
                <a:latin typeface="Courier New" pitchFamily="49" charset="0"/>
              </a:rPr>
              <a:t>()</a:t>
            </a:r>
          </a:p>
          <a:p>
            <a:r>
              <a:rPr lang="fr-FR" dirty="0" err="1"/>
              <a:t>Hibernate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Query</a:t>
            </a:r>
            <a:endParaRPr lang="fr-FR" dirty="0"/>
          </a:p>
          <a:p>
            <a:pPr lvl="1"/>
            <a:r>
              <a:rPr lang="fr-FR" dirty="0" err="1"/>
              <a:t>sess</a:t>
            </a:r>
            <a:r>
              <a:rPr lang="fr-FR" dirty="0"/>
              <a:t>. </a:t>
            </a:r>
            <a:r>
              <a:rPr lang="fr-FR" dirty="0" err="1"/>
              <a:t>getNamedQuery</a:t>
            </a:r>
            <a:r>
              <a:rPr lang="fr-FR" dirty="0"/>
              <a:t>(</a:t>
            </a:r>
            <a:r>
              <a:rPr lang="fr-FR" dirty="0" err="1"/>
              <a:t>SQLQueryName</a:t>
            </a:r>
            <a:r>
              <a:rPr lang="fr-FR" dirty="0"/>
              <a:t>);</a:t>
            </a:r>
          </a:p>
          <a:p>
            <a:endParaRPr lang="fr-FR" dirty="0">
              <a:latin typeface="Courier New" pitchFamily="49" charset="0"/>
            </a:endParaRPr>
          </a:p>
        </p:txBody>
      </p:sp>
      <p:sp>
        <p:nvSpPr>
          <p:cNvPr id="593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C812BD-DA28-4893-BC11-FD4186DD54BB}" type="slidenum">
              <a:rPr lang="fr-FR" sz="1400"/>
              <a:pPr eaLnBrk="1" hangingPunct="1"/>
              <a:t>3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5095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SQL Natif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fr-FR" dirty="0"/>
              <a:t>La requête SQL la plus basique permet de récupérer une liste de (valeurs) scalaires.</a:t>
            </a:r>
          </a:p>
          <a:p>
            <a:pPr algn="just">
              <a:lnSpc>
                <a:spcPct val="200000"/>
              </a:lnSpc>
            </a:pPr>
            <a:endParaRPr lang="fr-FR" dirty="0"/>
          </a:p>
          <a:p>
            <a:pPr algn="just">
              <a:lnSpc>
                <a:spcPct val="200000"/>
              </a:lnSpc>
            </a:pPr>
            <a:r>
              <a:rPr lang="fr-FR" dirty="0"/>
              <a:t>Ces deux requêtes retourneront un tableau d'objets (Object[]) avec les valeurs scalaires de chacune des colonnes de la table CATS. </a:t>
            </a:r>
            <a:r>
              <a:rPr lang="fr-FR" b="1" dirty="0" err="1"/>
              <a:t>Hibernate</a:t>
            </a:r>
            <a:r>
              <a:rPr lang="fr-FR" dirty="0"/>
              <a:t> utilisera le </a:t>
            </a:r>
            <a:r>
              <a:rPr lang="fr-FR" b="1" dirty="0" err="1"/>
              <a:t>ResultSetMetadata</a:t>
            </a:r>
            <a:r>
              <a:rPr lang="fr-FR" dirty="0"/>
              <a:t> pour déduire l'ordre final et le type des valeurs scalaires retournées.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12" y="2890837"/>
            <a:ext cx="9196388" cy="6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Sql</a:t>
            </a:r>
            <a:r>
              <a:rPr lang="fr-FR" dirty="0"/>
              <a:t> natif (suite)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>
              <a:lnSpc>
                <a:spcPct val="250000"/>
              </a:lnSpc>
            </a:pPr>
            <a:r>
              <a:rPr lang="fr-FR" sz="2900" dirty="0"/>
              <a:t>Pour éviter l’</a:t>
            </a:r>
            <a:r>
              <a:rPr lang="fr-FR" sz="2900" dirty="0" err="1"/>
              <a:t>overhead</a:t>
            </a:r>
            <a:r>
              <a:rPr lang="fr-FR" sz="2900" dirty="0"/>
              <a:t> lié à </a:t>
            </a:r>
            <a:r>
              <a:rPr lang="fr-FR" sz="2900" b="1" dirty="0" err="1"/>
              <a:t>ResultSetMetaData</a:t>
            </a:r>
            <a:r>
              <a:rPr lang="fr-FR" sz="2900" dirty="0"/>
              <a:t> ou simplement pour être implicite dans ce qui est retournée , vous pouvez utilisez </a:t>
            </a:r>
            <a:r>
              <a:rPr lang="fr-FR" sz="2900" b="1" dirty="0" err="1"/>
              <a:t>addScalar</a:t>
            </a:r>
            <a:r>
              <a:rPr lang="fr-FR" sz="2900" dirty="0"/>
              <a:t>().</a:t>
            </a:r>
          </a:p>
          <a:p>
            <a:pPr algn="just">
              <a:lnSpc>
                <a:spcPct val="250000"/>
              </a:lnSpc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lnSpc>
                <a:spcPct val="220000"/>
              </a:lnSpc>
            </a:pPr>
            <a:r>
              <a:rPr lang="fr-FR" sz="3500" dirty="0"/>
              <a:t>Cette requête spécifie :</a:t>
            </a:r>
          </a:p>
          <a:p>
            <a:pPr lvl="1">
              <a:lnSpc>
                <a:spcPct val="220000"/>
              </a:lnSpc>
            </a:pPr>
            <a:r>
              <a:rPr lang="fr-FR" sz="3500" dirty="0"/>
              <a:t>la chaîne de requêtes SQL</a:t>
            </a:r>
          </a:p>
          <a:p>
            <a:pPr lvl="1">
              <a:lnSpc>
                <a:spcPct val="220000"/>
              </a:lnSpc>
            </a:pPr>
            <a:r>
              <a:rPr lang="fr-FR" sz="3500" dirty="0"/>
              <a:t>les colonnes et les types retournés</a:t>
            </a:r>
          </a:p>
          <a:p>
            <a:pPr algn="just">
              <a:lnSpc>
                <a:spcPct val="250000"/>
              </a:lnSpc>
            </a:pPr>
            <a:endParaRPr lang="fr-FR" dirty="0"/>
          </a:p>
          <a:p>
            <a:pPr algn="just">
              <a:lnSpc>
                <a:spcPct val="250000"/>
              </a:lnSpc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09" y="2578100"/>
            <a:ext cx="7708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6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HQL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err="1"/>
              <a:t>Hibernate</a:t>
            </a:r>
            <a:r>
              <a:rPr lang="fr-FR" dirty="0"/>
              <a:t> fournit un langage d'interrogation extrêmement puissant qui ressemble au SQL. HQL est totalement orienté objet, cernant des notions comme l'héritage, le polymorphisme et les associations.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Il est sensible à la casse</a:t>
            </a:r>
          </a:p>
        </p:txBody>
      </p:sp>
    </p:spTree>
    <p:extLst>
      <p:ext uri="{BB962C8B-B14F-4D97-AF65-F5344CB8AC3E}">
        <p14:creationId xmlns:p14="http://schemas.microsoft.com/office/powerpoint/2010/main" val="272983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Hql</a:t>
            </a:r>
            <a:r>
              <a:rPr lang="fr-FR" dirty="0"/>
              <a:t> 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21" y="2335212"/>
            <a:ext cx="8372475" cy="31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Criteria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d'interrogation par critères.</a:t>
            </a:r>
          </a:p>
          <a:p>
            <a:r>
              <a:rPr lang="fr-FR" dirty="0"/>
              <a:t>Définition de critères de recherche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997200"/>
            <a:ext cx="71374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35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Hibernate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Query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La requête nommée </a:t>
            </a:r>
            <a:r>
              <a:rPr lang="fr-FR" b="1" dirty="0" err="1"/>
              <a:t>hibernate</a:t>
            </a:r>
            <a:r>
              <a:rPr lang="fr-FR" dirty="0"/>
              <a:t> permet d’utiliser une requête sous un nom significatif. C'est comme utiliser des noms d'alias. Le </a:t>
            </a:r>
            <a:r>
              <a:rPr lang="fr-FR" b="1" dirty="0"/>
              <a:t>Framework</a:t>
            </a:r>
            <a:r>
              <a:rPr lang="fr-FR" dirty="0"/>
              <a:t> </a:t>
            </a:r>
            <a:r>
              <a:rPr lang="fr-FR" b="1" dirty="0" err="1"/>
              <a:t>Hibernate</a:t>
            </a:r>
            <a:r>
              <a:rPr lang="fr-FR" dirty="0"/>
              <a:t> fournit le concept de requêtes nommées afin que le programmeur d'application n'ait pas besoin de disperser les requêtes dans tout le code java.</a:t>
            </a:r>
          </a:p>
          <a:p>
            <a:pPr algn="just">
              <a:lnSpc>
                <a:spcPct val="160000"/>
              </a:lnSpc>
            </a:pPr>
            <a:r>
              <a:rPr lang="fr-FR" dirty="0"/>
              <a:t>Il existe deux manières de définir la requête nommée dans </a:t>
            </a:r>
            <a:r>
              <a:rPr lang="fr-FR" b="1" dirty="0" err="1"/>
              <a:t>hibernate</a:t>
            </a:r>
            <a:r>
              <a:rPr lang="fr-FR" dirty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fr-FR" dirty="0"/>
              <a:t>par annotation</a:t>
            </a:r>
          </a:p>
          <a:p>
            <a:pPr lvl="1" algn="just">
              <a:lnSpc>
                <a:spcPct val="160000"/>
              </a:lnSpc>
            </a:pPr>
            <a:r>
              <a:rPr lang="fr-FR" dirty="0"/>
              <a:t>par fichier de mappage.</a:t>
            </a:r>
          </a:p>
        </p:txBody>
      </p:sp>
    </p:spTree>
    <p:extLst>
      <p:ext uri="{BB962C8B-B14F-4D97-AF65-F5344CB8AC3E}">
        <p14:creationId xmlns:p14="http://schemas.microsoft.com/office/powerpoint/2010/main" val="199771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418</TotalTime>
  <Words>370</Words>
  <Application>Microsoft Office PowerPoint</Application>
  <PresentationFormat>Widescreen</PresentationFormat>
  <Paragraphs>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Corbel</vt:lpstr>
      <vt:lpstr>Courier New</vt:lpstr>
      <vt:lpstr>Times New Roman</vt:lpstr>
      <vt:lpstr>Wingdings</vt:lpstr>
      <vt:lpstr>À bandes</vt:lpstr>
      <vt:lpstr>HIBERNATE</vt:lpstr>
      <vt:lpstr>Interrogation</vt:lpstr>
      <vt:lpstr>Trois types de requêtes SELECT</vt:lpstr>
      <vt:lpstr>SQL Natif</vt:lpstr>
      <vt:lpstr>Sql natif (suite)</vt:lpstr>
      <vt:lpstr>HQL</vt:lpstr>
      <vt:lpstr>Hql exemple</vt:lpstr>
      <vt:lpstr>Criteria</vt:lpstr>
      <vt:lpstr>Hibernate Named Query </vt:lpstr>
      <vt:lpstr>Par annotation</vt:lpstr>
      <vt:lpstr>par fichier de mappage. </vt:lpstr>
      <vt:lpstr>Les ateliers</vt:lpstr>
      <vt:lpstr>Atelier N° 1 (SQL NATIF) Hibernate Native SQL </vt:lpstr>
      <vt:lpstr>Atelier N° 1 (SQL NATIF) Hibernate Native SQL </vt:lpstr>
      <vt:lpstr>Atelier N° 2 Hibernate SQL Query addScalar </vt:lpstr>
      <vt:lpstr>Atelier 3 : Hibernate Native SQL Query with Parameters </vt:lpstr>
      <vt:lpstr>Atelier 4 HQL</vt:lpstr>
      <vt:lpstr>Atelier 5 CritEria anciennes versions</vt:lpstr>
      <vt:lpstr>Criteria version 6</vt:lpstr>
      <vt:lpstr>Hibernate Named 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HADDANE ISRAA</cp:lastModifiedBy>
  <cp:revision>39</cp:revision>
  <dcterms:created xsi:type="dcterms:W3CDTF">2019-10-20T22:32:24Z</dcterms:created>
  <dcterms:modified xsi:type="dcterms:W3CDTF">2023-11-29T07:57:02Z</dcterms:modified>
</cp:coreProperties>
</file>