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2" r:id="rId4"/>
    <p:sldId id="263" r:id="rId5"/>
    <p:sldId id="264" r:id="rId6"/>
    <p:sldId id="265" r:id="rId7"/>
    <p:sldId id="266" r:id="rId8"/>
    <p:sldId id="267" r:id="rId9"/>
    <p:sldId id="268" r:id="rId10"/>
    <p:sldId id="269" r:id="rId11"/>
    <p:sldId id="257" r:id="rId12"/>
    <p:sldId id="258" r:id="rId13"/>
    <p:sldId id="259" r:id="rId14"/>
    <p:sldId id="260"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303" r:id="rId32"/>
    <p:sldId id="304" r:id="rId33"/>
    <p:sldId id="305" r:id="rId34"/>
    <p:sldId id="306" r:id="rId35"/>
    <p:sldId id="286" r:id="rId36"/>
    <p:sldId id="287" r:id="rId37"/>
    <p:sldId id="288" r:id="rId38"/>
    <p:sldId id="289" r:id="rId39"/>
    <p:sldId id="290" r:id="rId40"/>
    <p:sldId id="291" r:id="rId41"/>
    <p:sldId id="292" r:id="rId42"/>
    <p:sldId id="293" r:id="rId43"/>
    <p:sldId id="294" r:id="rId44"/>
    <p:sldId id="295" r:id="rId45"/>
    <p:sldId id="297" r:id="rId46"/>
    <p:sldId id="296" r:id="rId47"/>
    <p:sldId id="298" r:id="rId48"/>
    <p:sldId id="299" r:id="rId49"/>
    <p:sldId id="302" r:id="rId50"/>
    <p:sldId id="307" r:id="rId51"/>
    <p:sldId id="300" r:id="rId52"/>
    <p:sldId id="301" r:id="rId53"/>
    <p:sldId id="308" r:id="rId5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57D81A2F-5A33-431D-A339-E6FDD72AB412}" type="datetimeFigureOut">
              <a:rPr lang="fr-FR" smtClean="0"/>
              <a:t>06/02/2024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E685BEB-CB29-4B4F-B2E2-01CA5689F203}"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475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7D81A2F-5A33-431D-A339-E6FDD72AB412}" type="datetimeFigureOut">
              <a:rPr lang="fr-FR" smtClean="0"/>
              <a:t>06/02/2024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1222330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7D81A2F-5A33-431D-A339-E6FDD72AB412}" type="datetimeFigureOut">
              <a:rPr lang="fr-FR" smtClean="0"/>
              <a:t>06/02/2024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2031523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7D81A2F-5A33-431D-A339-E6FDD72AB412}" type="datetimeFigureOut">
              <a:rPr lang="fr-FR" smtClean="0"/>
              <a:t>06/02/2024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467113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7D81A2F-5A33-431D-A339-E6FDD72AB412}" type="datetimeFigureOut">
              <a:rPr lang="fr-FR" smtClean="0"/>
              <a:t>06/02/2024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E685BEB-CB29-4B4F-B2E2-01CA5689F203}"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149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7D81A2F-5A33-431D-A339-E6FDD72AB412}" type="datetimeFigureOut">
              <a:rPr lang="fr-FR" smtClean="0"/>
              <a:t>06/02/2024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1568368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7D81A2F-5A33-431D-A339-E6FDD72AB412}" type="datetimeFigureOut">
              <a:rPr lang="fr-FR" smtClean="0"/>
              <a:t>06/02/2024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1962814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57D81A2F-5A33-431D-A339-E6FDD72AB412}" type="datetimeFigureOut">
              <a:rPr lang="fr-FR" smtClean="0"/>
              <a:t>06/02/2024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4072765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D81A2F-5A33-431D-A339-E6FDD72AB412}" type="datetimeFigureOut">
              <a:rPr lang="fr-FR" smtClean="0"/>
              <a:t>06/02/2024</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3465040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D81A2F-5A33-431D-A339-E6FDD72AB412}" type="datetimeFigureOut">
              <a:rPr lang="fr-FR" smtClean="0"/>
              <a:t>06/02/2024</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685BEB-CB29-4B4F-B2E2-01CA5689F203}" type="slidenum">
              <a:rPr lang="fr-FR" smtClean="0"/>
              <a:t>‹N°›</a:t>
            </a:fld>
            <a:endParaRPr lang="fr-FR"/>
          </a:p>
        </p:txBody>
      </p:sp>
    </p:spTree>
    <p:extLst>
      <p:ext uri="{BB962C8B-B14F-4D97-AF65-F5344CB8AC3E}">
        <p14:creationId xmlns:p14="http://schemas.microsoft.com/office/powerpoint/2010/main" val="1440764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7D81A2F-5A33-431D-A339-E6FDD72AB412}" type="datetimeFigureOut">
              <a:rPr lang="fr-FR" smtClean="0"/>
              <a:t>06/02/2024</a:t>
            </a:fld>
            <a:endParaRPr lang="fr-F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352143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D81A2F-5A33-431D-A339-E6FDD72AB412}" type="datetimeFigureOut">
              <a:rPr lang="fr-FR" smtClean="0"/>
              <a:t>06/02/2024</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E685BEB-CB29-4B4F-B2E2-01CA5689F203}"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464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nvm-sh/nvm" TargetMode="External"/><Relationship Id="rId2" Type="http://schemas.openxmlformats.org/officeDocument/2006/relationships/hyperlink" Target="https://nodejs.org/" TargetMode="External"/><Relationship Id="rId1" Type="http://schemas.openxmlformats.org/officeDocument/2006/relationships/slideLayout" Target="../slideLayouts/slideLayout2.xml"/><Relationship Id="rId5" Type="http://schemas.openxmlformats.org/officeDocument/2006/relationships/hyperlink" Target="https://replit.com/languages/nodejs" TargetMode="External"/><Relationship Id="rId4" Type="http://schemas.openxmlformats.org/officeDocument/2006/relationships/hyperlink" Target="https://github.com/coreybutler/nvm-window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NODEJS</a:t>
            </a:r>
            <a:endParaRPr lang="fr-FR" dirty="0"/>
          </a:p>
        </p:txBody>
      </p:sp>
      <p:sp>
        <p:nvSpPr>
          <p:cNvPr id="3" name="Sous-titre 2"/>
          <p:cNvSpPr>
            <a:spLocks noGrp="1"/>
          </p:cNvSpPr>
          <p:nvPr>
            <p:ph type="subTitle" idx="1"/>
          </p:nvPr>
        </p:nvSpPr>
        <p:spPr/>
        <p:txBody>
          <a:bodyPr/>
          <a:lstStyle/>
          <a:p>
            <a:r>
              <a:rPr lang="fr-FR" b="1" dirty="0" smtClean="0"/>
              <a:t>M2I</a:t>
            </a:r>
            <a:endParaRPr lang="fr-FR" b="1" dirty="0"/>
          </a:p>
        </p:txBody>
      </p:sp>
    </p:spTree>
    <p:extLst>
      <p:ext uri="{BB962C8B-B14F-4D97-AF65-F5344CB8AC3E}">
        <p14:creationId xmlns:p14="http://schemas.microsoft.com/office/powerpoint/2010/main" val="1288656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Ecosystème NODEJS</a:t>
            </a:r>
            <a:endParaRPr lang="fr-FR" b="1" dirty="0"/>
          </a:p>
        </p:txBody>
      </p:sp>
      <p:pic>
        <p:nvPicPr>
          <p:cNvPr id="2050" name="Picture 2" descr="GitHub - aalykiot/nodejs-course: Intro and Overview of Node.J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0124" y="1846263"/>
            <a:ext cx="9294921" cy="4022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722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C'est quoi les normes </a:t>
            </a:r>
            <a:r>
              <a:rPr lang="fr-FR" b="1" dirty="0"/>
              <a:t>ECMAScript</a:t>
            </a:r>
            <a:r>
              <a:rPr lang="fr-FR" dirty="0"/>
              <a:t> ?</a:t>
            </a:r>
          </a:p>
        </p:txBody>
      </p:sp>
      <p:sp>
        <p:nvSpPr>
          <p:cNvPr id="3" name="Espace réservé du contenu 2"/>
          <p:cNvSpPr>
            <a:spLocks noGrp="1"/>
          </p:cNvSpPr>
          <p:nvPr>
            <p:ph idx="1"/>
          </p:nvPr>
        </p:nvSpPr>
        <p:spPr>
          <a:xfrm>
            <a:off x="1668780" y="1825101"/>
            <a:ext cx="8915400" cy="4648200"/>
          </a:xfrm>
        </p:spPr>
        <p:txBody>
          <a:bodyPr>
            <a:normAutofit/>
          </a:bodyPr>
          <a:lstStyle/>
          <a:p>
            <a:pPr algn="just">
              <a:lnSpc>
                <a:spcPct val="200000"/>
              </a:lnSpc>
            </a:pPr>
            <a:r>
              <a:rPr lang="fr-FR" sz="2400" b="1" dirty="0">
                <a:latin typeface="Arial" panose="020B0604020202020204" pitchFamily="34" charset="0"/>
                <a:cs typeface="Arial" panose="020B0604020202020204" pitchFamily="34" charset="0"/>
              </a:rPr>
              <a:t>ECMAScript</a:t>
            </a:r>
            <a:r>
              <a:rPr lang="fr-FR" sz="2400" dirty="0">
                <a:latin typeface="Arial" panose="020B0604020202020204" pitchFamily="34" charset="0"/>
                <a:cs typeface="Arial" panose="020B0604020202020204" pitchFamily="34" charset="0"/>
              </a:rPr>
              <a:t> est un ensemble de normes concernant les langages de programmation de type script et standardisées par </a:t>
            </a:r>
            <a:r>
              <a:rPr lang="fr-FR" sz="2400" b="1" dirty="0" err="1">
                <a:latin typeface="Arial" panose="020B0604020202020204" pitchFamily="34" charset="0"/>
                <a:cs typeface="Arial" panose="020B0604020202020204" pitchFamily="34" charset="0"/>
              </a:rPr>
              <a:t>Ecma</a:t>
            </a:r>
            <a:r>
              <a:rPr lang="fr-FR" sz="2400" dirty="0">
                <a:latin typeface="Arial" panose="020B0604020202020204" pitchFamily="34" charset="0"/>
                <a:cs typeface="Arial" panose="020B0604020202020204" pitchFamily="34" charset="0"/>
              </a:rPr>
              <a:t> International dans le cadre de la spécification </a:t>
            </a:r>
            <a:r>
              <a:rPr lang="fr-FR" sz="2400" b="1" dirty="0">
                <a:latin typeface="Arial" panose="020B0604020202020204" pitchFamily="34" charset="0"/>
                <a:cs typeface="Arial" panose="020B0604020202020204" pitchFamily="34" charset="0"/>
              </a:rPr>
              <a:t>ECMA-262</a:t>
            </a:r>
            <a:r>
              <a:rPr lang="fr-FR" sz="2400" dirty="0">
                <a:latin typeface="Arial" panose="020B0604020202020204" pitchFamily="34" charset="0"/>
                <a:cs typeface="Arial" panose="020B0604020202020204" pitchFamily="34" charset="0"/>
              </a:rPr>
              <a:t>. Il s'agit donc d'un standard, dont les spécifications sont mises en œuvre dans différents langages de script, comme </a:t>
            </a:r>
            <a:r>
              <a:rPr lang="fr-FR" sz="2400" b="1" dirty="0">
                <a:latin typeface="Arial" panose="020B0604020202020204" pitchFamily="34" charset="0"/>
                <a:cs typeface="Arial" panose="020B0604020202020204" pitchFamily="34" charset="0"/>
              </a:rPr>
              <a:t>JavaScript</a:t>
            </a:r>
            <a:r>
              <a:rPr lang="fr-FR" sz="2400" dirty="0">
                <a:latin typeface="Arial" panose="020B0604020202020204" pitchFamily="34" charset="0"/>
                <a:cs typeface="Arial" panose="020B0604020202020204" pitchFamily="34" charset="0"/>
              </a:rPr>
              <a:t> ou </a:t>
            </a:r>
            <a:r>
              <a:rPr lang="fr-FR" sz="2400" b="1" dirty="0" err="1">
                <a:latin typeface="Arial" panose="020B0604020202020204" pitchFamily="34" charset="0"/>
                <a:cs typeface="Arial" panose="020B0604020202020204" pitchFamily="34" charset="0"/>
              </a:rPr>
              <a:t>ActionScript</a:t>
            </a:r>
            <a:r>
              <a:rPr lang="fr-FR"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95950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t>C'est quoi le ES6 ?</a:t>
            </a:r>
          </a:p>
        </p:txBody>
      </p:sp>
      <p:sp>
        <p:nvSpPr>
          <p:cNvPr id="3" name="Espace réservé du contenu 2"/>
          <p:cNvSpPr>
            <a:spLocks noGrp="1"/>
          </p:cNvSpPr>
          <p:nvPr>
            <p:ph idx="1"/>
          </p:nvPr>
        </p:nvSpPr>
        <p:spPr/>
        <p:txBody>
          <a:bodyPr>
            <a:normAutofit/>
          </a:bodyPr>
          <a:lstStyle/>
          <a:p>
            <a:pPr algn="just">
              <a:lnSpc>
                <a:spcPct val="200000"/>
              </a:lnSpc>
            </a:pPr>
            <a:r>
              <a:rPr lang="fr-FR" sz="2800" b="1" dirty="0">
                <a:latin typeface="Arial" panose="020B0604020202020204" pitchFamily="34" charset="0"/>
                <a:cs typeface="Arial" panose="020B0604020202020204" pitchFamily="34" charset="0"/>
              </a:rPr>
              <a:t>ES6</a:t>
            </a:r>
            <a:r>
              <a:rPr lang="fr-FR" sz="2800" dirty="0">
                <a:latin typeface="Arial" panose="020B0604020202020204" pitchFamily="34" charset="0"/>
                <a:cs typeface="Arial" panose="020B0604020202020204" pitchFamily="34" charset="0"/>
              </a:rPr>
              <a:t> a été pensé pour créer des applications web facilement maintenables, tout en restant compatibles avec le code existant. L'idée a été d'ajouter de nouvelles fonctionnalités au langage.</a:t>
            </a:r>
          </a:p>
        </p:txBody>
      </p:sp>
    </p:spTree>
    <p:extLst>
      <p:ext uri="{BB962C8B-B14F-4D97-AF65-F5344CB8AC3E}">
        <p14:creationId xmlns:p14="http://schemas.microsoft.com/office/powerpoint/2010/main" val="1344651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t>Quelle est la dernière version de JavaScript ?</a:t>
            </a:r>
          </a:p>
        </p:txBody>
      </p:sp>
      <p:pic>
        <p:nvPicPr>
          <p:cNvPr id="4" name="Image 3"/>
          <p:cNvPicPr>
            <a:picLocks noChangeAspect="1"/>
          </p:cNvPicPr>
          <p:nvPr/>
        </p:nvPicPr>
        <p:blipFill>
          <a:blip r:embed="rId2"/>
          <a:stretch>
            <a:fillRect/>
          </a:stretch>
        </p:blipFill>
        <p:spPr>
          <a:xfrm>
            <a:off x="1752392" y="1901032"/>
            <a:ext cx="8748175" cy="40593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15238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2971" y="246929"/>
            <a:ext cx="8911687" cy="1280890"/>
          </a:xfrm>
        </p:spPr>
        <p:txBody>
          <a:bodyPr anchor="ctr"/>
          <a:lstStyle/>
          <a:p>
            <a:pPr algn="ctr"/>
            <a:r>
              <a:rPr lang="fr-FR" b="1" dirty="0"/>
              <a:t>Quelle version ECMAScript ?</a:t>
            </a:r>
          </a:p>
        </p:txBody>
      </p:sp>
      <p:sp>
        <p:nvSpPr>
          <p:cNvPr id="3" name="Espace réservé du contenu 2"/>
          <p:cNvSpPr>
            <a:spLocks noGrp="1"/>
          </p:cNvSpPr>
          <p:nvPr>
            <p:ph idx="1"/>
          </p:nvPr>
        </p:nvSpPr>
        <p:spPr>
          <a:xfrm>
            <a:off x="1245261" y="1254425"/>
            <a:ext cx="9547122" cy="4916128"/>
          </a:xfrm>
        </p:spPr>
        <p:txBody>
          <a:bodyPr>
            <a:normAutofit/>
          </a:bodyPr>
          <a:lstStyle/>
          <a:p>
            <a:pPr algn="justLow">
              <a:lnSpc>
                <a:spcPct val="300000"/>
              </a:lnSpc>
            </a:pPr>
            <a:r>
              <a:rPr lang="fr-FR" sz="2400" dirty="0"/>
              <a:t>« </a:t>
            </a:r>
            <a:r>
              <a:rPr lang="fr-FR" sz="2400" b="1" dirty="0"/>
              <a:t>ES</a:t>
            </a:r>
            <a:r>
              <a:rPr lang="fr-FR" sz="2400" dirty="0"/>
              <a:t> » est l'abréviation </a:t>
            </a:r>
            <a:r>
              <a:rPr lang="fr-FR" sz="2400" b="1" dirty="0"/>
              <a:t>d'</a:t>
            </a:r>
            <a:r>
              <a:rPr lang="fr-FR" sz="2400" b="1" dirty="0" err="1"/>
              <a:t>ECMAScript</a:t>
            </a:r>
            <a:r>
              <a:rPr lang="fr-FR" sz="2400" dirty="0"/>
              <a:t>, le standard sur lequel repose JavaScript. Pendant longtemps (l'époque jQuery), il s'agissait de </a:t>
            </a:r>
            <a:r>
              <a:rPr lang="fr-FR" sz="2400" b="1" dirty="0"/>
              <a:t>l'ES5</a:t>
            </a:r>
            <a:r>
              <a:rPr lang="fr-FR" sz="2400" dirty="0"/>
              <a:t>, la version </a:t>
            </a:r>
            <a:r>
              <a:rPr lang="fr-FR" sz="2400" b="1" dirty="0"/>
              <a:t>5</a:t>
            </a:r>
            <a:r>
              <a:rPr lang="fr-FR" sz="2400" dirty="0"/>
              <a:t> de </a:t>
            </a:r>
            <a:r>
              <a:rPr lang="fr-FR" sz="2400" b="1" dirty="0"/>
              <a:t>l'</a:t>
            </a:r>
            <a:r>
              <a:rPr lang="fr-FR" sz="2400" b="1" dirty="0" err="1"/>
              <a:t>ECMAScript</a:t>
            </a:r>
            <a:r>
              <a:rPr lang="fr-FR" sz="2400" dirty="0"/>
              <a:t>. Depuis juin 2015, une nouvelle version est disponible : </a:t>
            </a:r>
            <a:r>
              <a:rPr lang="fr-FR" sz="2400" b="1" dirty="0"/>
              <a:t>l'ES6</a:t>
            </a:r>
            <a:r>
              <a:rPr lang="fr-FR" sz="2400" dirty="0"/>
              <a:t>.</a:t>
            </a:r>
          </a:p>
        </p:txBody>
      </p:sp>
    </p:spTree>
    <p:extLst>
      <p:ext uri="{BB962C8B-B14F-4D97-AF65-F5344CB8AC3E}">
        <p14:creationId xmlns:p14="http://schemas.microsoft.com/office/powerpoint/2010/main" val="368606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66617" y="172781"/>
            <a:ext cx="10382863" cy="1280890"/>
          </a:xfrm>
        </p:spPr>
        <p:txBody>
          <a:bodyPr anchor="ctr">
            <a:normAutofit/>
          </a:bodyPr>
          <a:lstStyle/>
          <a:p>
            <a:pPr algn="ctr"/>
            <a:r>
              <a:rPr lang="fr-FR" sz="3200" dirty="0"/>
              <a:t>Qu’est-ce que </a:t>
            </a:r>
            <a:r>
              <a:rPr lang="fr-FR" sz="3200" dirty="0" err="1"/>
              <a:t>npm</a:t>
            </a:r>
            <a:r>
              <a:rPr lang="fr-FR" sz="3200" dirty="0"/>
              <a:t> (</a:t>
            </a:r>
            <a:r>
              <a:rPr lang="fr-FR" sz="3200" dirty="0" err="1"/>
              <a:t>Node</a:t>
            </a:r>
            <a:r>
              <a:rPr lang="fr-FR" sz="3200" dirty="0"/>
              <a:t> Package Manager) ?</a:t>
            </a:r>
          </a:p>
        </p:txBody>
      </p:sp>
      <p:sp>
        <p:nvSpPr>
          <p:cNvPr id="3" name="Espace réservé du contenu 2"/>
          <p:cNvSpPr>
            <a:spLocks noGrp="1"/>
          </p:cNvSpPr>
          <p:nvPr>
            <p:ph idx="1"/>
          </p:nvPr>
        </p:nvSpPr>
        <p:spPr>
          <a:xfrm>
            <a:off x="1147195" y="1712913"/>
            <a:ext cx="10202285" cy="4470400"/>
          </a:xfrm>
        </p:spPr>
        <p:txBody>
          <a:bodyPr>
            <a:noAutofit/>
          </a:bodyPr>
          <a:lstStyle/>
          <a:p>
            <a:pPr algn="just">
              <a:lnSpc>
                <a:spcPct val="200000"/>
              </a:lnSpc>
            </a:pPr>
            <a:r>
              <a:rPr lang="fr-FR" sz="2000" b="1" dirty="0" err="1" smtClean="0"/>
              <a:t>npm</a:t>
            </a:r>
            <a:r>
              <a:rPr lang="fr-FR" sz="2000" dirty="0" smtClean="0"/>
              <a:t> </a:t>
            </a:r>
            <a:r>
              <a:rPr lang="fr-FR" sz="2000" dirty="0"/>
              <a:t>est un gestionnaire de paquets pour les projets Node.js mis à disposition pour un usage public. Les projets disponibles sur le registre </a:t>
            </a:r>
            <a:r>
              <a:rPr lang="fr-FR" sz="2000" b="1" dirty="0" err="1"/>
              <a:t>npm</a:t>
            </a:r>
            <a:r>
              <a:rPr lang="fr-FR" sz="2000" dirty="0"/>
              <a:t> sont appelés « packages »</a:t>
            </a:r>
          </a:p>
          <a:p>
            <a:pPr algn="just">
              <a:lnSpc>
                <a:spcPct val="200000"/>
              </a:lnSpc>
            </a:pPr>
            <a:r>
              <a:rPr lang="fr-FR" sz="2000" b="1" dirty="0" err="1" smtClean="0"/>
              <a:t>npm</a:t>
            </a:r>
            <a:r>
              <a:rPr lang="fr-FR" sz="2000" dirty="0" smtClean="0"/>
              <a:t> </a:t>
            </a:r>
            <a:r>
              <a:rPr lang="fr-FR" sz="2000" dirty="0"/>
              <a:t>nous permet d’utiliser facilement du code écrit par d’autres sans avoir à l’écrire nous-mêmes pendant le développement</a:t>
            </a:r>
            <a:r>
              <a:rPr lang="fr-FR" sz="2000" dirty="0" smtClean="0"/>
              <a:t>.</a:t>
            </a:r>
          </a:p>
          <a:p>
            <a:pPr algn="just">
              <a:lnSpc>
                <a:spcPct val="200000"/>
              </a:lnSpc>
            </a:pPr>
            <a:r>
              <a:rPr lang="fr-FR" sz="2000" dirty="0"/>
              <a:t>Le registre </a:t>
            </a:r>
            <a:r>
              <a:rPr lang="fr-FR" sz="2000" b="1" dirty="0" err="1"/>
              <a:t>npm</a:t>
            </a:r>
            <a:r>
              <a:rPr lang="fr-FR" sz="2000" dirty="0"/>
              <a:t> compte plus de 1,3 million de packages utilisés par plus de 11 millions de développeurs dans le monde. </a:t>
            </a:r>
          </a:p>
        </p:txBody>
      </p:sp>
      <p:pic>
        <p:nvPicPr>
          <p:cNvPr id="5" name="Image 4"/>
          <p:cNvPicPr>
            <a:picLocks noChangeAspect="1"/>
          </p:cNvPicPr>
          <p:nvPr/>
        </p:nvPicPr>
        <p:blipFill>
          <a:blip r:embed="rId2"/>
          <a:stretch>
            <a:fillRect/>
          </a:stretch>
        </p:blipFill>
        <p:spPr>
          <a:xfrm>
            <a:off x="63621" y="80469"/>
            <a:ext cx="1614259" cy="627767"/>
          </a:xfrm>
          <a:prstGeom prst="rect">
            <a:avLst/>
          </a:prstGeom>
        </p:spPr>
      </p:pic>
    </p:spTree>
    <p:extLst>
      <p:ext uri="{BB962C8B-B14F-4D97-AF65-F5344CB8AC3E}">
        <p14:creationId xmlns:p14="http://schemas.microsoft.com/office/powerpoint/2010/main" val="2926667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07359" y="105999"/>
            <a:ext cx="8911687" cy="1280890"/>
          </a:xfrm>
        </p:spPr>
        <p:txBody>
          <a:bodyPr anchor="ctr"/>
          <a:lstStyle/>
          <a:p>
            <a:pPr algn="ctr"/>
            <a:r>
              <a:rPr lang="fr-FR" b="1" dirty="0"/>
              <a:t>Pourquoi utiliser </a:t>
            </a:r>
            <a:r>
              <a:rPr lang="fr-FR" b="1" dirty="0" err="1"/>
              <a:t>npm</a:t>
            </a:r>
            <a:r>
              <a:rPr lang="fr-FR" b="1" dirty="0"/>
              <a:t> ?</a:t>
            </a:r>
          </a:p>
        </p:txBody>
      </p:sp>
      <p:sp>
        <p:nvSpPr>
          <p:cNvPr id="3" name="Espace réservé du contenu 2"/>
          <p:cNvSpPr>
            <a:spLocks noGrp="1"/>
          </p:cNvSpPr>
          <p:nvPr>
            <p:ph idx="1"/>
          </p:nvPr>
        </p:nvSpPr>
        <p:spPr>
          <a:xfrm>
            <a:off x="1074199" y="1970843"/>
            <a:ext cx="10896126" cy="4048217"/>
          </a:xfrm>
        </p:spPr>
        <p:txBody>
          <a:bodyPr>
            <a:noAutofit/>
          </a:bodyPr>
          <a:lstStyle/>
          <a:p>
            <a:pPr algn="just">
              <a:lnSpc>
                <a:spcPct val="150000"/>
              </a:lnSpc>
              <a:buFont typeface="+mj-lt"/>
              <a:buAutoNum type="arabicPeriod"/>
            </a:pPr>
            <a:r>
              <a:rPr lang="fr-FR" sz="2000" dirty="0"/>
              <a:t>Il vous permet d’installer des bibliothèques, des </a:t>
            </a:r>
            <a:r>
              <a:rPr lang="fr-FR" sz="2000" dirty="0" smtClean="0"/>
              <a:t>Framework </a:t>
            </a:r>
            <a:r>
              <a:rPr lang="fr-FR" sz="2000" dirty="0"/>
              <a:t>et d’autres outils de développement pour votre projet, de manière similaire à l’installation d’une application mobile depuis un </a:t>
            </a:r>
            <a:r>
              <a:rPr lang="fr-FR" sz="2000" dirty="0" smtClean="0"/>
              <a:t>App </a:t>
            </a:r>
            <a:r>
              <a:rPr lang="fr-FR" sz="2000" dirty="0"/>
              <a:t>store.</a:t>
            </a:r>
          </a:p>
          <a:p>
            <a:pPr algn="just">
              <a:lnSpc>
                <a:spcPct val="150000"/>
              </a:lnSpc>
              <a:buFont typeface="+mj-lt"/>
              <a:buAutoNum type="arabicPeriod"/>
            </a:pPr>
            <a:r>
              <a:rPr lang="fr-FR" sz="2000" dirty="0"/>
              <a:t>Vous avez accès à des projets Node.js sûrs pour le développement.</a:t>
            </a:r>
          </a:p>
          <a:p>
            <a:pPr algn="just">
              <a:lnSpc>
                <a:spcPct val="150000"/>
              </a:lnSpc>
              <a:buFont typeface="+mj-lt"/>
              <a:buAutoNum type="arabicPeriod"/>
            </a:pPr>
            <a:r>
              <a:rPr lang="fr-FR" sz="2000" dirty="0"/>
              <a:t>Il vous aide à accélérer la phase de développement en utilisant des dépendances </a:t>
            </a:r>
            <a:r>
              <a:rPr lang="fr-FR" sz="2000" dirty="0" smtClean="0"/>
              <a:t>préconstruites.</a:t>
            </a:r>
            <a:endParaRPr lang="fr-FR" sz="2000" dirty="0"/>
          </a:p>
          <a:p>
            <a:pPr algn="just">
              <a:lnSpc>
                <a:spcPct val="150000"/>
              </a:lnSpc>
              <a:buFont typeface="+mj-lt"/>
              <a:buAutoNum type="arabicPeriod"/>
            </a:pPr>
            <a:r>
              <a:rPr lang="fr-FR" sz="2000" b="1" dirty="0" err="1"/>
              <a:t>npm</a:t>
            </a:r>
            <a:r>
              <a:rPr lang="fr-FR" sz="2000" dirty="0"/>
              <a:t> propose gratuitement une grande variété d’outils.</a:t>
            </a:r>
          </a:p>
          <a:p>
            <a:pPr algn="just">
              <a:lnSpc>
                <a:spcPct val="150000"/>
              </a:lnSpc>
              <a:buFont typeface="+mj-lt"/>
              <a:buAutoNum type="arabicPeriod"/>
            </a:pPr>
            <a:r>
              <a:rPr lang="fr-FR" sz="2000" dirty="0"/>
              <a:t>L’utilisation des commandes </a:t>
            </a:r>
            <a:r>
              <a:rPr lang="fr-FR" sz="2000" b="1" dirty="0" err="1"/>
              <a:t>npm</a:t>
            </a:r>
            <a:r>
              <a:rPr lang="fr-FR" sz="2000" dirty="0"/>
              <a:t> ne nécessite pas beaucoup d’apprentissage, car elles sont faciles à comprendre et à utiliser.</a:t>
            </a:r>
          </a:p>
        </p:txBody>
      </p:sp>
    </p:spTree>
    <p:extLst>
      <p:ext uri="{BB962C8B-B14F-4D97-AF65-F5344CB8AC3E}">
        <p14:creationId xmlns:p14="http://schemas.microsoft.com/office/powerpoint/2010/main" val="103084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46506" y="171966"/>
            <a:ext cx="8911687" cy="1280890"/>
          </a:xfrm>
        </p:spPr>
        <p:txBody>
          <a:bodyPr>
            <a:normAutofit fontScale="90000"/>
          </a:bodyPr>
          <a:lstStyle/>
          <a:p>
            <a:pPr algn="ctr"/>
            <a:r>
              <a:rPr lang="fr-FR" b="1" dirty="0"/>
              <a:t>L’interface de ligne de commande (CLI) de </a:t>
            </a:r>
            <a:r>
              <a:rPr lang="fr-FR" b="1" dirty="0" err="1"/>
              <a:t>npm</a:t>
            </a:r>
            <a:endParaRPr lang="fr-FR" b="1" dirty="0"/>
          </a:p>
        </p:txBody>
      </p:sp>
      <p:sp>
        <p:nvSpPr>
          <p:cNvPr id="3" name="Espace réservé du contenu 2"/>
          <p:cNvSpPr>
            <a:spLocks noGrp="1"/>
          </p:cNvSpPr>
          <p:nvPr>
            <p:ph idx="1"/>
          </p:nvPr>
        </p:nvSpPr>
        <p:spPr>
          <a:xfrm>
            <a:off x="1375299" y="1747298"/>
            <a:ext cx="9613900" cy="4991100"/>
          </a:xfrm>
        </p:spPr>
        <p:txBody>
          <a:bodyPr>
            <a:normAutofit/>
          </a:bodyPr>
          <a:lstStyle/>
          <a:p>
            <a:pPr algn="just">
              <a:lnSpc>
                <a:spcPct val="150000"/>
              </a:lnSpc>
            </a:pPr>
            <a:r>
              <a:rPr lang="fr-FR" sz="2000" dirty="0"/>
              <a:t>L’interface de ligne de commande de </a:t>
            </a:r>
            <a:r>
              <a:rPr lang="fr-FR" sz="2000" b="1" dirty="0" err="1"/>
              <a:t>npm</a:t>
            </a:r>
            <a:r>
              <a:rPr lang="fr-FR" sz="2000" dirty="0"/>
              <a:t> est utilisée pour exécuter diverses commandes comme l’installation et la désinstallation de paquets, la vérification de la version de </a:t>
            </a:r>
            <a:r>
              <a:rPr lang="fr-FR" sz="2000" b="1" dirty="0" err="1"/>
              <a:t>npm</a:t>
            </a:r>
            <a:r>
              <a:rPr lang="fr-FR" sz="2000" dirty="0"/>
              <a:t>, l’exécution de scripts de paquets, la création du fichier </a:t>
            </a:r>
            <a:r>
              <a:rPr lang="fr-FR" sz="2000" b="1" dirty="0" err="1"/>
              <a:t>package.json</a:t>
            </a:r>
            <a:r>
              <a:rPr lang="fr-FR" sz="2000" dirty="0"/>
              <a:t>, et bien d’autres choses encore.</a:t>
            </a:r>
          </a:p>
          <a:p>
            <a:pPr algn="just">
              <a:lnSpc>
                <a:spcPct val="150000"/>
              </a:lnSpc>
            </a:pPr>
            <a:r>
              <a:rPr lang="fr-FR" sz="2000" dirty="0" smtClean="0"/>
              <a:t>Sur </a:t>
            </a:r>
            <a:r>
              <a:rPr lang="fr-FR" sz="2000" dirty="0"/>
              <a:t>un ordinateur Windows, nous appelons généralement l’interface de ligne de commande </a:t>
            </a:r>
            <a:r>
              <a:rPr lang="fr-FR" sz="2000" b="1" dirty="0"/>
              <a:t>Command Prompt</a:t>
            </a:r>
            <a:r>
              <a:rPr lang="fr-FR" sz="2000" dirty="0"/>
              <a:t>. Sur un ordinateur Mac, elle est appelée le </a:t>
            </a:r>
            <a:r>
              <a:rPr lang="fr-FR" sz="2000" b="1" dirty="0"/>
              <a:t>terminal</a:t>
            </a:r>
            <a:r>
              <a:rPr lang="fr-FR" sz="2000" dirty="0"/>
              <a:t>.</a:t>
            </a:r>
          </a:p>
        </p:txBody>
      </p:sp>
    </p:spTree>
    <p:extLst>
      <p:ext uri="{BB962C8B-B14F-4D97-AF65-F5344CB8AC3E}">
        <p14:creationId xmlns:p14="http://schemas.microsoft.com/office/powerpoint/2010/main" val="22420614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t>Commandes et alias essentiels de </a:t>
            </a:r>
            <a:r>
              <a:rPr lang="fr-FR" b="1" dirty="0" err="1"/>
              <a:t>npm</a:t>
            </a:r>
            <a:endParaRPr lang="fr-FR" b="1" dirty="0"/>
          </a:p>
        </p:txBody>
      </p:sp>
      <p:sp>
        <p:nvSpPr>
          <p:cNvPr id="3" name="Espace réservé du contenu 2"/>
          <p:cNvSpPr>
            <a:spLocks noGrp="1"/>
          </p:cNvSpPr>
          <p:nvPr>
            <p:ph idx="1"/>
          </p:nvPr>
        </p:nvSpPr>
        <p:spPr/>
        <p:txBody>
          <a:bodyPr>
            <a:noAutofit/>
          </a:bodyPr>
          <a:lstStyle/>
          <a:p>
            <a:r>
              <a:rPr lang="fr-FR" sz="2000" b="1" dirty="0" err="1"/>
              <a:t>npm</a:t>
            </a:r>
            <a:r>
              <a:rPr lang="fr-FR" sz="2000" b="1" dirty="0"/>
              <a:t> </a:t>
            </a:r>
            <a:r>
              <a:rPr lang="fr-FR" sz="2000" b="1" dirty="0" err="1" smtClean="0"/>
              <a:t>install</a:t>
            </a:r>
            <a:endParaRPr lang="fr-FR" sz="2000" b="1" dirty="0" smtClean="0"/>
          </a:p>
          <a:p>
            <a:r>
              <a:rPr lang="fr-FR" sz="2000" b="1" dirty="0" err="1"/>
              <a:t>npm</a:t>
            </a:r>
            <a:r>
              <a:rPr lang="fr-FR" sz="2000" b="1" dirty="0"/>
              <a:t> </a:t>
            </a:r>
            <a:r>
              <a:rPr lang="fr-FR" sz="2000" b="1" dirty="0" err="1" smtClean="0"/>
              <a:t>uninstall</a:t>
            </a:r>
            <a:endParaRPr lang="fr-FR" sz="2000" b="1" dirty="0" smtClean="0"/>
          </a:p>
          <a:p>
            <a:r>
              <a:rPr lang="fr-FR" sz="2000" b="1" dirty="0" err="1"/>
              <a:t>npm</a:t>
            </a:r>
            <a:r>
              <a:rPr lang="fr-FR" sz="2000" b="1" dirty="0"/>
              <a:t> </a:t>
            </a:r>
            <a:r>
              <a:rPr lang="fr-FR" sz="2000" b="1" dirty="0" err="1" smtClean="0"/>
              <a:t>init</a:t>
            </a:r>
            <a:endParaRPr lang="fr-FR" sz="2000" b="1" dirty="0" smtClean="0"/>
          </a:p>
          <a:p>
            <a:r>
              <a:rPr lang="fr-FR" sz="2000" b="1" dirty="0" err="1"/>
              <a:t>npm</a:t>
            </a:r>
            <a:r>
              <a:rPr lang="fr-FR" sz="2000" b="1" dirty="0"/>
              <a:t> </a:t>
            </a:r>
            <a:r>
              <a:rPr lang="fr-FR" sz="2000" b="1" dirty="0" smtClean="0"/>
              <a:t>update</a:t>
            </a:r>
          </a:p>
          <a:p>
            <a:r>
              <a:rPr lang="fr-FR" sz="2000" b="1" dirty="0" err="1"/>
              <a:t>npm</a:t>
            </a:r>
            <a:r>
              <a:rPr lang="fr-FR" sz="2000" b="1" dirty="0"/>
              <a:t> </a:t>
            </a:r>
            <a:r>
              <a:rPr lang="fr-FR" sz="2000" b="1" dirty="0" smtClean="0"/>
              <a:t>restart</a:t>
            </a:r>
          </a:p>
          <a:p>
            <a:r>
              <a:rPr lang="fr-FR" sz="2000" b="1" dirty="0" err="1"/>
              <a:t>npm</a:t>
            </a:r>
            <a:r>
              <a:rPr lang="fr-FR" sz="2000" b="1" dirty="0"/>
              <a:t> </a:t>
            </a:r>
            <a:r>
              <a:rPr lang="fr-FR" sz="2000" b="1" dirty="0" err="1" smtClean="0"/>
              <a:t>start</a:t>
            </a:r>
            <a:endParaRPr lang="fr-FR" sz="2000" b="1" dirty="0" smtClean="0"/>
          </a:p>
          <a:p>
            <a:r>
              <a:rPr lang="fr-FR" sz="2000" b="1" dirty="0" err="1"/>
              <a:t>npm</a:t>
            </a:r>
            <a:r>
              <a:rPr lang="fr-FR" sz="2000" b="1" dirty="0"/>
              <a:t> </a:t>
            </a:r>
            <a:r>
              <a:rPr lang="fr-FR" sz="2000" b="1" dirty="0" smtClean="0"/>
              <a:t>stop</a:t>
            </a:r>
          </a:p>
          <a:p>
            <a:r>
              <a:rPr lang="fr-FR" sz="2000" b="1" dirty="0" err="1"/>
              <a:t>npm</a:t>
            </a:r>
            <a:r>
              <a:rPr lang="fr-FR" sz="2000" b="1" dirty="0"/>
              <a:t> </a:t>
            </a:r>
            <a:r>
              <a:rPr lang="fr-FR" sz="2000" b="1" dirty="0" smtClean="0"/>
              <a:t>version</a:t>
            </a:r>
          </a:p>
          <a:p>
            <a:r>
              <a:rPr lang="fr-FR" sz="2000" b="1" dirty="0" err="1"/>
              <a:t>npm</a:t>
            </a:r>
            <a:r>
              <a:rPr lang="fr-FR" sz="2000" b="1" dirty="0"/>
              <a:t> </a:t>
            </a:r>
            <a:r>
              <a:rPr lang="fr-FR" sz="2000" b="1" dirty="0" err="1"/>
              <a:t>publish</a:t>
            </a:r>
            <a:endParaRPr lang="fr-FR" sz="2000" b="1" dirty="0"/>
          </a:p>
        </p:txBody>
      </p:sp>
    </p:spTree>
    <p:extLst>
      <p:ext uri="{BB962C8B-B14F-4D97-AF65-F5344CB8AC3E}">
        <p14:creationId xmlns:p14="http://schemas.microsoft.com/office/powerpoint/2010/main" val="34493413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err="1"/>
              <a:t>npm</a:t>
            </a:r>
            <a:r>
              <a:rPr lang="fr-FR" b="1" dirty="0"/>
              <a:t> </a:t>
            </a:r>
            <a:r>
              <a:rPr lang="fr-FR" b="1" dirty="0" err="1"/>
              <a:t>install</a:t>
            </a:r>
            <a:endParaRPr lang="fr-FR" b="1" dirty="0"/>
          </a:p>
        </p:txBody>
      </p:sp>
      <p:sp>
        <p:nvSpPr>
          <p:cNvPr id="3" name="Espace réservé du contenu 2"/>
          <p:cNvSpPr>
            <a:spLocks noGrp="1"/>
          </p:cNvSpPr>
          <p:nvPr>
            <p:ph idx="1"/>
          </p:nvPr>
        </p:nvSpPr>
        <p:spPr>
          <a:xfrm>
            <a:off x="1172469" y="1591322"/>
            <a:ext cx="9626600" cy="5003800"/>
          </a:xfrm>
        </p:spPr>
        <p:txBody>
          <a:bodyPr>
            <a:normAutofit/>
          </a:bodyPr>
          <a:lstStyle/>
          <a:p>
            <a:pPr algn="just">
              <a:lnSpc>
                <a:spcPct val="200000"/>
              </a:lnSpc>
            </a:pPr>
            <a:r>
              <a:rPr lang="fr-FR" sz="2000" dirty="0">
                <a:latin typeface="Arial" panose="020B0604020202020204" pitchFamily="34" charset="0"/>
                <a:cs typeface="Arial" panose="020B0604020202020204" pitchFamily="34" charset="0"/>
              </a:rPr>
              <a:t>Cette commande est utilisée pour installer des paquets. Vous pouvez installer les paquets de manière globale ou locale. Lorsqu’un paquet est installé globalement, nous pouvons utiliser les fonctionnalités du paquet depuis n’importe quel répertoire de notre ordinateur.</a:t>
            </a:r>
          </a:p>
          <a:p>
            <a:pPr algn="just">
              <a:lnSpc>
                <a:spcPct val="200000"/>
              </a:lnSpc>
            </a:pPr>
            <a:r>
              <a:rPr lang="fr-FR" sz="2000" dirty="0" smtClean="0">
                <a:latin typeface="Arial" panose="020B0604020202020204" pitchFamily="34" charset="0"/>
                <a:cs typeface="Arial" panose="020B0604020202020204" pitchFamily="34" charset="0"/>
              </a:rPr>
              <a:t>En </a:t>
            </a:r>
            <a:r>
              <a:rPr lang="fr-FR" sz="2000" dirty="0">
                <a:latin typeface="Arial" panose="020B0604020202020204" pitchFamily="34" charset="0"/>
                <a:cs typeface="Arial" panose="020B0604020202020204" pitchFamily="34" charset="0"/>
              </a:rPr>
              <a:t>revanche, si nous installons un paquet localement, nous ne pouvons l’utiliser que dans le répertoire où il a été installé. Aucun autre dossier ou fichier de notre ordinateur ne peut donc utiliser le paquet.</a:t>
            </a:r>
          </a:p>
        </p:txBody>
      </p:sp>
    </p:spTree>
    <p:extLst>
      <p:ext uri="{BB962C8B-B14F-4D97-AF65-F5344CB8AC3E}">
        <p14:creationId xmlns:p14="http://schemas.microsoft.com/office/powerpoint/2010/main" val="2347671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Développement Web</a:t>
            </a:r>
            <a:endParaRPr lang="fr-FR" b="1" dirty="0"/>
          </a:p>
        </p:txBody>
      </p:sp>
      <p:pic>
        <p:nvPicPr>
          <p:cNvPr id="1026" name="Picture 2" descr="Front End vs Back End Development: What's the 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3806" y="2062487"/>
            <a:ext cx="8025413" cy="38145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907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err="1"/>
              <a:t>npm</a:t>
            </a:r>
            <a:r>
              <a:rPr lang="fr-FR" b="1" dirty="0"/>
              <a:t> </a:t>
            </a:r>
            <a:r>
              <a:rPr lang="fr-FR" b="1" dirty="0" err="1"/>
              <a:t>uninstall</a:t>
            </a:r>
            <a:endParaRPr lang="fr-FR" b="1" dirty="0"/>
          </a:p>
        </p:txBody>
      </p:sp>
      <p:sp>
        <p:nvSpPr>
          <p:cNvPr id="3" name="Espace réservé du contenu 2"/>
          <p:cNvSpPr>
            <a:spLocks noGrp="1"/>
          </p:cNvSpPr>
          <p:nvPr>
            <p:ph idx="1"/>
          </p:nvPr>
        </p:nvSpPr>
        <p:spPr/>
        <p:txBody>
          <a:bodyPr>
            <a:normAutofit/>
          </a:bodyPr>
          <a:lstStyle/>
          <a:p>
            <a:r>
              <a:rPr lang="fr-FR" sz="2400" dirty="0">
                <a:latin typeface="Arial" panose="020B0604020202020204" pitchFamily="34" charset="0"/>
                <a:cs typeface="Arial" panose="020B0604020202020204" pitchFamily="34" charset="0"/>
              </a:rPr>
              <a:t>Cette commande est utilisée pour désinstaller un paquet.</a:t>
            </a:r>
          </a:p>
        </p:txBody>
      </p:sp>
    </p:spTree>
    <p:extLst>
      <p:ext uri="{BB962C8B-B14F-4D97-AF65-F5344CB8AC3E}">
        <p14:creationId xmlns:p14="http://schemas.microsoft.com/office/powerpoint/2010/main" val="18877970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88683" y="191077"/>
            <a:ext cx="8911687" cy="1280890"/>
          </a:xfrm>
        </p:spPr>
        <p:txBody>
          <a:bodyPr anchor="ctr"/>
          <a:lstStyle/>
          <a:p>
            <a:pPr algn="ctr"/>
            <a:r>
              <a:rPr lang="fr-FR" b="1" dirty="0" err="1"/>
              <a:t>npm</a:t>
            </a:r>
            <a:r>
              <a:rPr lang="fr-FR" b="1" dirty="0"/>
              <a:t> </a:t>
            </a:r>
            <a:r>
              <a:rPr lang="fr-FR" b="1" dirty="0" err="1"/>
              <a:t>init</a:t>
            </a:r>
            <a:endParaRPr lang="fr-FR" b="1" dirty="0"/>
          </a:p>
        </p:txBody>
      </p:sp>
      <p:sp>
        <p:nvSpPr>
          <p:cNvPr id="3" name="Espace réservé du contenu 2"/>
          <p:cNvSpPr>
            <a:spLocks noGrp="1"/>
          </p:cNvSpPr>
          <p:nvPr>
            <p:ph idx="1"/>
          </p:nvPr>
        </p:nvSpPr>
        <p:spPr>
          <a:xfrm>
            <a:off x="1180730" y="1926454"/>
            <a:ext cx="10327595" cy="4330550"/>
          </a:xfrm>
        </p:spPr>
        <p:txBody>
          <a:bodyPr>
            <a:noAutofit/>
          </a:bodyPr>
          <a:lstStyle/>
          <a:p>
            <a:pPr algn="just">
              <a:lnSpc>
                <a:spcPct val="150000"/>
              </a:lnSpc>
            </a:pPr>
            <a:r>
              <a:rPr lang="fr-FR" sz="2400" dirty="0">
                <a:latin typeface="Arial" panose="020B0604020202020204" pitchFamily="34" charset="0"/>
                <a:cs typeface="Arial" panose="020B0604020202020204" pitchFamily="34" charset="0"/>
              </a:rPr>
              <a:t>La commande </a:t>
            </a:r>
            <a:r>
              <a:rPr lang="fr-FR" sz="2400" b="1" dirty="0" err="1">
                <a:latin typeface="Arial" panose="020B0604020202020204" pitchFamily="34" charset="0"/>
                <a:cs typeface="Arial" panose="020B0604020202020204" pitchFamily="34" charset="0"/>
              </a:rPr>
              <a:t>init</a:t>
            </a:r>
            <a:r>
              <a:rPr lang="fr-FR" sz="2400" dirty="0">
                <a:latin typeface="Arial" panose="020B0604020202020204" pitchFamily="34" charset="0"/>
                <a:cs typeface="Arial" panose="020B0604020202020204" pitchFamily="34" charset="0"/>
              </a:rPr>
              <a:t> est utilisée pour initialiser un projet. Lorsque vous exécutez cette commande, elle crée un fichier </a:t>
            </a:r>
            <a:r>
              <a:rPr lang="fr-FR" sz="2400" b="1" dirty="0" err="1">
                <a:latin typeface="Arial" panose="020B0604020202020204" pitchFamily="34" charset="0"/>
                <a:cs typeface="Arial" panose="020B0604020202020204" pitchFamily="34" charset="0"/>
              </a:rPr>
              <a:t>package.json</a:t>
            </a:r>
            <a:r>
              <a:rPr lang="fr-FR" sz="2400" dirty="0">
                <a:latin typeface="Arial" panose="020B0604020202020204" pitchFamily="34" charset="0"/>
                <a:cs typeface="Arial" panose="020B0604020202020204" pitchFamily="34" charset="0"/>
              </a:rPr>
              <a:t>.</a:t>
            </a:r>
          </a:p>
          <a:p>
            <a:pPr algn="just">
              <a:lnSpc>
                <a:spcPct val="150000"/>
              </a:lnSpc>
            </a:pPr>
            <a:r>
              <a:rPr lang="fr-FR" sz="2400" dirty="0" smtClean="0">
                <a:latin typeface="Arial" panose="020B0604020202020204" pitchFamily="34" charset="0"/>
                <a:cs typeface="Arial" panose="020B0604020202020204" pitchFamily="34" charset="0"/>
              </a:rPr>
              <a:t>Lorsque </a:t>
            </a:r>
            <a:r>
              <a:rPr lang="fr-FR" sz="2400" dirty="0">
                <a:latin typeface="Arial" panose="020B0604020202020204" pitchFamily="34" charset="0"/>
                <a:cs typeface="Arial" panose="020B0604020202020204" pitchFamily="34" charset="0"/>
              </a:rPr>
              <a:t>vous exécutez </a:t>
            </a:r>
            <a:r>
              <a:rPr lang="fr-FR" sz="2400" b="1" dirty="0" err="1">
                <a:latin typeface="Arial" panose="020B0604020202020204" pitchFamily="34" charset="0"/>
                <a:cs typeface="Arial" panose="020B0604020202020204" pitchFamily="34" charset="0"/>
              </a:rPr>
              <a:t>npm</a:t>
            </a:r>
            <a:r>
              <a:rPr lang="fr-FR" sz="2400" b="1" dirty="0">
                <a:latin typeface="Arial" panose="020B0604020202020204" pitchFamily="34" charset="0"/>
                <a:cs typeface="Arial" panose="020B0604020202020204" pitchFamily="34" charset="0"/>
              </a:rPr>
              <a:t> </a:t>
            </a:r>
            <a:r>
              <a:rPr lang="fr-FR" sz="2400" b="1" dirty="0" err="1">
                <a:latin typeface="Arial" panose="020B0604020202020204" pitchFamily="34" charset="0"/>
                <a:cs typeface="Arial" panose="020B0604020202020204" pitchFamily="34" charset="0"/>
              </a:rPr>
              <a:t>init</a:t>
            </a:r>
            <a:r>
              <a:rPr lang="fr-FR" sz="2400" dirty="0">
                <a:latin typeface="Arial" panose="020B0604020202020204" pitchFamily="34" charset="0"/>
                <a:cs typeface="Arial" panose="020B0604020202020204" pitchFamily="34" charset="0"/>
              </a:rPr>
              <a:t>, il vous sera demandé de fournir certaines informations sur le projet que vous initialisez. Ces informations incluent le nom du projet, le type de licence, la version, etc.</a:t>
            </a:r>
          </a:p>
          <a:p>
            <a:pPr algn="just">
              <a:lnSpc>
                <a:spcPct val="150000"/>
              </a:lnSpc>
            </a:pPr>
            <a:r>
              <a:rPr lang="fr-FR" sz="2400" dirty="0" smtClean="0">
                <a:latin typeface="Arial" panose="020B0604020202020204" pitchFamily="34" charset="0"/>
                <a:cs typeface="Arial" panose="020B0604020202020204" pitchFamily="34" charset="0"/>
              </a:rPr>
              <a:t>Pour </a:t>
            </a:r>
            <a:r>
              <a:rPr lang="fr-FR" sz="2400" dirty="0">
                <a:latin typeface="Arial" panose="020B0604020202020204" pitchFamily="34" charset="0"/>
                <a:cs typeface="Arial" panose="020B0604020202020204" pitchFamily="34" charset="0"/>
              </a:rPr>
              <a:t>ne pas avoir à fournir ces informations vous-même, vous pouvez simplement exécuter la commande </a:t>
            </a:r>
            <a:r>
              <a:rPr lang="fr-FR" sz="2400" b="1" dirty="0" err="1">
                <a:latin typeface="Arial" panose="020B0604020202020204" pitchFamily="34" charset="0"/>
                <a:cs typeface="Arial" panose="020B0604020202020204" pitchFamily="34" charset="0"/>
              </a:rPr>
              <a:t>npm</a:t>
            </a:r>
            <a:r>
              <a:rPr lang="fr-FR" sz="2400" b="1" dirty="0">
                <a:latin typeface="Arial" panose="020B0604020202020204" pitchFamily="34" charset="0"/>
                <a:cs typeface="Arial" panose="020B0604020202020204" pitchFamily="34" charset="0"/>
              </a:rPr>
              <a:t> </a:t>
            </a:r>
            <a:r>
              <a:rPr lang="fr-FR" sz="2400" b="1" dirty="0" err="1">
                <a:latin typeface="Arial" panose="020B0604020202020204" pitchFamily="34" charset="0"/>
                <a:cs typeface="Arial" panose="020B0604020202020204" pitchFamily="34" charset="0"/>
              </a:rPr>
              <a:t>init</a:t>
            </a:r>
            <a:r>
              <a:rPr lang="fr-FR" sz="2400" b="1" dirty="0">
                <a:latin typeface="Arial" panose="020B0604020202020204" pitchFamily="34" charset="0"/>
                <a:cs typeface="Arial" panose="020B0604020202020204" pitchFamily="34" charset="0"/>
              </a:rPr>
              <a:t> -y</a:t>
            </a:r>
            <a:r>
              <a:rPr lang="fr-FR"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485630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err="1"/>
              <a:t>npm</a:t>
            </a:r>
            <a:r>
              <a:rPr lang="fr-FR" b="1" dirty="0"/>
              <a:t> update</a:t>
            </a:r>
          </a:p>
        </p:txBody>
      </p:sp>
      <p:sp>
        <p:nvSpPr>
          <p:cNvPr id="3" name="Espace réservé du contenu 2"/>
          <p:cNvSpPr>
            <a:spLocks noGrp="1"/>
          </p:cNvSpPr>
          <p:nvPr>
            <p:ph idx="1"/>
          </p:nvPr>
        </p:nvSpPr>
        <p:spPr/>
        <p:txBody>
          <a:bodyPr>
            <a:normAutofit/>
          </a:bodyPr>
          <a:lstStyle/>
          <a:p>
            <a:pPr algn="just">
              <a:lnSpc>
                <a:spcPct val="200000"/>
              </a:lnSpc>
            </a:pPr>
            <a:r>
              <a:rPr lang="fr-FR" sz="2000" dirty="0">
                <a:latin typeface="Arial" panose="020B0604020202020204" pitchFamily="34" charset="0"/>
                <a:cs typeface="Arial" panose="020B0604020202020204" pitchFamily="34" charset="0"/>
              </a:rPr>
              <a:t>Utilisez cette commande pour mettre à jour un paquet </a:t>
            </a:r>
            <a:r>
              <a:rPr lang="fr-FR" sz="2000" b="1" dirty="0" err="1">
                <a:latin typeface="Arial" panose="020B0604020202020204" pitchFamily="34" charset="0"/>
                <a:cs typeface="Arial" panose="020B0604020202020204" pitchFamily="34" charset="0"/>
              </a:rPr>
              <a:t>npm</a:t>
            </a:r>
            <a:r>
              <a:rPr lang="fr-FR" sz="2000" dirty="0">
                <a:latin typeface="Arial" panose="020B0604020202020204" pitchFamily="34" charset="0"/>
                <a:cs typeface="Arial" panose="020B0604020202020204" pitchFamily="34" charset="0"/>
              </a:rPr>
              <a:t> dans sa dernière version.</a:t>
            </a:r>
          </a:p>
        </p:txBody>
      </p:sp>
    </p:spTree>
    <p:extLst>
      <p:ext uri="{BB962C8B-B14F-4D97-AF65-F5344CB8AC3E}">
        <p14:creationId xmlns:p14="http://schemas.microsoft.com/office/powerpoint/2010/main" val="5027246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err="1"/>
              <a:t>npm</a:t>
            </a:r>
            <a:r>
              <a:rPr lang="fr-FR" b="1" dirty="0"/>
              <a:t> restart</a:t>
            </a:r>
          </a:p>
        </p:txBody>
      </p:sp>
      <p:sp>
        <p:nvSpPr>
          <p:cNvPr id="3" name="Espace réservé du contenu 2"/>
          <p:cNvSpPr>
            <a:spLocks noGrp="1"/>
          </p:cNvSpPr>
          <p:nvPr>
            <p:ph idx="1"/>
          </p:nvPr>
        </p:nvSpPr>
        <p:spPr/>
        <p:txBody>
          <a:bodyPr>
            <a:normAutofit/>
          </a:bodyPr>
          <a:lstStyle/>
          <a:p>
            <a:pPr algn="just">
              <a:lnSpc>
                <a:spcPct val="200000"/>
              </a:lnSpc>
            </a:pPr>
            <a:r>
              <a:rPr lang="fr-FR" sz="2000" dirty="0">
                <a:latin typeface="Arial" panose="020B0604020202020204" pitchFamily="34" charset="0"/>
                <a:cs typeface="Arial" panose="020B0604020202020204" pitchFamily="34" charset="0"/>
              </a:rPr>
              <a:t>Sert à redémarrer un paquet. Vous pouvez utiliser cette commande lorsque vous souhaitez arrêter et redémarrer un projet particulier.</a:t>
            </a:r>
          </a:p>
        </p:txBody>
      </p:sp>
    </p:spTree>
    <p:extLst>
      <p:ext uri="{BB962C8B-B14F-4D97-AF65-F5344CB8AC3E}">
        <p14:creationId xmlns:p14="http://schemas.microsoft.com/office/powerpoint/2010/main" val="14655872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err="1"/>
              <a:t>npm</a:t>
            </a:r>
            <a:r>
              <a:rPr lang="fr-FR" b="1" dirty="0"/>
              <a:t> </a:t>
            </a:r>
            <a:r>
              <a:rPr lang="fr-FR" b="1" dirty="0" err="1"/>
              <a:t>start</a:t>
            </a:r>
            <a:endParaRPr lang="fr-FR" b="1" dirty="0"/>
          </a:p>
        </p:txBody>
      </p:sp>
      <p:sp>
        <p:nvSpPr>
          <p:cNvPr id="3" name="Espace réservé du contenu 2"/>
          <p:cNvSpPr>
            <a:spLocks noGrp="1"/>
          </p:cNvSpPr>
          <p:nvPr>
            <p:ph idx="1"/>
          </p:nvPr>
        </p:nvSpPr>
        <p:spPr/>
        <p:txBody>
          <a:bodyPr>
            <a:normAutofit/>
          </a:bodyPr>
          <a:lstStyle/>
          <a:p>
            <a:r>
              <a:rPr lang="fr-FR" sz="2000" dirty="0">
                <a:latin typeface="Arial" panose="020B0604020202020204" pitchFamily="34" charset="0"/>
                <a:cs typeface="Arial" panose="020B0604020202020204" pitchFamily="34" charset="0"/>
              </a:rPr>
              <a:t>Utilisé pour démarrer un paquetage lorsque cela est nécessaire.</a:t>
            </a:r>
          </a:p>
        </p:txBody>
      </p:sp>
    </p:spTree>
    <p:extLst>
      <p:ext uri="{BB962C8B-B14F-4D97-AF65-F5344CB8AC3E}">
        <p14:creationId xmlns:p14="http://schemas.microsoft.com/office/powerpoint/2010/main" val="22447258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err="1"/>
              <a:t>npm</a:t>
            </a:r>
            <a:r>
              <a:rPr lang="fr-FR" b="1" dirty="0"/>
              <a:t> stop</a:t>
            </a:r>
          </a:p>
        </p:txBody>
      </p:sp>
      <p:sp>
        <p:nvSpPr>
          <p:cNvPr id="3" name="Espace réservé du contenu 2"/>
          <p:cNvSpPr>
            <a:spLocks noGrp="1"/>
          </p:cNvSpPr>
          <p:nvPr>
            <p:ph idx="1"/>
          </p:nvPr>
        </p:nvSpPr>
        <p:spPr/>
        <p:txBody>
          <a:bodyPr>
            <a:normAutofit/>
          </a:bodyPr>
          <a:lstStyle/>
          <a:p>
            <a:r>
              <a:rPr lang="fr-FR" sz="2000" dirty="0">
                <a:latin typeface="Arial" panose="020B0604020202020204" pitchFamily="34" charset="0"/>
                <a:cs typeface="Arial" panose="020B0604020202020204" pitchFamily="34" charset="0"/>
              </a:rPr>
              <a:t>Utilisé pour arrêter l’exécution d’un paquetage.</a:t>
            </a:r>
          </a:p>
        </p:txBody>
      </p:sp>
    </p:spTree>
    <p:extLst>
      <p:ext uri="{BB962C8B-B14F-4D97-AF65-F5344CB8AC3E}">
        <p14:creationId xmlns:p14="http://schemas.microsoft.com/office/powerpoint/2010/main" val="11572896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err="1"/>
              <a:t>npm</a:t>
            </a:r>
            <a:r>
              <a:rPr lang="fr-FR" b="1" dirty="0"/>
              <a:t> version</a:t>
            </a:r>
          </a:p>
        </p:txBody>
      </p:sp>
      <p:sp>
        <p:nvSpPr>
          <p:cNvPr id="3" name="Espace réservé du contenu 2"/>
          <p:cNvSpPr>
            <a:spLocks noGrp="1"/>
          </p:cNvSpPr>
          <p:nvPr>
            <p:ph idx="1"/>
          </p:nvPr>
        </p:nvSpPr>
        <p:spPr/>
        <p:txBody>
          <a:bodyPr>
            <a:normAutofit/>
          </a:bodyPr>
          <a:lstStyle/>
          <a:p>
            <a:r>
              <a:rPr lang="fr-FR" sz="2000" dirty="0">
                <a:latin typeface="Arial" panose="020B0604020202020204" pitchFamily="34" charset="0"/>
                <a:cs typeface="Arial" panose="020B0604020202020204" pitchFamily="34" charset="0"/>
              </a:rPr>
              <a:t>Vous indique la version actuelle de </a:t>
            </a:r>
            <a:r>
              <a:rPr lang="fr-FR" sz="2000" b="1" dirty="0" err="1">
                <a:latin typeface="Arial" panose="020B0604020202020204" pitchFamily="34" charset="0"/>
                <a:cs typeface="Arial" panose="020B0604020202020204" pitchFamily="34" charset="0"/>
              </a:rPr>
              <a:t>npm</a:t>
            </a:r>
            <a:r>
              <a:rPr lang="fr-FR" sz="2000" dirty="0">
                <a:latin typeface="Arial" panose="020B0604020202020204" pitchFamily="34" charset="0"/>
                <a:cs typeface="Arial" panose="020B0604020202020204" pitchFamily="34" charset="0"/>
              </a:rPr>
              <a:t> installée sur votre ordinateur.</a:t>
            </a:r>
          </a:p>
        </p:txBody>
      </p:sp>
    </p:spTree>
    <p:extLst>
      <p:ext uri="{BB962C8B-B14F-4D97-AF65-F5344CB8AC3E}">
        <p14:creationId xmlns:p14="http://schemas.microsoft.com/office/powerpoint/2010/main" val="7611995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err="1"/>
              <a:t>npm</a:t>
            </a:r>
            <a:r>
              <a:rPr lang="fr-FR" b="1" dirty="0"/>
              <a:t> </a:t>
            </a:r>
            <a:r>
              <a:rPr lang="fr-FR" b="1" dirty="0" err="1"/>
              <a:t>publish</a:t>
            </a:r>
            <a:endParaRPr lang="fr-FR" b="1" dirty="0"/>
          </a:p>
        </p:txBody>
      </p:sp>
      <p:sp>
        <p:nvSpPr>
          <p:cNvPr id="3" name="Espace réservé du contenu 2"/>
          <p:cNvSpPr>
            <a:spLocks noGrp="1"/>
          </p:cNvSpPr>
          <p:nvPr>
            <p:ph idx="1"/>
          </p:nvPr>
        </p:nvSpPr>
        <p:spPr/>
        <p:txBody>
          <a:bodyPr>
            <a:normAutofit/>
          </a:bodyPr>
          <a:lstStyle/>
          <a:p>
            <a:pPr algn="just">
              <a:lnSpc>
                <a:spcPct val="200000"/>
              </a:lnSpc>
            </a:pPr>
            <a:r>
              <a:rPr lang="fr-FR" sz="2400" dirty="0">
                <a:latin typeface="Arial" panose="020B0604020202020204" pitchFamily="34" charset="0"/>
                <a:cs typeface="Arial" panose="020B0604020202020204" pitchFamily="34" charset="0"/>
              </a:rPr>
              <a:t>Utilisé pour publier un paquetage </a:t>
            </a:r>
            <a:r>
              <a:rPr lang="fr-FR" sz="2400" b="1" dirty="0" err="1">
                <a:latin typeface="Arial" panose="020B0604020202020204" pitchFamily="34" charset="0"/>
                <a:cs typeface="Arial" panose="020B0604020202020204" pitchFamily="34" charset="0"/>
              </a:rPr>
              <a:t>npm</a:t>
            </a:r>
            <a:r>
              <a:rPr lang="fr-FR" sz="2400" dirty="0">
                <a:latin typeface="Arial" panose="020B0604020202020204" pitchFamily="34" charset="0"/>
                <a:cs typeface="Arial" panose="020B0604020202020204" pitchFamily="34" charset="0"/>
              </a:rPr>
              <a:t> dans le registre </a:t>
            </a:r>
            <a:r>
              <a:rPr lang="fr-FR" sz="2400" b="1" dirty="0" err="1">
                <a:latin typeface="Arial" panose="020B0604020202020204" pitchFamily="34" charset="0"/>
                <a:cs typeface="Arial" panose="020B0604020202020204" pitchFamily="34" charset="0"/>
              </a:rPr>
              <a:t>npm</a:t>
            </a:r>
            <a:r>
              <a:rPr lang="fr-FR" sz="2400" dirty="0">
                <a:latin typeface="Arial" panose="020B0604020202020204" pitchFamily="34" charset="0"/>
                <a:cs typeface="Arial" panose="020B0604020202020204" pitchFamily="34" charset="0"/>
              </a:rPr>
              <a:t>. Ceci est surtout utilisé lorsque vous avez créé votre propre paquet.</a:t>
            </a:r>
          </a:p>
        </p:txBody>
      </p:sp>
    </p:spTree>
    <p:extLst>
      <p:ext uri="{BB962C8B-B14F-4D97-AF65-F5344CB8AC3E}">
        <p14:creationId xmlns:p14="http://schemas.microsoft.com/office/powerpoint/2010/main" val="2734367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t>Comment installer </a:t>
            </a:r>
            <a:r>
              <a:rPr lang="fr-FR" b="1" dirty="0" err="1"/>
              <a:t>npm</a:t>
            </a:r>
            <a:endParaRPr lang="fr-FR" b="1" dirty="0"/>
          </a:p>
        </p:txBody>
      </p:sp>
      <p:sp>
        <p:nvSpPr>
          <p:cNvPr id="3" name="Espace réservé du contenu 2"/>
          <p:cNvSpPr>
            <a:spLocks noGrp="1"/>
          </p:cNvSpPr>
          <p:nvPr>
            <p:ph idx="1"/>
          </p:nvPr>
        </p:nvSpPr>
        <p:spPr>
          <a:xfrm>
            <a:off x="1207364" y="1737360"/>
            <a:ext cx="9948316" cy="3777622"/>
          </a:xfrm>
        </p:spPr>
        <p:txBody>
          <a:bodyPr>
            <a:noAutofit/>
          </a:bodyPr>
          <a:lstStyle/>
          <a:p>
            <a:pPr algn="just">
              <a:lnSpc>
                <a:spcPct val="150000"/>
              </a:lnSpc>
            </a:pPr>
            <a:r>
              <a:rPr lang="fr-FR" sz="2400" dirty="0"/>
              <a:t>Pour installer </a:t>
            </a:r>
            <a:r>
              <a:rPr lang="fr-FR" sz="2400" b="1" dirty="0" err="1"/>
              <a:t>npm</a:t>
            </a:r>
            <a:r>
              <a:rPr lang="fr-FR" sz="2400" dirty="0"/>
              <a:t>, vous </a:t>
            </a:r>
            <a:r>
              <a:rPr lang="fr-FR" sz="2800" dirty="0">
                <a:latin typeface="Arial" panose="020B0604020202020204" pitchFamily="34" charset="0"/>
                <a:cs typeface="Arial" panose="020B0604020202020204" pitchFamily="34" charset="0"/>
              </a:rPr>
              <a:t>devez</a:t>
            </a:r>
            <a:r>
              <a:rPr lang="fr-FR" sz="2400" dirty="0"/>
              <a:t> d’abord installer </a:t>
            </a:r>
            <a:r>
              <a:rPr lang="fr-FR" sz="2400" b="1" dirty="0"/>
              <a:t>Node.js</a:t>
            </a:r>
            <a:r>
              <a:rPr lang="fr-FR" sz="2400" dirty="0"/>
              <a:t> sur votre ordinateur. Pour ce faire, rendez-vous sur le site web de Node.js et téléchargez-le. Nous vous recommandons de télécharger la version </a:t>
            </a:r>
            <a:r>
              <a:rPr lang="fr-FR" sz="2400" b="1" dirty="0"/>
              <a:t>LTS</a:t>
            </a:r>
            <a:r>
              <a:rPr lang="fr-FR" sz="2400" dirty="0"/>
              <a:t>, car il s’agit de la version la plus stable de Node.js.</a:t>
            </a:r>
          </a:p>
          <a:p>
            <a:pPr algn="just">
              <a:lnSpc>
                <a:spcPct val="150000"/>
              </a:lnSpc>
            </a:pPr>
            <a:r>
              <a:rPr lang="fr-FR" sz="2400" dirty="0" smtClean="0"/>
              <a:t>L’installation </a:t>
            </a:r>
            <a:r>
              <a:rPr lang="fr-FR" sz="2400" dirty="0"/>
              <a:t>de </a:t>
            </a:r>
            <a:r>
              <a:rPr lang="fr-FR" sz="2400" b="1" dirty="0"/>
              <a:t>Node.js</a:t>
            </a:r>
            <a:r>
              <a:rPr lang="fr-FR" sz="2400" dirty="0"/>
              <a:t> installe automatiquement </a:t>
            </a:r>
            <a:r>
              <a:rPr lang="fr-FR" sz="2400" b="1" dirty="0" err="1"/>
              <a:t>npm</a:t>
            </a:r>
            <a:r>
              <a:rPr lang="fr-FR" sz="2400" dirty="0"/>
              <a:t> – aucune installation séparée n’est nécessaire.</a:t>
            </a:r>
          </a:p>
        </p:txBody>
      </p:sp>
    </p:spTree>
    <p:extLst>
      <p:ext uri="{BB962C8B-B14F-4D97-AF65-F5344CB8AC3E}">
        <p14:creationId xmlns:p14="http://schemas.microsoft.com/office/powerpoint/2010/main" val="16728766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Le moteur V8</a:t>
            </a:r>
            <a:endParaRPr lang="fr-FR" b="1" dirty="0"/>
          </a:p>
        </p:txBody>
      </p:sp>
      <p:sp>
        <p:nvSpPr>
          <p:cNvPr id="3" name="Espace réservé du contenu 2"/>
          <p:cNvSpPr>
            <a:spLocks noGrp="1"/>
          </p:cNvSpPr>
          <p:nvPr>
            <p:ph idx="1"/>
          </p:nvPr>
        </p:nvSpPr>
        <p:spPr/>
        <p:txBody>
          <a:bodyPr/>
          <a:lstStyle/>
          <a:p>
            <a:pPr algn="just">
              <a:lnSpc>
                <a:spcPct val="250000"/>
              </a:lnSpc>
            </a:pPr>
            <a:r>
              <a:rPr lang="fr-FR" dirty="0"/>
              <a:t>Afin d'interpréter le code que l'on va écrire en JavaScript NodeJS se repose sur le moteur </a:t>
            </a:r>
            <a:r>
              <a:rPr lang="fr-FR" b="1" dirty="0"/>
              <a:t>V8</a:t>
            </a:r>
            <a:r>
              <a:rPr lang="fr-FR" dirty="0"/>
              <a:t> qui équipe actuellement Chrome. Ce moteur a été amélioré grâce à la concurrence entre les navigateurs et permet de créer un script avec un langage familier tout en gardant un temps d'exécution optimal. </a:t>
            </a:r>
            <a:r>
              <a:rPr lang="fr-FR" b="1" dirty="0" err="1" smtClean="0"/>
              <a:t>Chromium</a:t>
            </a:r>
            <a:r>
              <a:rPr lang="fr-FR" dirty="0" smtClean="0"/>
              <a:t>, </a:t>
            </a:r>
            <a:r>
              <a:rPr lang="fr-FR" dirty="0"/>
              <a:t>projet dont est issu le </a:t>
            </a:r>
            <a:r>
              <a:rPr lang="fr-FR" b="1" dirty="0"/>
              <a:t>V8</a:t>
            </a:r>
            <a:r>
              <a:rPr lang="fr-FR" dirty="0"/>
              <a:t>, est considéré aujourd'hui comme l'un des plus rapides et légers parmi les navigateurs populaires.</a:t>
            </a:r>
          </a:p>
        </p:txBody>
      </p:sp>
      <p:pic>
        <p:nvPicPr>
          <p:cNvPr id="4" name="Image 3"/>
          <p:cNvPicPr>
            <a:picLocks noChangeAspect="1"/>
          </p:cNvPicPr>
          <p:nvPr/>
        </p:nvPicPr>
        <p:blipFill>
          <a:blip r:embed="rId2"/>
          <a:stretch>
            <a:fillRect/>
          </a:stretch>
        </p:blipFill>
        <p:spPr>
          <a:xfrm>
            <a:off x="381416" y="59916"/>
            <a:ext cx="1154421" cy="1154421"/>
          </a:xfrm>
          <a:prstGeom prst="rect">
            <a:avLst/>
          </a:prstGeom>
        </p:spPr>
      </p:pic>
    </p:spTree>
    <p:extLst>
      <p:ext uri="{BB962C8B-B14F-4D97-AF65-F5344CB8AC3E}">
        <p14:creationId xmlns:p14="http://schemas.microsoft.com/office/powerpoint/2010/main" val="2978127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Technologie Backend</a:t>
            </a:r>
            <a:endParaRPr lang="fr-FR" b="1" dirty="0"/>
          </a:p>
        </p:txBody>
      </p:sp>
      <p:sp>
        <p:nvSpPr>
          <p:cNvPr id="3" name="Espace réservé du contenu 2"/>
          <p:cNvSpPr>
            <a:spLocks noGrp="1"/>
          </p:cNvSpPr>
          <p:nvPr>
            <p:ph idx="1"/>
          </p:nvPr>
        </p:nvSpPr>
        <p:spPr/>
        <p:txBody>
          <a:bodyPr>
            <a:normAutofit/>
          </a:bodyPr>
          <a:lstStyle/>
          <a:p>
            <a:pPr algn="just">
              <a:lnSpc>
                <a:spcPct val="300000"/>
              </a:lnSpc>
            </a:pPr>
            <a:r>
              <a:rPr lang="fr-FR" sz="2400" dirty="0"/>
              <a:t>Choisir une technologie </a:t>
            </a:r>
            <a:r>
              <a:rPr lang="fr-FR" sz="2400" dirty="0" smtClean="0"/>
              <a:t>backend </a:t>
            </a:r>
            <a:r>
              <a:rPr lang="fr-FR" sz="2400" dirty="0"/>
              <a:t>pour un site Web est l'une des décisions les plus importantes que tout développeur doit prendre</a:t>
            </a:r>
          </a:p>
        </p:txBody>
      </p:sp>
      <p:pic>
        <p:nvPicPr>
          <p:cNvPr id="4" name="Image 3"/>
          <p:cNvPicPr>
            <a:picLocks noChangeAspect="1"/>
          </p:cNvPicPr>
          <p:nvPr/>
        </p:nvPicPr>
        <p:blipFill>
          <a:blip r:embed="rId2"/>
          <a:stretch>
            <a:fillRect/>
          </a:stretch>
        </p:blipFill>
        <p:spPr>
          <a:xfrm>
            <a:off x="4853126" y="4261050"/>
            <a:ext cx="3657600" cy="1247775"/>
          </a:xfrm>
          <a:prstGeom prst="rect">
            <a:avLst/>
          </a:prstGeom>
        </p:spPr>
      </p:pic>
    </p:spTree>
    <p:extLst>
      <p:ext uri="{BB962C8B-B14F-4D97-AF65-F5344CB8AC3E}">
        <p14:creationId xmlns:p14="http://schemas.microsoft.com/office/powerpoint/2010/main" val="176507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Atelier 1 Installation NODE-JS</a:t>
            </a:r>
            <a:endParaRPr lang="fr-FR" b="1" dirty="0"/>
          </a:p>
        </p:txBody>
      </p:sp>
      <p:sp>
        <p:nvSpPr>
          <p:cNvPr id="3" name="Espace réservé du contenu 2"/>
          <p:cNvSpPr>
            <a:spLocks noGrp="1"/>
          </p:cNvSpPr>
          <p:nvPr>
            <p:ph idx="1"/>
          </p:nvPr>
        </p:nvSpPr>
        <p:spPr>
          <a:xfrm>
            <a:off x="1212690" y="1836857"/>
            <a:ext cx="10058400" cy="4023360"/>
          </a:xfrm>
        </p:spPr>
        <p:txBody>
          <a:bodyPr>
            <a:normAutofit lnSpcReduction="10000"/>
          </a:bodyPr>
          <a:lstStyle/>
          <a:p>
            <a:pPr>
              <a:lnSpc>
                <a:spcPct val="200000"/>
              </a:lnSpc>
              <a:buFont typeface="Wingdings" panose="05000000000000000000" pitchFamily="2" charset="2"/>
              <a:buChar char="Ø"/>
            </a:pPr>
            <a:r>
              <a:rPr lang="fr-FR" dirty="0" smtClean="0"/>
              <a:t> </a:t>
            </a:r>
            <a:r>
              <a:rPr lang="fr-FR" b="1" dirty="0" smtClean="0"/>
              <a:t>Solution 1</a:t>
            </a:r>
            <a:r>
              <a:rPr lang="fr-FR" dirty="0" smtClean="0"/>
              <a:t> : Site </a:t>
            </a:r>
            <a:r>
              <a:rPr lang="fr-FR" dirty="0"/>
              <a:t>officiel de Node.js : </a:t>
            </a:r>
            <a:r>
              <a:rPr lang="fr-FR" b="1" dirty="0">
                <a:hlinkClick r:id="rId2"/>
              </a:rPr>
              <a:t>https://</a:t>
            </a:r>
            <a:r>
              <a:rPr lang="fr-FR" b="1" dirty="0" smtClean="0">
                <a:hlinkClick r:id="rId2"/>
              </a:rPr>
              <a:t>nodejs.org</a:t>
            </a:r>
            <a:endParaRPr lang="fr-FR" b="1" dirty="0" smtClean="0"/>
          </a:p>
          <a:p>
            <a:pPr>
              <a:lnSpc>
                <a:spcPct val="200000"/>
              </a:lnSpc>
              <a:buFont typeface="Wingdings" panose="05000000000000000000" pitchFamily="2" charset="2"/>
              <a:buChar char="Ø"/>
            </a:pPr>
            <a:r>
              <a:rPr lang="fr-FR" b="1" dirty="0" smtClean="0"/>
              <a:t> Solution 2</a:t>
            </a:r>
            <a:r>
              <a:rPr lang="fr-FR" dirty="0" smtClean="0"/>
              <a:t> :</a:t>
            </a:r>
          </a:p>
          <a:p>
            <a:pPr lvl="1">
              <a:lnSpc>
                <a:spcPct val="200000"/>
              </a:lnSpc>
              <a:buFont typeface="Wingdings" panose="05000000000000000000" pitchFamily="2" charset="2"/>
              <a:buChar char="Ø"/>
            </a:pPr>
            <a:r>
              <a:rPr lang="fr-FR" b="1" dirty="0" err="1" smtClean="0"/>
              <a:t>Nvm</a:t>
            </a:r>
            <a:r>
              <a:rPr lang="fr-FR" b="1" dirty="0" smtClean="0"/>
              <a:t> (</a:t>
            </a:r>
            <a:r>
              <a:rPr lang="fr-FR" b="1" dirty="0" err="1" smtClean="0"/>
              <a:t>Node</a:t>
            </a:r>
            <a:r>
              <a:rPr lang="fr-FR" b="1" dirty="0" smtClean="0"/>
              <a:t> </a:t>
            </a:r>
            <a:r>
              <a:rPr lang="fr-FR" b="1" dirty="0" err="1" smtClean="0"/>
              <a:t>Vesion</a:t>
            </a:r>
            <a:r>
              <a:rPr lang="fr-FR" b="1" dirty="0" smtClean="0"/>
              <a:t> Manager)</a:t>
            </a:r>
            <a:r>
              <a:rPr lang="fr-FR" dirty="0" smtClean="0"/>
              <a:t> </a:t>
            </a:r>
            <a:r>
              <a:rPr lang="fr-FR" dirty="0"/>
              <a:t>pour </a:t>
            </a:r>
            <a:r>
              <a:rPr lang="fr-FR" b="1" dirty="0" err="1"/>
              <a:t>macOS</a:t>
            </a:r>
            <a:r>
              <a:rPr lang="fr-FR" dirty="0"/>
              <a:t> et Linux : </a:t>
            </a:r>
            <a:r>
              <a:rPr lang="fr-FR" b="1" dirty="0">
                <a:hlinkClick r:id="rId3"/>
              </a:rPr>
              <a:t>https://</a:t>
            </a:r>
            <a:r>
              <a:rPr lang="fr-FR" b="1" dirty="0" smtClean="0">
                <a:hlinkClick r:id="rId3"/>
              </a:rPr>
              <a:t>github.com/nvm-sh/nvm</a:t>
            </a:r>
            <a:endParaRPr lang="fr-FR" b="1" dirty="0" smtClean="0"/>
          </a:p>
          <a:p>
            <a:pPr lvl="1">
              <a:lnSpc>
                <a:spcPct val="200000"/>
              </a:lnSpc>
              <a:buFont typeface="Wingdings" panose="05000000000000000000" pitchFamily="2" charset="2"/>
              <a:buChar char="Ø"/>
            </a:pPr>
            <a:r>
              <a:rPr lang="en-US" b="1" dirty="0" err="1" smtClean="0"/>
              <a:t>nvm</a:t>
            </a:r>
            <a:r>
              <a:rPr lang="en-US" dirty="0" smtClean="0"/>
              <a:t> </a:t>
            </a:r>
            <a:r>
              <a:rPr lang="en-US" dirty="0"/>
              <a:t>pour </a:t>
            </a:r>
            <a:r>
              <a:rPr lang="en-US" b="1" dirty="0"/>
              <a:t>Windows</a:t>
            </a:r>
            <a:r>
              <a:rPr lang="en-US" dirty="0"/>
              <a:t> : </a:t>
            </a:r>
            <a:r>
              <a:rPr lang="en-US" b="1" dirty="0">
                <a:hlinkClick r:id="rId4"/>
              </a:rPr>
              <a:t>https://</a:t>
            </a:r>
            <a:r>
              <a:rPr lang="en-US" b="1" dirty="0" smtClean="0">
                <a:hlinkClick r:id="rId4"/>
              </a:rPr>
              <a:t>github.com/coreybutler/nvm-windows</a:t>
            </a:r>
            <a:endParaRPr lang="en-US" b="1" dirty="0" smtClean="0"/>
          </a:p>
          <a:p>
            <a:pPr>
              <a:lnSpc>
                <a:spcPct val="200000"/>
              </a:lnSpc>
              <a:buFont typeface="Wingdings" panose="05000000000000000000" pitchFamily="2" charset="2"/>
              <a:buChar char="Ø"/>
            </a:pPr>
            <a:r>
              <a:rPr lang="fr-FR" b="1" dirty="0" smtClean="0"/>
              <a:t>Solution 3</a:t>
            </a:r>
            <a:r>
              <a:rPr lang="fr-FR" dirty="0" smtClean="0"/>
              <a:t> : Exécution en ligne</a:t>
            </a:r>
          </a:p>
          <a:p>
            <a:pPr lvl="1">
              <a:lnSpc>
                <a:spcPct val="200000"/>
              </a:lnSpc>
              <a:buFont typeface="Wingdings" panose="05000000000000000000" pitchFamily="2" charset="2"/>
              <a:buChar char="Ø"/>
            </a:pPr>
            <a:r>
              <a:rPr lang="fr-FR" b="1" dirty="0">
                <a:hlinkClick r:id="rId5"/>
              </a:rPr>
              <a:t>https://</a:t>
            </a:r>
            <a:r>
              <a:rPr lang="fr-FR" b="1" dirty="0" smtClean="0">
                <a:hlinkClick r:id="rId5"/>
              </a:rPr>
              <a:t>replit.com/languages/nodejs</a:t>
            </a:r>
            <a:endParaRPr lang="fr-FR" b="1" dirty="0" smtClean="0"/>
          </a:p>
          <a:p>
            <a:pPr lvl="1">
              <a:lnSpc>
                <a:spcPct val="200000"/>
              </a:lnSpc>
              <a:buFont typeface="Wingdings" panose="05000000000000000000" pitchFamily="2" charset="2"/>
              <a:buChar char="Ø"/>
            </a:pPr>
            <a:endParaRPr lang="fr-FR" dirty="0"/>
          </a:p>
        </p:txBody>
      </p:sp>
    </p:spTree>
    <p:extLst>
      <p:ext uri="{BB962C8B-B14F-4D97-AF65-F5344CB8AC3E}">
        <p14:creationId xmlns:p14="http://schemas.microsoft.com/office/powerpoint/2010/main" val="4176687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Tester la version Active</a:t>
            </a:r>
            <a:endParaRPr lang="fr-FR" b="1"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dirty="0" smtClean="0"/>
              <a:t> </a:t>
            </a:r>
            <a:r>
              <a:rPr lang="fr-FR" dirty="0" err="1" smtClean="0"/>
              <a:t>node</a:t>
            </a:r>
            <a:r>
              <a:rPr lang="fr-FR" dirty="0" smtClean="0"/>
              <a:t> –v</a:t>
            </a:r>
          </a:p>
          <a:p>
            <a:pPr>
              <a:buFont typeface="Wingdings" panose="05000000000000000000" pitchFamily="2" charset="2"/>
              <a:buChar char="Ø"/>
            </a:pPr>
            <a:r>
              <a:rPr lang="fr-FR" dirty="0"/>
              <a:t> </a:t>
            </a:r>
            <a:r>
              <a:rPr lang="fr-FR" dirty="0" err="1" smtClean="0"/>
              <a:t>npm</a:t>
            </a:r>
            <a:r>
              <a:rPr lang="fr-FR" dirty="0" smtClean="0"/>
              <a:t> –v</a:t>
            </a:r>
          </a:p>
          <a:p>
            <a:pPr>
              <a:buFont typeface="Wingdings" panose="05000000000000000000" pitchFamily="2" charset="2"/>
              <a:buChar char="Ø"/>
            </a:pPr>
            <a:endParaRPr lang="fr-FR" dirty="0"/>
          </a:p>
        </p:txBody>
      </p:sp>
    </p:spTree>
    <p:extLst>
      <p:ext uri="{BB962C8B-B14F-4D97-AF65-F5344CB8AC3E}">
        <p14:creationId xmlns:p14="http://schemas.microsoft.com/office/powerpoint/2010/main" val="6954221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err="1"/>
              <a:t>Node</a:t>
            </a:r>
            <a:r>
              <a:rPr lang="fr-FR" b="1" dirty="0"/>
              <a:t> </a:t>
            </a:r>
            <a:r>
              <a:rPr lang="fr-FR" b="1" dirty="0" err="1"/>
              <a:t>Process</a:t>
            </a:r>
            <a:r>
              <a:rPr lang="fr-FR" b="1" dirty="0"/>
              <a:t> Object</a:t>
            </a:r>
          </a:p>
        </p:txBody>
      </p:sp>
      <p:sp>
        <p:nvSpPr>
          <p:cNvPr id="3" name="Espace réservé du contenu 2"/>
          <p:cNvSpPr>
            <a:spLocks noGrp="1"/>
          </p:cNvSpPr>
          <p:nvPr>
            <p:ph idx="1"/>
          </p:nvPr>
        </p:nvSpPr>
        <p:spPr>
          <a:xfrm>
            <a:off x="1097280" y="1607396"/>
            <a:ext cx="10058400" cy="4686872"/>
          </a:xfrm>
        </p:spPr>
        <p:txBody>
          <a:bodyPr>
            <a:noAutofit/>
          </a:bodyPr>
          <a:lstStyle/>
          <a:p>
            <a:pPr algn="just">
              <a:lnSpc>
                <a:spcPct val="250000"/>
              </a:lnSpc>
            </a:pPr>
            <a:r>
              <a:rPr lang="fr-FR" sz="2400" b="1" dirty="0">
                <a:latin typeface="Arial" panose="020B0604020202020204" pitchFamily="34" charset="0"/>
                <a:cs typeface="Arial" panose="020B0604020202020204" pitchFamily="34" charset="0"/>
              </a:rPr>
              <a:t>L'objet de processus </a:t>
            </a:r>
            <a:r>
              <a:rPr lang="fr-FR" sz="2400" dirty="0">
                <a:latin typeface="Arial" panose="020B0604020202020204" pitchFamily="34" charset="0"/>
                <a:cs typeface="Arial" panose="020B0604020202020204" pitchFamily="34" charset="0"/>
              </a:rPr>
              <a:t>dans </a:t>
            </a:r>
            <a:r>
              <a:rPr lang="fr-FR" sz="2400" b="1" dirty="0">
                <a:latin typeface="Arial" panose="020B0604020202020204" pitchFamily="34" charset="0"/>
                <a:cs typeface="Arial" panose="020B0604020202020204" pitchFamily="34" charset="0"/>
              </a:rPr>
              <a:t>Node.js</a:t>
            </a:r>
            <a:r>
              <a:rPr lang="fr-FR" sz="2400" dirty="0">
                <a:latin typeface="Arial" panose="020B0604020202020204" pitchFamily="34" charset="0"/>
                <a:cs typeface="Arial" panose="020B0604020202020204" pitchFamily="34" charset="0"/>
              </a:rPr>
              <a:t> est un objet global auquel on peut accéder dans n'importe quel module sans en avoir besoin. Il y a très peu d'objets ou de propriétés globaux fournis dans Node.js et le processus en fait partie. C'est un composant essentiel de l'écosystème Node.js car il fournit divers ensembles d'informations sur l'exécution d'un programme.</a:t>
            </a:r>
          </a:p>
        </p:txBody>
      </p:sp>
    </p:spTree>
    <p:extLst>
      <p:ext uri="{BB962C8B-B14F-4D97-AF65-F5344CB8AC3E}">
        <p14:creationId xmlns:p14="http://schemas.microsoft.com/office/powerpoint/2010/main" val="26363788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Commande 1</a:t>
            </a:r>
            <a:endParaRPr lang="fr-FR" b="1" dirty="0"/>
          </a:p>
        </p:txBody>
      </p:sp>
      <p:pic>
        <p:nvPicPr>
          <p:cNvPr id="4" name="Image 3"/>
          <p:cNvPicPr>
            <a:picLocks noChangeAspect="1"/>
          </p:cNvPicPr>
          <p:nvPr/>
        </p:nvPicPr>
        <p:blipFill>
          <a:blip r:embed="rId2"/>
          <a:stretch>
            <a:fillRect/>
          </a:stretch>
        </p:blipFill>
        <p:spPr>
          <a:xfrm>
            <a:off x="4073133" y="1930741"/>
            <a:ext cx="4655127" cy="7931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 4"/>
          <p:cNvPicPr>
            <a:picLocks noChangeAspect="1"/>
          </p:cNvPicPr>
          <p:nvPr/>
        </p:nvPicPr>
        <p:blipFill>
          <a:blip r:embed="rId3"/>
          <a:stretch>
            <a:fillRect/>
          </a:stretch>
        </p:blipFill>
        <p:spPr>
          <a:xfrm>
            <a:off x="4073134" y="2917295"/>
            <a:ext cx="4655127" cy="2888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968849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Commande 2</a:t>
            </a:r>
            <a:endParaRPr lang="fr-FR" b="1" dirty="0"/>
          </a:p>
        </p:txBody>
      </p:sp>
      <p:pic>
        <p:nvPicPr>
          <p:cNvPr id="4" name="Image 3"/>
          <p:cNvPicPr>
            <a:picLocks noChangeAspect="1"/>
          </p:cNvPicPr>
          <p:nvPr/>
        </p:nvPicPr>
        <p:blipFill>
          <a:blip r:embed="rId2"/>
          <a:stretch>
            <a:fillRect/>
          </a:stretch>
        </p:blipFill>
        <p:spPr>
          <a:xfrm>
            <a:off x="1234913" y="2495122"/>
            <a:ext cx="9920767" cy="27245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76212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85331" y="574103"/>
            <a:ext cx="8911687" cy="768271"/>
          </a:xfrm>
        </p:spPr>
        <p:txBody>
          <a:bodyPr/>
          <a:lstStyle/>
          <a:p>
            <a:pPr algn="ctr"/>
            <a:r>
              <a:rPr lang="fr-FR" b="1" dirty="0"/>
              <a:t>le REPL en Node.js</a:t>
            </a:r>
          </a:p>
        </p:txBody>
      </p:sp>
      <p:sp>
        <p:nvSpPr>
          <p:cNvPr id="3" name="Espace réservé du contenu 2"/>
          <p:cNvSpPr>
            <a:spLocks noGrp="1"/>
          </p:cNvSpPr>
          <p:nvPr>
            <p:ph idx="1"/>
          </p:nvPr>
        </p:nvSpPr>
        <p:spPr>
          <a:xfrm>
            <a:off x="1212633" y="1747903"/>
            <a:ext cx="9838315" cy="5974446"/>
          </a:xfrm>
        </p:spPr>
        <p:txBody>
          <a:bodyPr>
            <a:noAutofit/>
          </a:bodyPr>
          <a:lstStyle/>
          <a:p>
            <a:pPr algn="just">
              <a:lnSpc>
                <a:spcPct val="200000"/>
              </a:lnSpc>
            </a:pPr>
            <a:r>
              <a:rPr lang="fr-FR" sz="2400" b="1" dirty="0"/>
              <a:t>Node.js</a:t>
            </a:r>
            <a:r>
              <a:rPr lang="fr-FR" sz="2400" dirty="0"/>
              <a:t> est livré avec une Boucle de Lecture-Évaluation-Impression </a:t>
            </a:r>
            <a:r>
              <a:rPr lang="fr-FR" sz="2400" b="1" dirty="0"/>
              <a:t>(Read-</a:t>
            </a:r>
            <a:r>
              <a:rPr lang="fr-FR" sz="2400" b="1" dirty="0" err="1"/>
              <a:t>Eval</a:t>
            </a:r>
            <a:r>
              <a:rPr lang="fr-FR" sz="2400" b="1" dirty="0"/>
              <a:t>-</a:t>
            </a:r>
            <a:r>
              <a:rPr lang="fr-FR" sz="2400" b="1" dirty="0" err="1"/>
              <a:t>Print</a:t>
            </a:r>
            <a:r>
              <a:rPr lang="fr-FR" sz="2400" b="1" dirty="0"/>
              <a:t> Loop)</a:t>
            </a:r>
            <a:r>
              <a:rPr lang="fr-FR" sz="2400" dirty="0"/>
              <a:t>, également connue sous le nom de </a:t>
            </a:r>
            <a:r>
              <a:rPr lang="fr-FR" sz="2400" b="1" dirty="0"/>
              <a:t>REPL</a:t>
            </a:r>
            <a:r>
              <a:rPr lang="fr-FR" sz="2400" dirty="0"/>
              <a:t>. C'est l'invité de commande interactif de Node.js ; tout JavaScript valide qui peut être écrit dans un script peut être passé au REPL. Il peut être extrêmement utile pour expérimenter avec Node.js, déboguer du code et comprendre certains des comportements les plus excentriques de JavaScript</a:t>
            </a:r>
            <a:r>
              <a:rPr lang="fr-FR" sz="2400" dirty="0" smtClean="0"/>
              <a:t>.</a:t>
            </a:r>
            <a:endParaRPr lang="fr-FR" sz="2400" dirty="0"/>
          </a:p>
        </p:txBody>
      </p:sp>
    </p:spTree>
    <p:extLst>
      <p:ext uri="{BB962C8B-B14F-4D97-AF65-F5344CB8AC3E}">
        <p14:creationId xmlns:p14="http://schemas.microsoft.com/office/powerpoint/2010/main" val="9057434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t>le REPL en Node.js</a:t>
            </a:r>
          </a:p>
        </p:txBody>
      </p:sp>
      <p:sp>
        <p:nvSpPr>
          <p:cNvPr id="3" name="Espace réservé du contenu 2"/>
          <p:cNvSpPr>
            <a:spLocks noGrp="1"/>
          </p:cNvSpPr>
          <p:nvPr>
            <p:ph idx="1"/>
          </p:nvPr>
        </p:nvSpPr>
        <p:spPr>
          <a:xfrm>
            <a:off x="1097280" y="1907878"/>
            <a:ext cx="10058400" cy="4023360"/>
          </a:xfrm>
        </p:spPr>
        <p:txBody>
          <a:bodyPr>
            <a:normAutofit/>
          </a:bodyPr>
          <a:lstStyle/>
          <a:p>
            <a:pPr algn="just">
              <a:lnSpc>
                <a:spcPct val="200000"/>
              </a:lnSpc>
            </a:pPr>
            <a:r>
              <a:rPr lang="fr-FR" sz="2400" dirty="0"/>
              <a:t>Node.js dispose d'un </a:t>
            </a:r>
            <a:r>
              <a:rPr lang="fr-FR" sz="2400" b="1" dirty="0"/>
              <a:t>REPL</a:t>
            </a:r>
            <a:r>
              <a:rPr lang="fr-FR" sz="2400" dirty="0"/>
              <a:t> autonome accessible depuis la ligne de commande, et d'un module </a:t>
            </a:r>
            <a:r>
              <a:rPr lang="fr-FR" sz="2400" b="1" dirty="0"/>
              <a:t>REPL</a:t>
            </a:r>
            <a:r>
              <a:rPr lang="fr-FR" sz="2400" dirty="0"/>
              <a:t> intégré que vous pouvez utiliser pour créer vos propres </a:t>
            </a:r>
            <a:r>
              <a:rPr lang="fr-FR" sz="2400" b="1" dirty="0"/>
              <a:t>REPL</a:t>
            </a:r>
            <a:r>
              <a:rPr lang="fr-FR" sz="2400" dirty="0"/>
              <a:t> personnalisés. Nous allons apprendre les bases du </a:t>
            </a:r>
            <a:r>
              <a:rPr lang="fr-FR" sz="2400" b="1" dirty="0"/>
              <a:t>REPL</a:t>
            </a:r>
            <a:r>
              <a:rPr lang="fr-FR" sz="2400" dirty="0"/>
              <a:t> autonome.</a:t>
            </a:r>
          </a:p>
          <a:p>
            <a:pPr algn="just">
              <a:lnSpc>
                <a:spcPct val="200000"/>
              </a:lnSpc>
            </a:pPr>
            <a:endParaRPr lang="fr-FR" sz="2400" dirty="0"/>
          </a:p>
        </p:txBody>
      </p:sp>
    </p:spTree>
    <p:extLst>
      <p:ext uri="{BB962C8B-B14F-4D97-AF65-F5344CB8AC3E}">
        <p14:creationId xmlns:p14="http://schemas.microsoft.com/office/powerpoint/2010/main" val="23811083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t>Comment démarrer le REPL</a:t>
            </a:r>
          </a:p>
        </p:txBody>
      </p:sp>
      <p:sp>
        <p:nvSpPr>
          <p:cNvPr id="3" name="Espace réservé du contenu 2"/>
          <p:cNvSpPr>
            <a:spLocks noGrp="1"/>
          </p:cNvSpPr>
          <p:nvPr>
            <p:ph idx="1"/>
          </p:nvPr>
        </p:nvSpPr>
        <p:spPr/>
        <p:txBody>
          <a:bodyPr>
            <a:normAutofit/>
          </a:bodyPr>
          <a:lstStyle/>
          <a:p>
            <a:pPr algn="just">
              <a:lnSpc>
                <a:spcPct val="150000"/>
              </a:lnSpc>
            </a:pPr>
            <a:r>
              <a:rPr lang="fr-FR" sz="2400" dirty="0"/>
              <a:t>Le lancement du </a:t>
            </a:r>
            <a:r>
              <a:rPr lang="fr-FR" sz="2400" b="1" dirty="0"/>
              <a:t>REPL</a:t>
            </a:r>
            <a:r>
              <a:rPr lang="fr-FR" sz="2400" dirty="0"/>
              <a:t> est simple ; il suffit d'exécuter </a:t>
            </a:r>
            <a:r>
              <a:rPr lang="fr-FR" sz="2400" b="1" dirty="0" err="1"/>
              <a:t>node</a:t>
            </a:r>
            <a:r>
              <a:rPr lang="fr-FR" sz="2400" dirty="0"/>
              <a:t> dans l'invité de commande sans utiliser de nom de fichier</a:t>
            </a:r>
            <a:r>
              <a:rPr lang="fr-FR" sz="2400" dirty="0" smtClean="0"/>
              <a:t>.</a:t>
            </a:r>
          </a:p>
          <a:p>
            <a:pPr algn="just">
              <a:lnSpc>
                <a:spcPct val="150000"/>
              </a:lnSpc>
            </a:pPr>
            <a:r>
              <a:rPr lang="fr-FR" sz="2400" dirty="0" smtClean="0"/>
              <a:t> Il vous </a:t>
            </a:r>
            <a:r>
              <a:rPr lang="fr-FR" sz="2400" dirty="0"/>
              <a:t>place ensuite dans une simple invite ('&gt;') où vous pouvez taper n'importe quelle commande JavaScript que vous souhaitez.</a:t>
            </a:r>
          </a:p>
        </p:txBody>
      </p:sp>
      <p:pic>
        <p:nvPicPr>
          <p:cNvPr id="4" name="Image 3"/>
          <p:cNvPicPr>
            <a:picLocks noChangeAspect="1"/>
          </p:cNvPicPr>
          <p:nvPr/>
        </p:nvPicPr>
        <p:blipFill>
          <a:blip r:embed="rId2"/>
          <a:stretch>
            <a:fillRect/>
          </a:stretch>
        </p:blipFill>
        <p:spPr>
          <a:xfrm>
            <a:off x="8051823" y="3280734"/>
            <a:ext cx="2746231" cy="564573"/>
          </a:xfrm>
          <a:prstGeom prst="rect">
            <a:avLst/>
          </a:prstGeom>
        </p:spPr>
      </p:pic>
    </p:spTree>
    <p:extLst>
      <p:ext uri="{BB962C8B-B14F-4D97-AF65-F5344CB8AC3E}">
        <p14:creationId xmlns:p14="http://schemas.microsoft.com/office/powerpoint/2010/main" val="34547181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a:t>
            </a:r>
            <a:endParaRPr lang="fr-FR" b="1" dirty="0"/>
          </a:p>
        </p:txBody>
      </p:sp>
      <p:pic>
        <p:nvPicPr>
          <p:cNvPr id="4" name="Image 3"/>
          <p:cNvPicPr>
            <a:picLocks noChangeAspect="1"/>
          </p:cNvPicPr>
          <p:nvPr/>
        </p:nvPicPr>
        <p:blipFill>
          <a:blip r:embed="rId2"/>
          <a:stretch>
            <a:fillRect/>
          </a:stretch>
        </p:blipFill>
        <p:spPr>
          <a:xfrm>
            <a:off x="2482734" y="1874937"/>
            <a:ext cx="7287491" cy="36991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631001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r>
              <a:rPr lang="fr-FR" sz="3200" b="1" dirty="0"/>
              <a:t>Commandes spéciales et sortie du REPL</a:t>
            </a:r>
          </a:p>
        </p:txBody>
      </p:sp>
      <p:pic>
        <p:nvPicPr>
          <p:cNvPr id="4" name="Image 3"/>
          <p:cNvPicPr>
            <a:picLocks noChangeAspect="1"/>
          </p:cNvPicPr>
          <p:nvPr/>
        </p:nvPicPr>
        <p:blipFill>
          <a:blip r:embed="rId2"/>
          <a:stretch>
            <a:fillRect/>
          </a:stretch>
        </p:blipFill>
        <p:spPr>
          <a:xfrm>
            <a:off x="1242874" y="1811045"/>
            <a:ext cx="9912805" cy="44388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47173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279981"/>
            <a:ext cx="8911687" cy="1280890"/>
          </a:xfrm>
        </p:spPr>
        <p:txBody>
          <a:bodyPr/>
          <a:lstStyle/>
          <a:p>
            <a:pPr algn="ctr"/>
            <a:r>
              <a:rPr lang="fr-FR" b="1" dirty="0"/>
              <a:t>Node.js : c’est quoi ?</a:t>
            </a:r>
          </a:p>
        </p:txBody>
      </p:sp>
      <p:sp>
        <p:nvSpPr>
          <p:cNvPr id="3" name="Espace réservé du contenu 2"/>
          <p:cNvSpPr>
            <a:spLocks noGrp="1"/>
          </p:cNvSpPr>
          <p:nvPr>
            <p:ph idx="1"/>
          </p:nvPr>
        </p:nvSpPr>
        <p:spPr>
          <a:xfrm>
            <a:off x="1719200" y="1623850"/>
            <a:ext cx="8915400" cy="3777622"/>
          </a:xfrm>
        </p:spPr>
        <p:txBody>
          <a:bodyPr>
            <a:noAutofit/>
          </a:bodyPr>
          <a:lstStyle/>
          <a:p>
            <a:pPr algn="just">
              <a:lnSpc>
                <a:spcPct val="200000"/>
              </a:lnSpc>
            </a:pPr>
            <a:r>
              <a:rPr lang="fr-FR" sz="2400" b="1" dirty="0" err="1">
                <a:latin typeface="Arial" panose="020B0604020202020204" pitchFamily="34" charset="0"/>
                <a:cs typeface="Arial" panose="020B0604020202020204" pitchFamily="34" charset="0"/>
              </a:rPr>
              <a:t>Node</a:t>
            </a:r>
            <a:r>
              <a:rPr lang="fr-FR" sz="2400" b="1" dirty="0">
                <a:latin typeface="Arial" panose="020B0604020202020204" pitchFamily="34" charset="0"/>
                <a:cs typeface="Arial" panose="020B0604020202020204" pitchFamily="34" charset="0"/>
              </a:rPr>
              <a:t> </a:t>
            </a:r>
            <a:r>
              <a:rPr lang="fr-FR" sz="2400" b="1" dirty="0" smtClean="0">
                <a:latin typeface="Arial" panose="020B0604020202020204" pitchFamily="34" charset="0"/>
                <a:cs typeface="Arial" panose="020B0604020202020204" pitchFamily="34" charset="0"/>
              </a:rPr>
              <a:t>JS (</a:t>
            </a:r>
            <a:r>
              <a:rPr lang="fr-FR" sz="2400" b="1" dirty="0" err="1" smtClean="0">
                <a:latin typeface="Arial" panose="020B0604020202020204" pitchFamily="34" charset="0"/>
                <a:cs typeface="Arial" panose="020B0604020202020204" pitchFamily="34" charset="0"/>
              </a:rPr>
              <a:t>Runtime</a:t>
            </a:r>
            <a:r>
              <a:rPr lang="fr-FR" sz="2400" b="1" dirty="0" smtClean="0">
                <a:latin typeface="Arial" panose="020B0604020202020204" pitchFamily="34" charset="0"/>
                <a:cs typeface="Arial" panose="020B0604020202020204" pitchFamily="34" charset="0"/>
              </a:rPr>
              <a:t> JavaScript) </a:t>
            </a:r>
            <a:r>
              <a:rPr lang="fr-FR" sz="2400" dirty="0">
                <a:latin typeface="Arial" panose="020B0604020202020204" pitchFamily="34" charset="0"/>
                <a:cs typeface="Arial" panose="020B0604020202020204" pitchFamily="34" charset="0"/>
              </a:rPr>
              <a:t>est un serveur de JavaScript. C’est une plateforme qui permet de développer et déployer des applications JavaScript. Il est principalement utilisé pour créer des applications web qui permettent les échanges de données, par exemple une application de chat, des sites de streaming multimédia, etc.</a:t>
            </a:r>
          </a:p>
        </p:txBody>
      </p:sp>
      <p:pic>
        <p:nvPicPr>
          <p:cNvPr id="4" name="Image 3"/>
          <p:cNvPicPr>
            <a:picLocks noChangeAspect="1"/>
          </p:cNvPicPr>
          <p:nvPr/>
        </p:nvPicPr>
        <p:blipFill>
          <a:blip r:embed="rId2"/>
          <a:stretch>
            <a:fillRect/>
          </a:stretch>
        </p:blipFill>
        <p:spPr>
          <a:xfrm>
            <a:off x="118583" y="128382"/>
            <a:ext cx="1600617" cy="975986"/>
          </a:xfrm>
          <a:prstGeom prst="rect">
            <a:avLst/>
          </a:prstGeom>
        </p:spPr>
      </p:pic>
    </p:spTree>
    <p:extLst>
      <p:ext uri="{BB962C8B-B14F-4D97-AF65-F5344CB8AC3E}">
        <p14:creationId xmlns:p14="http://schemas.microsoft.com/office/powerpoint/2010/main" val="41897959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a:t>
            </a:r>
            <a:endParaRPr lang="fr-FR" b="1" dirty="0"/>
          </a:p>
        </p:txBody>
      </p:sp>
      <p:pic>
        <p:nvPicPr>
          <p:cNvPr id="4" name="Espace réservé du contenu 3"/>
          <p:cNvPicPr>
            <a:picLocks noGrp="1" noChangeAspect="1"/>
          </p:cNvPicPr>
          <p:nvPr>
            <p:ph idx="1"/>
          </p:nvPr>
        </p:nvPicPr>
        <p:blipFill>
          <a:blip r:embed="rId2"/>
          <a:stretch>
            <a:fillRect/>
          </a:stretch>
        </p:blipFill>
        <p:spPr>
          <a:xfrm>
            <a:off x="1967447" y="1825170"/>
            <a:ext cx="8318066" cy="42949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138585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t>Valeurs de retour</a:t>
            </a:r>
          </a:p>
        </p:txBody>
      </p:sp>
      <p:pic>
        <p:nvPicPr>
          <p:cNvPr id="4" name="Image 3"/>
          <p:cNvPicPr>
            <a:picLocks noChangeAspect="1"/>
          </p:cNvPicPr>
          <p:nvPr/>
        </p:nvPicPr>
        <p:blipFill>
          <a:blip r:embed="rId2"/>
          <a:stretch>
            <a:fillRect/>
          </a:stretch>
        </p:blipFill>
        <p:spPr>
          <a:xfrm>
            <a:off x="2986574" y="2399030"/>
            <a:ext cx="3021590" cy="19924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 4"/>
          <p:cNvPicPr>
            <a:picLocks noChangeAspect="1"/>
          </p:cNvPicPr>
          <p:nvPr/>
        </p:nvPicPr>
        <p:blipFill>
          <a:blip r:embed="rId3"/>
          <a:stretch>
            <a:fillRect/>
          </a:stretch>
        </p:blipFill>
        <p:spPr>
          <a:xfrm>
            <a:off x="6365187" y="2399030"/>
            <a:ext cx="3203596" cy="19924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279684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t>Qu'est-ce que </a:t>
            </a:r>
            <a:r>
              <a:rPr lang="fr-FR" b="1" dirty="0" err="1"/>
              <a:t>NodeJS</a:t>
            </a:r>
            <a:r>
              <a:rPr lang="fr-FR" b="1" dirty="0"/>
              <a:t> Module ?</a:t>
            </a:r>
          </a:p>
        </p:txBody>
      </p:sp>
      <p:sp>
        <p:nvSpPr>
          <p:cNvPr id="3" name="Espace réservé du contenu 2"/>
          <p:cNvSpPr>
            <a:spLocks noGrp="1"/>
          </p:cNvSpPr>
          <p:nvPr>
            <p:ph idx="1"/>
          </p:nvPr>
        </p:nvSpPr>
        <p:spPr>
          <a:xfrm>
            <a:off x="1222049" y="1947168"/>
            <a:ext cx="9933631" cy="4197927"/>
          </a:xfrm>
        </p:spPr>
        <p:txBody>
          <a:bodyPr>
            <a:normAutofit/>
          </a:bodyPr>
          <a:lstStyle/>
          <a:p>
            <a:pPr algn="just">
              <a:lnSpc>
                <a:spcPct val="300000"/>
              </a:lnSpc>
            </a:pPr>
            <a:r>
              <a:rPr lang="fr-FR" sz="2000" dirty="0"/>
              <a:t>En parlant simplement, le module </a:t>
            </a:r>
            <a:r>
              <a:rPr lang="fr-FR" sz="2000" b="1" dirty="0" err="1"/>
              <a:t>NodeJS</a:t>
            </a:r>
            <a:r>
              <a:rPr lang="fr-FR" sz="2000" dirty="0"/>
              <a:t> est une bibliothèque </a:t>
            </a:r>
            <a:r>
              <a:rPr lang="fr-FR" sz="2000" b="1" dirty="0" err="1"/>
              <a:t>Javascript</a:t>
            </a:r>
            <a:r>
              <a:rPr lang="fr-FR" sz="2000" dirty="0"/>
              <a:t>. C'est un ensemble de fonctions (</a:t>
            </a:r>
            <a:r>
              <a:rPr lang="fr-FR" sz="2000" b="1" dirty="0" err="1"/>
              <a:t>function</a:t>
            </a:r>
            <a:r>
              <a:rPr lang="fr-FR" sz="2000" dirty="0"/>
              <a:t>), d'objets et de variables que vous pouvez utiliser dans vos applications. L'utilisation Module permet de simplifier l'écriture de code et de le gérer dans votre application. Normalement, chaque module sera écrit dans un fichier séparé.</a:t>
            </a:r>
          </a:p>
        </p:txBody>
      </p:sp>
    </p:spTree>
    <p:extLst>
      <p:ext uri="{BB962C8B-B14F-4D97-AF65-F5344CB8AC3E}">
        <p14:creationId xmlns:p14="http://schemas.microsoft.com/office/powerpoint/2010/main" val="19110632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81848" y="269879"/>
            <a:ext cx="8911687" cy="1280890"/>
          </a:xfrm>
        </p:spPr>
        <p:txBody>
          <a:bodyPr anchor="ctr"/>
          <a:lstStyle/>
          <a:p>
            <a:pPr algn="ctr"/>
            <a:r>
              <a:rPr lang="fr-FR" b="1" dirty="0" smtClean="0"/>
              <a:t>EXEMPLES</a:t>
            </a:r>
            <a:endParaRPr lang="fr-FR" b="1" dirty="0"/>
          </a:p>
        </p:txBody>
      </p:sp>
      <p:sp>
        <p:nvSpPr>
          <p:cNvPr id="3" name="Espace réservé du contenu 2"/>
          <p:cNvSpPr>
            <a:spLocks noGrp="1"/>
          </p:cNvSpPr>
          <p:nvPr>
            <p:ph idx="1"/>
          </p:nvPr>
        </p:nvSpPr>
        <p:spPr>
          <a:xfrm>
            <a:off x="1674812" y="1746188"/>
            <a:ext cx="8915400" cy="3777622"/>
          </a:xfrm>
        </p:spPr>
        <p:txBody>
          <a:bodyPr/>
          <a:lstStyle/>
          <a:p>
            <a:pPr algn="just">
              <a:lnSpc>
                <a:spcPct val="150000"/>
              </a:lnSpc>
            </a:pPr>
            <a:r>
              <a:rPr lang="fr-FR" dirty="0"/>
              <a:t>Le </a:t>
            </a:r>
            <a:r>
              <a:rPr lang="fr-FR" b="1" dirty="0" err="1"/>
              <a:t>NodeJS</a:t>
            </a:r>
            <a:r>
              <a:rPr lang="fr-FR" dirty="0"/>
              <a:t> intègre de nombreux Modules. Il a des bibliothèques standards pour que vous puissiez développer des applications. Voici la liste des modules :</a:t>
            </a:r>
          </a:p>
        </p:txBody>
      </p:sp>
      <p:pic>
        <p:nvPicPr>
          <p:cNvPr id="4" name="Image 3"/>
          <p:cNvPicPr>
            <a:picLocks noChangeAspect="1"/>
          </p:cNvPicPr>
          <p:nvPr/>
        </p:nvPicPr>
        <p:blipFill>
          <a:blip r:embed="rId2"/>
          <a:stretch>
            <a:fillRect/>
          </a:stretch>
        </p:blipFill>
        <p:spPr>
          <a:xfrm>
            <a:off x="2990426" y="2803692"/>
            <a:ext cx="6284172" cy="34161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817587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t>N-API</a:t>
            </a:r>
          </a:p>
        </p:txBody>
      </p:sp>
      <p:sp>
        <p:nvSpPr>
          <p:cNvPr id="3" name="Espace réservé du contenu 2"/>
          <p:cNvSpPr>
            <a:spLocks noGrp="1"/>
          </p:cNvSpPr>
          <p:nvPr>
            <p:ph idx="1"/>
          </p:nvPr>
        </p:nvSpPr>
        <p:spPr>
          <a:xfrm>
            <a:off x="1097280" y="1737360"/>
            <a:ext cx="10058400" cy="4401077"/>
          </a:xfrm>
        </p:spPr>
        <p:txBody>
          <a:bodyPr>
            <a:noAutofit/>
          </a:bodyPr>
          <a:lstStyle/>
          <a:p>
            <a:pPr algn="just">
              <a:lnSpc>
                <a:spcPct val="200000"/>
              </a:lnSpc>
            </a:pPr>
            <a:r>
              <a:rPr lang="fr-FR" sz="2400" dirty="0">
                <a:latin typeface="Arial" panose="020B0604020202020204" pitchFamily="34" charset="0"/>
                <a:cs typeface="Arial" panose="020B0604020202020204" pitchFamily="34" charset="0"/>
              </a:rPr>
              <a:t>Avec l'arrivée de </a:t>
            </a:r>
            <a:r>
              <a:rPr lang="fr-FR" sz="2400" b="1" dirty="0">
                <a:latin typeface="Arial" panose="020B0604020202020204" pitchFamily="34" charset="0"/>
                <a:cs typeface="Arial" panose="020B0604020202020204" pitchFamily="34" charset="0"/>
              </a:rPr>
              <a:t>N-API</a:t>
            </a:r>
            <a:r>
              <a:rPr lang="fr-FR" sz="2400" dirty="0">
                <a:latin typeface="Arial" panose="020B0604020202020204" pitchFamily="34" charset="0"/>
                <a:cs typeface="Arial" panose="020B0604020202020204" pitchFamily="34" charset="0"/>
              </a:rPr>
              <a:t>, les développeurs de modules </a:t>
            </a:r>
            <a:r>
              <a:rPr lang="fr-FR" sz="2400" b="1" dirty="0">
                <a:latin typeface="Arial" panose="020B0604020202020204" pitchFamily="34" charset="0"/>
                <a:cs typeface="Arial" panose="020B0604020202020204" pitchFamily="34" charset="0"/>
              </a:rPr>
              <a:t>Node.js</a:t>
            </a:r>
            <a:r>
              <a:rPr lang="fr-FR" sz="2400" dirty="0">
                <a:latin typeface="Arial" panose="020B0604020202020204" pitchFamily="34" charset="0"/>
                <a:cs typeface="Arial" panose="020B0604020202020204" pitchFamily="34" charset="0"/>
              </a:rPr>
              <a:t> ne devraient plus avoir de problèmes de dépendances avec le moteur </a:t>
            </a:r>
            <a:r>
              <a:rPr lang="fr-FR" sz="2400" b="1" dirty="0">
                <a:latin typeface="Arial" panose="020B0604020202020204" pitchFamily="34" charset="0"/>
                <a:cs typeface="Arial" panose="020B0604020202020204" pitchFamily="34" charset="0"/>
              </a:rPr>
              <a:t>V8</a:t>
            </a:r>
            <a:r>
              <a:rPr lang="fr-FR" sz="2400" dirty="0">
                <a:latin typeface="Arial" panose="020B0604020202020204" pitchFamily="34" charset="0"/>
                <a:cs typeface="Arial" panose="020B0604020202020204" pitchFamily="34" charset="0"/>
              </a:rPr>
              <a:t> de Google et n'auront plus à recompiler leurs </a:t>
            </a:r>
            <a:r>
              <a:rPr lang="fr-FR" sz="2400" b="1" dirty="0" err="1">
                <a:latin typeface="Arial" panose="020B0604020202020204" pitchFamily="34" charset="0"/>
                <a:cs typeface="Arial" panose="020B0604020202020204" pitchFamily="34" charset="0"/>
              </a:rPr>
              <a:t>add-ons</a:t>
            </a:r>
            <a:r>
              <a:rPr lang="fr-FR" sz="2400" dirty="0">
                <a:latin typeface="Arial" panose="020B0604020202020204" pitchFamily="34" charset="0"/>
                <a:cs typeface="Arial" panose="020B0604020202020204" pitchFamily="34" charset="0"/>
              </a:rPr>
              <a:t> pour qu'ils fonctionnent avec les versions suivantes de Node.js ou des moteurs JavaScript sous-jacents.</a:t>
            </a:r>
          </a:p>
        </p:txBody>
      </p:sp>
    </p:spTree>
    <p:extLst>
      <p:ext uri="{BB962C8B-B14F-4D97-AF65-F5344CB8AC3E}">
        <p14:creationId xmlns:p14="http://schemas.microsoft.com/office/powerpoint/2010/main" val="30669806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Accéder aux modules</a:t>
            </a:r>
          </a:p>
        </p:txBody>
      </p:sp>
      <p:sp>
        <p:nvSpPr>
          <p:cNvPr id="3" name="Espace réservé du contenu 2"/>
          <p:cNvSpPr>
            <a:spLocks noGrp="1"/>
          </p:cNvSpPr>
          <p:nvPr>
            <p:ph idx="1"/>
          </p:nvPr>
        </p:nvSpPr>
        <p:spPr/>
        <p:txBody>
          <a:bodyPr>
            <a:noAutofit/>
          </a:bodyPr>
          <a:lstStyle/>
          <a:p>
            <a:pPr algn="just">
              <a:lnSpc>
                <a:spcPct val="150000"/>
              </a:lnSpc>
            </a:pPr>
            <a:r>
              <a:rPr lang="fr-FR" sz="3600" dirty="0"/>
              <a:t>Si vous avez besoin d'accéder à l'un des modules intégrés, ou à tout autre module tiers, vous pouvez y accéder avec </a:t>
            </a:r>
            <a:r>
              <a:rPr lang="fr-FR" sz="3600" b="1" dirty="0" err="1"/>
              <a:t>require</a:t>
            </a:r>
            <a:r>
              <a:rPr lang="fr-FR" sz="3600" dirty="0"/>
              <a:t>, tout comme dans le reste de </a:t>
            </a:r>
            <a:r>
              <a:rPr lang="fr-FR" sz="3600" b="1" dirty="0"/>
              <a:t>Node.js</a:t>
            </a:r>
            <a:r>
              <a:rPr lang="fr-FR" sz="3600" dirty="0"/>
              <a:t>.</a:t>
            </a:r>
          </a:p>
        </p:txBody>
      </p:sp>
    </p:spTree>
    <p:extLst>
      <p:ext uri="{BB962C8B-B14F-4D97-AF65-F5344CB8AC3E}">
        <p14:creationId xmlns:p14="http://schemas.microsoft.com/office/powerpoint/2010/main" val="34331174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Atelier 2</a:t>
            </a:r>
            <a:endParaRPr lang="fr-FR" b="1"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dirty="0" smtClean="0"/>
              <a:t> Installer </a:t>
            </a:r>
            <a:r>
              <a:rPr lang="fr-FR" b="1" dirty="0" smtClean="0"/>
              <a:t>VS-CODE</a:t>
            </a:r>
            <a:r>
              <a:rPr lang="fr-FR" dirty="0" smtClean="0"/>
              <a:t>.</a:t>
            </a:r>
          </a:p>
          <a:p>
            <a:pPr>
              <a:buFont typeface="Wingdings" panose="05000000000000000000" pitchFamily="2" charset="2"/>
              <a:buChar char="Ø"/>
            </a:pPr>
            <a:r>
              <a:rPr lang="fr-FR" dirty="0"/>
              <a:t> </a:t>
            </a:r>
            <a:r>
              <a:rPr lang="fr-FR" dirty="0" smtClean="0"/>
              <a:t>Créer un fichier </a:t>
            </a:r>
            <a:r>
              <a:rPr lang="fr-FR" b="1" dirty="0" smtClean="0"/>
              <a:t>test.js</a:t>
            </a:r>
          </a:p>
          <a:p>
            <a:pPr>
              <a:buFont typeface="Wingdings" panose="05000000000000000000" pitchFamily="2" charset="2"/>
              <a:buChar char="Ø"/>
            </a:pPr>
            <a:r>
              <a:rPr lang="fr-FR" dirty="0"/>
              <a:t> </a:t>
            </a:r>
            <a:r>
              <a:rPr lang="fr-FR" dirty="0" smtClean="0"/>
              <a:t>Utiliser l’instruction </a:t>
            </a:r>
            <a:r>
              <a:rPr lang="fr-FR" b="1" dirty="0" smtClean="0"/>
              <a:t>console.log(‘Test NodeJS’);</a:t>
            </a:r>
          </a:p>
          <a:p>
            <a:pPr>
              <a:buFont typeface="Wingdings" panose="05000000000000000000" pitchFamily="2" charset="2"/>
              <a:buChar char="Ø"/>
            </a:pPr>
            <a:r>
              <a:rPr lang="fr-FR" dirty="0" smtClean="0"/>
              <a:t>Exécuter le fichier à l’aide de la commande </a:t>
            </a:r>
            <a:r>
              <a:rPr lang="fr-FR" b="1" dirty="0" err="1" smtClean="0"/>
              <a:t>node</a:t>
            </a:r>
            <a:r>
              <a:rPr lang="fr-FR" b="1" dirty="0" smtClean="0"/>
              <a:t> test.js </a:t>
            </a:r>
            <a:r>
              <a:rPr lang="fr-FR" dirty="0" smtClean="0"/>
              <a:t>sur le </a:t>
            </a:r>
            <a:r>
              <a:rPr lang="fr-FR" b="1" dirty="0" smtClean="0"/>
              <a:t>terminal</a:t>
            </a:r>
            <a:r>
              <a:rPr lang="fr-FR" dirty="0" smtClean="0"/>
              <a:t>.</a:t>
            </a:r>
          </a:p>
          <a:p>
            <a:pPr>
              <a:buFont typeface="Wingdings" panose="05000000000000000000" pitchFamily="2" charset="2"/>
              <a:buChar char="Ø"/>
            </a:pPr>
            <a:r>
              <a:rPr lang="fr-FR" dirty="0" smtClean="0"/>
              <a:t>Vérifier le résultat.</a:t>
            </a:r>
          </a:p>
          <a:p>
            <a:pPr>
              <a:buFont typeface="Wingdings" panose="05000000000000000000" pitchFamily="2" charset="2"/>
              <a:buChar char="Ø"/>
            </a:pPr>
            <a:r>
              <a:rPr lang="fr-FR" dirty="0" smtClean="0"/>
              <a:t>Déclarer une variable local let x=5;</a:t>
            </a:r>
          </a:p>
          <a:p>
            <a:pPr>
              <a:buFont typeface="Wingdings" panose="05000000000000000000" pitchFamily="2" charset="2"/>
              <a:buChar char="Ø"/>
            </a:pPr>
            <a:r>
              <a:rPr lang="fr-FR" dirty="0" smtClean="0"/>
              <a:t>Afficher sa valeur:</a:t>
            </a:r>
          </a:p>
          <a:p>
            <a:pPr lvl="1">
              <a:buFont typeface="Wingdings" panose="05000000000000000000" pitchFamily="2" charset="2"/>
              <a:buChar char="Ø"/>
            </a:pPr>
            <a:r>
              <a:rPr lang="fr-FR" dirty="0" smtClean="0"/>
              <a:t>Par concaténation.</a:t>
            </a:r>
          </a:p>
          <a:p>
            <a:pPr lvl="1">
              <a:buFont typeface="Wingdings" panose="05000000000000000000" pitchFamily="2" charset="2"/>
              <a:buChar char="Ø"/>
            </a:pPr>
            <a:r>
              <a:rPr lang="fr-FR" dirty="0" smtClean="0"/>
              <a:t>Par évaluation d’expression.</a:t>
            </a:r>
          </a:p>
          <a:p>
            <a:pPr>
              <a:buFont typeface="Wingdings" panose="05000000000000000000" pitchFamily="2" charset="2"/>
              <a:buChar char="Ø"/>
            </a:pPr>
            <a:endParaRPr lang="fr-FR" dirty="0"/>
          </a:p>
        </p:txBody>
      </p:sp>
    </p:spTree>
    <p:extLst>
      <p:ext uri="{BB962C8B-B14F-4D97-AF65-F5344CB8AC3E}">
        <p14:creationId xmlns:p14="http://schemas.microsoft.com/office/powerpoint/2010/main" val="3121295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Atelier 3</a:t>
            </a:r>
            <a:endParaRPr lang="fr-FR" b="1"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dirty="0" smtClean="0"/>
              <a:t>Initialiser votre projet à l’aide de la commande:</a:t>
            </a:r>
          </a:p>
          <a:p>
            <a:pPr lvl="1">
              <a:buFont typeface="Wingdings" panose="05000000000000000000" pitchFamily="2" charset="2"/>
              <a:buChar char="Ø"/>
            </a:pPr>
            <a:r>
              <a:rPr lang="fr-FR" dirty="0" smtClean="0"/>
              <a:t> </a:t>
            </a:r>
            <a:r>
              <a:rPr lang="fr-FR" b="1" dirty="0" err="1" smtClean="0"/>
              <a:t>npm</a:t>
            </a:r>
            <a:r>
              <a:rPr lang="fr-FR" b="1" dirty="0" smtClean="0"/>
              <a:t> </a:t>
            </a:r>
            <a:r>
              <a:rPr lang="fr-FR" b="1" dirty="0" err="1"/>
              <a:t>init</a:t>
            </a:r>
            <a:r>
              <a:rPr lang="fr-FR" b="1" dirty="0"/>
              <a:t> </a:t>
            </a:r>
            <a:r>
              <a:rPr lang="fr-FR" b="1" dirty="0" smtClean="0"/>
              <a:t>–y</a:t>
            </a:r>
          </a:p>
          <a:p>
            <a:pPr>
              <a:buFont typeface="Wingdings" panose="05000000000000000000" pitchFamily="2" charset="2"/>
              <a:buChar char="Ø"/>
            </a:pPr>
            <a:r>
              <a:rPr lang="fr-FR" dirty="0" smtClean="0"/>
              <a:t>Vérifier votre projet.</a:t>
            </a:r>
          </a:p>
          <a:p>
            <a:pPr>
              <a:buFont typeface="Wingdings" panose="05000000000000000000" pitchFamily="2" charset="2"/>
              <a:buChar char="Ø"/>
            </a:pPr>
            <a:r>
              <a:rPr lang="fr-FR" dirty="0" smtClean="0"/>
              <a:t>importer </a:t>
            </a:r>
            <a:r>
              <a:rPr lang="fr-FR" dirty="0"/>
              <a:t>notre dépendance </a:t>
            </a:r>
            <a:r>
              <a:rPr lang="fr-FR" b="1" dirty="0" smtClean="0"/>
              <a:t>prompt-</a:t>
            </a:r>
            <a:r>
              <a:rPr lang="fr-FR" b="1" dirty="0" err="1" smtClean="0"/>
              <a:t>sync</a:t>
            </a:r>
            <a:r>
              <a:rPr lang="fr-FR" dirty="0" smtClean="0"/>
              <a:t> </a:t>
            </a:r>
            <a:r>
              <a:rPr lang="fr-FR" dirty="0"/>
              <a:t>à l’aide de cette commande </a:t>
            </a:r>
            <a:r>
              <a:rPr lang="fr-FR" dirty="0" smtClean="0"/>
              <a:t>:</a:t>
            </a:r>
          </a:p>
          <a:p>
            <a:pPr lvl="1">
              <a:buFont typeface="Wingdings" panose="05000000000000000000" pitchFamily="2" charset="2"/>
              <a:buChar char="Ø"/>
            </a:pPr>
            <a:r>
              <a:rPr lang="fr-FR" b="1" dirty="0" err="1"/>
              <a:t>npm</a:t>
            </a:r>
            <a:r>
              <a:rPr lang="fr-FR" b="1" dirty="0"/>
              <a:t> </a:t>
            </a:r>
            <a:r>
              <a:rPr lang="fr-FR" b="1" dirty="0" err="1"/>
              <a:t>install</a:t>
            </a:r>
            <a:r>
              <a:rPr lang="fr-FR" b="1" dirty="0"/>
              <a:t> </a:t>
            </a:r>
            <a:r>
              <a:rPr lang="fr-FR" b="1" dirty="0" smtClean="0"/>
              <a:t>prompt-</a:t>
            </a:r>
            <a:r>
              <a:rPr lang="fr-FR" b="1" dirty="0" err="1" smtClean="0"/>
              <a:t>sync</a:t>
            </a:r>
            <a:endParaRPr lang="fr-FR" b="1" dirty="0" smtClean="0"/>
          </a:p>
          <a:p>
            <a:pPr>
              <a:buFont typeface="Wingdings" panose="05000000000000000000" pitchFamily="2" charset="2"/>
              <a:buChar char="Ø"/>
            </a:pPr>
            <a:r>
              <a:rPr lang="fr-FR" dirty="0" smtClean="0"/>
              <a:t>Vérifier le fichier </a:t>
            </a:r>
            <a:r>
              <a:rPr lang="fr-FR" b="1" dirty="0" err="1" smtClean="0"/>
              <a:t>package.json</a:t>
            </a:r>
            <a:endParaRPr lang="fr-FR" b="1" dirty="0" smtClean="0"/>
          </a:p>
          <a:p>
            <a:pPr>
              <a:buFont typeface="Wingdings" panose="05000000000000000000" pitchFamily="2" charset="2"/>
              <a:buChar char="Ø"/>
            </a:pPr>
            <a:r>
              <a:rPr lang="fr-FR" dirty="0" smtClean="0"/>
              <a:t>Vérifier le projet.</a:t>
            </a:r>
            <a:endParaRPr lang="fr-FR" dirty="0"/>
          </a:p>
        </p:txBody>
      </p:sp>
    </p:spTree>
    <p:extLst>
      <p:ext uri="{BB962C8B-B14F-4D97-AF65-F5344CB8AC3E}">
        <p14:creationId xmlns:p14="http://schemas.microsoft.com/office/powerpoint/2010/main" val="40917498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Page de test</a:t>
            </a:r>
            <a:endParaRPr lang="fr-FR" b="1"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dirty="0" smtClean="0"/>
              <a:t> Créer la page </a:t>
            </a:r>
            <a:r>
              <a:rPr lang="fr-FR" b="1" dirty="0" smtClean="0"/>
              <a:t>prompt.js</a:t>
            </a:r>
          </a:p>
          <a:p>
            <a:pPr>
              <a:buFont typeface="Wingdings" panose="05000000000000000000" pitchFamily="2" charset="2"/>
              <a:buChar char="Ø"/>
            </a:pPr>
            <a:endParaRPr lang="fr-FR" dirty="0"/>
          </a:p>
          <a:p>
            <a:pPr>
              <a:buFont typeface="Wingdings" panose="05000000000000000000" pitchFamily="2" charset="2"/>
              <a:buChar char="Ø"/>
            </a:pPr>
            <a:endParaRPr lang="fr-FR" dirty="0" smtClean="0"/>
          </a:p>
          <a:p>
            <a:pPr>
              <a:buFont typeface="Wingdings" panose="05000000000000000000" pitchFamily="2" charset="2"/>
              <a:buChar char="Ø"/>
            </a:pPr>
            <a:endParaRPr lang="fr-FR" dirty="0"/>
          </a:p>
          <a:p>
            <a:pPr>
              <a:buFont typeface="Wingdings" panose="05000000000000000000" pitchFamily="2" charset="2"/>
              <a:buChar char="Ø"/>
            </a:pPr>
            <a:endParaRPr lang="fr-FR" dirty="0" smtClean="0"/>
          </a:p>
          <a:p>
            <a:pPr>
              <a:buFont typeface="Wingdings" panose="05000000000000000000" pitchFamily="2" charset="2"/>
              <a:buChar char="Ø"/>
            </a:pPr>
            <a:endParaRPr lang="fr-FR" dirty="0"/>
          </a:p>
          <a:p>
            <a:pPr>
              <a:buFont typeface="Wingdings" panose="05000000000000000000" pitchFamily="2" charset="2"/>
              <a:buChar char="Ø"/>
            </a:pPr>
            <a:endParaRPr lang="fr-FR" dirty="0" smtClean="0"/>
          </a:p>
          <a:p>
            <a:pPr>
              <a:buFont typeface="Wingdings" panose="05000000000000000000" pitchFamily="2" charset="2"/>
              <a:buChar char="Ø"/>
            </a:pPr>
            <a:r>
              <a:rPr lang="fr-FR" dirty="0" smtClean="0"/>
              <a:t>Exécuter la page : </a:t>
            </a:r>
            <a:r>
              <a:rPr lang="fr-FR" dirty="0" err="1" smtClean="0"/>
              <a:t>node</a:t>
            </a:r>
            <a:r>
              <a:rPr lang="fr-FR" dirty="0" smtClean="0"/>
              <a:t> </a:t>
            </a:r>
            <a:r>
              <a:rPr lang="fr-FR" b="1" dirty="0" smtClean="0"/>
              <a:t>prompt.js</a:t>
            </a:r>
            <a:endParaRPr lang="fr-FR" b="1" dirty="0"/>
          </a:p>
        </p:txBody>
      </p:sp>
      <p:pic>
        <p:nvPicPr>
          <p:cNvPr id="4" name="Image 3"/>
          <p:cNvPicPr>
            <a:picLocks noChangeAspect="1"/>
          </p:cNvPicPr>
          <p:nvPr/>
        </p:nvPicPr>
        <p:blipFill>
          <a:blip r:embed="rId2"/>
          <a:stretch>
            <a:fillRect/>
          </a:stretch>
        </p:blipFill>
        <p:spPr>
          <a:xfrm>
            <a:off x="3027285" y="2424712"/>
            <a:ext cx="5885896" cy="2378107"/>
          </a:xfrm>
          <a:prstGeom prst="rect">
            <a:avLst/>
          </a:prstGeom>
        </p:spPr>
      </p:pic>
    </p:spTree>
    <p:extLst>
      <p:ext uri="{BB962C8B-B14F-4D97-AF65-F5344CB8AC3E}">
        <p14:creationId xmlns:p14="http://schemas.microsoft.com/office/powerpoint/2010/main" val="14355752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Somme.js</a:t>
            </a:r>
            <a:endParaRPr lang="fr-FR" b="1"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dirty="0" smtClean="0"/>
              <a:t> Créer le fichier </a:t>
            </a:r>
            <a:r>
              <a:rPr lang="fr-FR" b="1" dirty="0" smtClean="0"/>
              <a:t>somme.js</a:t>
            </a:r>
            <a:r>
              <a:rPr lang="fr-FR" dirty="0" smtClean="0"/>
              <a:t> qui demande à l’utilisateur deux entiers afin d’afficher leurs sommes.</a:t>
            </a:r>
            <a:endParaRPr lang="fr-FR" dirty="0"/>
          </a:p>
        </p:txBody>
      </p:sp>
    </p:spTree>
    <p:extLst>
      <p:ext uri="{BB962C8B-B14F-4D97-AF65-F5344CB8AC3E}">
        <p14:creationId xmlns:p14="http://schemas.microsoft.com/office/powerpoint/2010/main" val="3211193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44402" y="161994"/>
            <a:ext cx="8911687" cy="1280890"/>
          </a:xfrm>
        </p:spPr>
        <p:txBody>
          <a:bodyPr>
            <a:normAutofit fontScale="90000"/>
          </a:bodyPr>
          <a:lstStyle/>
          <a:p>
            <a:pPr algn="ctr"/>
            <a:r>
              <a:rPr lang="fr-FR" b="1" dirty="0"/>
              <a:t>Quand utiliser Node.js ?</a:t>
            </a:r>
            <a:br>
              <a:rPr lang="fr-FR" b="1" dirty="0"/>
            </a:br>
            <a:endParaRPr lang="fr-FR" dirty="0"/>
          </a:p>
        </p:txBody>
      </p:sp>
      <p:sp>
        <p:nvSpPr>
          <p:cNvPr id="3" name="Espace réservé du contenu 2"/>
          <p:cNvSpPr>
            <a:spLocks noGrp="1"/>
          </p:cNvSpPr>
          <p:nvPr>
            <p:ph idx="1"/>
          </p:nvPr>
        </p:nvSpPr>
        <p:spPr>
          <a:xfrm>
            <a:off x="1671375" y="1811044"/>
            <a:ext cx="8915400" cy="4274168"/>
          </a:xfrm>
        </p:spPr>
        <p:txBody>
          <a:bodyPr>
            <a:normAutofit fontScale="92500" lnSpcReduction="20000"/>
          </a:bodyPr>
          <a:lstStyle/>
          <a:p>
            <a:r>
              <a:rPr lang="fr-FR" dirty="0" smtClean="0"/>
              <a:t>Développement des applications hautement </a:t>
            </a:r>
            <a:r>
              <a:rPr lang="fr-FR" dirty="0" err="1" smtClean="0"/>
              <a:t>scalable</a:t>
            </a:r>
            <a:r>
              <a:rPr lang="fr-FR" dirty="0" smtClean="0"/>
              <a:t>:</a:t>
            </a:r>
          </a:p>
          <a:p>
            <a:pPr lvl="1"/>
            <a:r>
              <a:rPr lang="fr-FR" dirty="0" smtClean="0"/>
              <a:t>Chat</a:t>
            </a:r>
          </a:p>
          <a:p>
            <a:pPr lvl="2"/>
            <a:r>
              <a:rPr lang="fr-FR" dirty="0" smtClean="0"/>
              <a:t>Temps réel.</a:t>
            </a:r>
          </a:p>
          <a:p>
            <a:pPr lvl="2"/>
            <a:r>
              <a:rPr lang="fr-FR" dirty="0" smtClean="0"/>
              <a:t>Trafic à fort potentiel.</a:t>
            </a:r>
          </a:p>
          <a:p>
            <a:pPr lvl="2"/>
            <a:r>
              <a:rPr lang="fr-FR" dirty="0" smtClean="0"/>
              <a:t>Beaucoup de messages et utilisateurs connectés simultanément.</a:t>
            </a:r>
          </a:p>
          <a:p>
            <a:pPr lvl="1"/>
            <a:r>
              <a:rPr lang="fr-FR" dirty="0" smtClean="0"/>
              <a:t>Streaming</a:t>
            </a:r>
          </a:p>
          <a:p>
            <a:pPr lvl="2"/>
            <a:r>
              <a:rPr lang="fr-FR" dirty="0" smtClean="0"/>
              <a:t>Visioconférence.</a:t>
            </a:r>
          </a:p>
          <a:p>
            <a:pPr lvl="1"/>
            <a:r>
              <a:rPr lang="fr-FR" dirty="0" smtClean="0"/>
              <a:t>Monitoring:</a:t>
            </a:r>
          </a:p>
          <a:p>
            <a:pPr lvl="1"/>
            <a:endParaRPr lang="fr-FR" dirty="0" smtClean="0"/>
          </a:p>
          <a:p>
            <a:pPr lvl="1"/>
            <a:endParaRPr lang="fr-FR" dirty="0"/>
          </a:p>
          <a:p>
            <a:pPr lvl="1"/>
            <a:r>
              <a:rPr lang="fr-FR" dirty="0" smtClean="0"/>
              <a:t>Jeux:</a:t>
            </a:r>
          </a:p>
          <a:p>
            <a:pPr lvl="1"/>
            <a:r>
              <a:rPr lang="fr-FR" dirty="0" smtClean="0"/>
              <a:t>Outils collaboratifs.</a:t>
            </a:r>
          </a:p>
          <a:p>
            <a:pPr lvl="1"/>
            <a:r>
              <a:rPr lang="fr-FR" dirty="0" smtClean="0"/>
              <a:t>Trading.</a:t>
            </a:r>
          </a:p>
          <a:p>
            <a:pPr lvl="1"/>
            <a:r>
              <a:rPr lang="fr-FR" dirty="0" smtClean="0"/>
              <a:t>Applications basiques.</a:t>
            </a:r>
          </a:p>
          <a:p>
            <a:pPr lvl="2"/>
            <a:r>
              <a:rPr lang="fr-FR" dirty="0" smtClean="0"/>
              <a:t>Serveur HTTP.</a:t>
            </a:r>
          </a:p>
          <a:p>
            <a:pPr lvl="2"/>
            <a:r>
              <a:rPr lang="fr-FR" dirty="0" err="1" smtClean="0"/>
              <a:t>Backend</a:t>
            </a:r>
            <a:r>
              <a:rPr lang="fr-FR" dirty="0" smtClean="0"/>
              <a:t>.</a:t>
            </a:r>
          </a:p>
          <a:p>
            <a:pPr lvl="2"/>
            <a:r>
              <a:rPr lang="fr-FR" dirty="0" smtClean="0"/>
              <a:t>Bots.</a:t>
            </a:r>
          </a:p>
          <a:p>
            <a:pPr lvl="2"/>
            <a:endParaRPr lang="fr-FR" dirty="0" smtClean="0"/>
          </a:p>
          <a:p>
            <a:pPr lvl="2"/>
            <a:endParaRPr lang="fr-FR" dirty="0"/>
          </a:p>
        </p:txBody>
      </p:sp>
      <p:pic>
        <p:nvPicPr>
          <p:cNvPr id="4" name="Image 3"/>
          <p:cNvPicPr>
            <a:picLocks noChangeAspect="1"/>
          </p:cNvPicPr>
          <p:nvPr/>
        </p:nvPicPr>
        <p:blipFill>
          <a:blip r:embed="rId2"/>
          <a:stretch>
            <a:fillRect/>
          </a:stretch>
        </p:blipFill>
        <p:spPr>
          <a:xfrm>
            <a:off x="3737499" y="3096257"/>
            <a:ext cx="1698608" cy="1126201"/>
          </a:xfrm>
          <a:prstGeom prst="rect">
            <a:avLst/>
          </a:prstGeom>
        </p:spPr>
      </p:pic>
    </p:spTree>
    <p:extLst>
      <p:ext uri="{BB962C8B-B14F-4D97-AF65-F5344CB8AC3E}">
        <p14:creationId xmlns:p14="http://schemas.microsoft.com/office/powerpoint/2010/main" val="13851458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dirty="0" smtClean="0"/>
              <a:t>Structure du </a:t>
            </a:r>
            <a:r>
              <a:rPr lang="fr-FR" b="1" dirty="0" err="1" smtClean="0"/>
              <a:t>node_modules</a:t>
            </a:r>
            <a:endParaRPr lang="fr-FR" b="1"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dirty="0" smtClean="0"/>
              <a:t> Changement de versions entre les dépendances</a:t>
            </a:r>
            <a:endParaRPr lang="fr-FR" dirty="0"/>
          </a:p>
        </p:txBody>
      </p:sp>
    </p:spTree>
    <p:extLst>
      <p:ext uri="{BB962C8B-B14F-4D97-AF65-F5344CB8AC3E}">
        <p14:creationId xmlns:p14="http://schemas.microsoft.com/office/powerpoint/2010/main" val="9847722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Désinstallation du module</a:t>
            </a:r>
            <a:endParaRPr lang="fr-FR" b="1"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dirty="0" smtClean="0"/>
              <a:t> Désinstaller le module </a:t>
            </a:r>
            <a:r>
              <a:rPr lang="fr-FR" b="1" dirty="0" smtClean="0"/>
              <a:t>prompt-</a:t>
            </a:r>
            <a:r>
              <a:rPr lang="fr-FR" b="1" dirty="0" err="1" smtClean="0"/>
              <a:t>sync</a:t>
            </a:r>
            <a:r>
              <a:rPr lang="fr-FR" dirty="0" smtClean="0"/>
              <a:t> à l’aide de la commande:	</a:t>
            </a:r>
          </a:p>
          <a:p>
            <a:pPr lvl="1">
              <a:buFont typeface="Wingdings" panose="05000000000000000000" pitchFamily="2" charset="2"/>
              <a:buChar char="Ø"/>
            </a:pPr>
            <a:r>
              <a:rPr lang="fr-FR" b="1" dirty="0" err="1"/>
              <a:t>npm</a:t>
            </a:r>
            <a:r>
              <a:rPr lang="fr-FR" b="1" dirty="0"/>
              <a:t> </a:t>
            </a:r>
            <a:r>
              <a:rPr lang="fr-FR" b="1" dirty="0" err="1"/>
              <a:t>uninstall</a:t>
            </a:r>
            <a:r>
              <a:rPr lang="fr-FR" b="1" dirty="0"/>
              <a:t> </a:t>
            </a:r>
            <a:r>
              <a:rPr lang="fr-FR" b="1" dirty="0" smtClean="0"/>
              <a:t>prompt-</a:t>
            </a:r>
            <a:r>
              <a:rPr lang="fr-FR" b="1" dirty="0" err="1" smtClean="0"/>
              <a:t>sync</a:t>
            </a:r>
            <a:endParaRPr lang="fr-FR" b="1" dirty="0" smtClean="0"/>
          </a:p>
          <a:p>
            <a:pPr>
              <a:buFont typeface="Wingdings" panose="05000000000000000000" pitchFamily="2" charset="2"/>
              <a:buChar char="Ø"/>
            </a:pPr>
            <a:r>
              <a:rPr lang="fr-FR" dirty="0" smtClean="0"/>
              <a:t>Vérifier le projet.</a:t>
            </a:r>
          </a:p>
          <a:p>
            <a:pPr>
              <a:buFont typeface="Wingdings" panose="05000000000000000000" pitchFamily="2" charset="2"/>
              <a:buChar char="Ø"/>
            </a:pPr>
            <a:r>
              <a:rPr lang="fr-FR" dirty="0" smtClean="0"/>
              <a:t>Ré exécuter la page </a:t>
            </a:r>
            <a:r>
              <a:rPr lang="fr-FR" b="1" dirty="0" smtClean="0"/>
              <a:t>prompt.js</a:t>
            </a:r>
          </a:p>
          <a:p>
            <a:pPr>
              <a:buFont typeface="Wingdings" panose="05000000000000000000" pitchFamily="2" charset="2"/>
              <a:buChar char="Ø"/>
            </a:pPr>
            <a:endParaRPr lang="fr-FR" dirty="0"/>
          </a:p>
        </p:txBody>
      </p:sp>
    </p:spTree>
    <p:extLst>
      <p:ext uri="{BB962C8B-B14F-4D97-AF65-F5344CB8AC3E}">
        <p14:creationId xmlns:p14="http://schemas.microsoft.com/office/powerpoint/2010/main" val="29537142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Créer votre propre module</a:t>
            </a:r>
            <a:endParaRPr lang="fr-FR" b="1" dirty="0"/>
          </a:p>
        </p:txBody>
      </p:sp>
      <p:sp>
        <p:nvSpPr>
          <p:cNvPr id="3" name="Espace réservé du contenu 2"/>
          <p:cNvSpPr>
            <a:spLocks noGrp="1"/>
          </p:cNvSpPr>
          <p:nvPr>
            <p:ph idx="1"/>
          </p:nvPr>
        </p:nvSpPr>
        <p:spPr/>
        <p:txBody>
          <a:bodyPr/>
          <a:lstStyle/>
          <a:p>
            <a:pPr marL="457200" indent="-457200">
              <a:buFont typeface="+mj-lt"/>
              <a:buAutoNum type="arabicPeriod"/>
            </a:pPr>
            <a:r>
              <a:rPr lang="fr-FR" dirty="0" smtClean="0"/>
              <a:t>Créer un dossier voiture</a:t>
            </a:r>
          </a:p>
          <a:p>
            <a:pPr marL="457200" indent="-457200">
              <a:buFont typeface="+mj-lt"/>
              <a:buAutoNum type="arabicPeriod"/>
            </a:pPr>
            <a:r>
              <a:rPr lang="fr-FR" dirty="0" smtClean="0"/>
              <a:t>Créer le fichier </a:t>
            </a:r>
            <a:r>
              <a:rPr lang="fr-FR" b="1" dirty="0" err="1" smtClean="0"/>
              <a:t>voiture,js</a:t>
            </a:r>
            <a:r>
              <a:rPr lang="fr-FR" dirty="0" smtClean="0"/>
              <a:t> dedans.</a:t>
            </a:r>
          </a:p>
          <a:p>
            <a:pPr marL="457200" indent="-457200">
              <a:buFont typeface="+mj-lt"/>
              <a:buAutoNum type="arabicPeriod"/>
            </a:pPr>
            <a:r>
              <a:rPr lang="fr-FR" dirty="0" smtClean="0"/>
              <a:t>Une voiture est caractérisé par :</a:t>
            </a:r>
          </a:p>
          <a:p>
            <a:pPr marL="749808" lvl="1" indent="-457200">
              <a:buFont typeface="+mj-lt"/>
              <a:buAutoNum type="arabicPeriod"/>
            </a:pPr>
            <a:r>
              <a:rPr lang="fr-FR" b="1" dirty="0" smtClean="0"/>
              <a:t>Marque</a:t>
            </a:r>
          </a:p>
          <a:p>
            <a:pPr marL="749808" lvl="1" indent="-457200">
              <a:buFont typeface="+mj-lt"/>
              <a:buAutoNum type="arabicPeriod"/>
            </a:pPr>
            <a:r>
              <a:rPr lang="fr-FR" b="1" dirty="0" smtClean="0"/>
              <a:t>Démarrer()</a:t>
            </a:r>
          </a:p>
          <a:p>
            <a:pPr marL="749808" lvl="1" indent="-457200">
              <a:buFont typeface="+mj-lt"/>
              <a:buAutoNum type="arabicPeriod"/>
            </a:pPr>
            <a:r>
              <a:rPr lang="fr-FR" b="1" dirty="0" err="1" smtClean="0"/>
              <a:t>addPassager</a:t>
            </a:r>
            <a:r>
              <a:rPr lang="fr-FR" b="1" dirty="0" smtClean="0"/>
              <a:t>()</a:t>
            </a:r>
          </a:p>
          <a:p>
            <a:pPr marL="749808" lvl="1" indent="-457200">
              <a:buFont typeface="+mj-lt"/>
              <a:buAutoNum type="arabicPeriod"/>
            </a:pPr>
            <a:r>
              <a:rPr lang="fr-FR" b="1" dirty="0" err="1" smtClean="0"/>
              <a:t>listPassager</a:t>
            </a:r>
            <a:r>
              <a:rPr lang="fr-FR" b="1" dirty="0" smtClean="0"/>
              <a:t>()</a:t>
            </a:r>
          </a:p>
          <a:p>
            <a:pPr marL="457200" indent="-457200">
              <a:buFont typeface="+mj-lt"/>
              <a:buAutoNum type="arabicPeriod"/>
            </a:pPr>
            <a:endParaRPr lang="fr-FR" dirty="0" smtClean="0"/>
          </a:p>
          <a:p>
            <a:pPr marL="457200" indent="-457200">
              <a:buFont typeface="+mj-lt"/>
              <a:buAutoNum type="arabicPeriod"/>
            </a:pPr>
            <a:r>
              <a:rPr lang="fr-FR" dirty="0" smtClean="0"/>
              <a:t>Tester au fur et mesure sous </a:t>
            </a:r>
            <a:r>
              <a:rPr lang="fr-FR" b="1" dirty="0" smtClean="0"/>
              <a:t>REPL</a:t>
            </a:r>
            <a:r>
              <a:rPr lang="fr-FR" dirty="0" smtClean="0"/>
              <a:t>.</a:t>
            </a:r>
          </a:p>
          <a:p>
            <a:pPr marL="457200" indent="-457200">
              <a:buFont typeface="+mj-lt"/>
              <a:buAutoNum type="arabicPeriod"/>
            </a:pPr>
            <a:r>
              <a:rPr lang="fr-FR" dirty="0" smtClean="0"/>
              <a:t>Utiliser votre module dans une page </a:t>
            </a:r>
            <a:r>
              <a:rPr lang="fr-FR" b="1" dirty="0" err="1" smtClean="0"/>
              <a:t>js</a:t>
            </a:r>
            <a:r>
              <a:rPr lang="fr-FR" dirty="0" smtClean="0"/>
              <a:t>.</a:t>
            </a:r>
            <a:endParaRPr lang="fr-FR" dirty="0"/>
          </a:p>
        </p:txBody>
      </p:sp>
      <p:pic>
        <p:nvPicPr>
          <p:cNvPr id="4" name="Image 3"/>
          <p:cNvPicPr>
            <a:picLocks noChangeAspect="1"/>
          </p:cNvPicPr>
          <p:nvPr/>
        </p:nvPicPr>
        <p:blipFill>
          <a:blip r:embed="rId2"/>
          <a:stretch>
            <a:fillRect/>
          </a:stretch>
        </p:blipFill>
        <p:spPr>
          <a:xfrm>
            <a:off x="5681707" y="1737360"/>
            <a:ext cx="5473973" cy="2906747"/>
          </a:xfrm>
          <a:prstGeom prst="rect">
            <a:avLst/>
          </a:prstGeom>
        </p:spPr>
      </p:pic>
      <p:pic>
        <p:nvPicPr>
          <p:cNvPr id="5" name="Image 4"/>
          <p:cNvPicPr>
            <a:picLocks noChangeAspect="1"/>
          </p:cNvPicPr>
          <p:nvPr/>
        </p:nvPicPr>
        <p:blipFill>
          <a:blip r:embed="rId3"/>
          <a:stretch>
            <a:fillRect/>
          </a:stretch>
        </p:blipFill>
        <p:spPr>
          <a:xfrm>
            <a:off x="5681708" y="4667388"/>
            <a:ext cx="5473972" cy="1814200"/>
          </a:xfrm>
          <a:prstGeom prst="rect">
            <a:avLst/>
          </a:prstGeom>
        </p:spPr>
      </p:pic>
    </p:spTree>
    <p:extLst>
      <p:ext uri="{BB962C8B-B14F-4D97-AF65-F5344CB8AC3E}">
        <p14:creationId xmlns:p14="http://schemas.microsoft.com/office/powerpoint/2010/main" val="11290509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Intégration du module voiture</a:t>
            </a:r>
            <a:endParaRPr lang="fr-FR" b="1"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dirty="0" smtClean="0"/>
              <a:t> intégrer le module voiture au niveau du </a:t>
            </a:r>
            <a:r>
              <a:rPr lang="fr-FR" b="1" dirty="0" err="1" smtClean="0"/>
              <a:t>node_modules</a:t>
            </a:r>
            <a:r>
              <a:rPr lang="fr-FR" dirty="0" smtClean="0"/>
              <a:t>.</a:t>
            </a:r>
            <a:endParaRPr lang="fr-FR" dirty="0"/>
          </a:p>
        </p:txBody>
      </p:sp>
    </p:spTree>
    <p:extLst>
      <p:ext uri="{BB962C8B-B14F-4D97-AF65-F5344CB8AC3E}">
        <p14:creationId xmlns:p14="http://schemas.microsoft.com/office/powerpoint/2010/main" val="342168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5036" y="532660"/>
            <a:ext cx="10058400" cy="918097"/>
          </a:xfrm>
        </p:spPr>
        <p:txBody>
          <a:bodyPr/>
          <a:lstStyle/>
          <a:p>
            <a:pPr algn="ctr"/>
            <a:r>
              <a:rPr lang="fr-FR" b="1" dirty="0"/>
              <a:t>Intérêts de JavaScript côté serveur</a:t>
            </a:r>
          </a:p>
        </p:txBody>
      </p:sp>
      <p:sp>
        <p:nvSpPr>
          <p:cNvPr id="3" name="Espace réservé du contenu 2"/>
          <p:cNvSpPr>
            <a:spLocks noGrp="1"/>
          </p:cNvSpPr>
          <p:nvPr>
            <p:ph idx="1"/>
          </p:nvPr>
        </p:nvSpPr>
        <p:spPr>
          <a:xfrm>
            <a:off x="1269506" y="1837678"/>
            <a:ext cx="10596038" cy="4524114"/>
          </a:xfrm>
        </p:spPr>
        <p:txBody>
          <a:bodyPr>
            <a:normAutofit fontScale="85000" lnSpcReduction="20000"/>
          </a:bodyPr>
          <a:lstStyle/>
          <a:p>
            <a:pPr algn="just">
              <a:lnSpc>
                <a:spcPct val="150000"/>
              </a:lnSpc>
              <a:buFont typeface="Wingdings" panose="05000000000000000000" pitchFamily="2" charset="2"/>
              <a:buChar char="Ø"/>
            </a:pPr>
            <a:r>
              <a:rPr lang="fr-FR" sz="2000" dirty="0" smtClean="0">
                <a:latin typeface="Arial" panose="020B0604020202020204" pitchFamily="34" charset="0"/>
                <a:cs typeface="Arial" panose="020B0604020202020204" pitchFamily="34" charset="0"/>
              </a:rPr>
              <a:t>Gain de temps</a:t>
            </a:r>
          </a:p>
          <a:p>
            <a:pPr algn="just">
              <a:lnSpc>
                <a:spcPct val="150000"/>
              </a:lnSpc>
              <a:buFont typeface="Wingdings" panose="05000000000000000000" pitchFamily="2" charset="2"/>
              <a:buChar char="Ø"/>
            </a:pPr>
            <a:r>
              <a:rPr lang="fr-FR" sz="2000" dirty="0" smtClean="0">
                <a:latin typeface="Arial" panose="020B0604020202020204" pitchFamily="34" charset="0"/>
                <a:cs typeface="Arial" panose="020B0604020202020204" pitchFamily="34" charset="0"/>
              </a:rPr>
              <a:t>Ergonomie</a:t>
            </a:r>
          </a:p>
          <a:p>
            <a:pPr algn="just">
              <a:lnSpc>
                <a:spcPct val="150000"/>
              </a:lnSpc>
              <a:buFont typeface="Wingdings" panose="05000000000000000000" pitchFamily="2" charset="2"/>
              <a:buChar char="Ø"/>
            </a:pPr>
            <a:r>
              <a:rPr lang="fr-FR" sz="2000" dirty="0" smtClean="0">
                <a:latin typeface="Arial" panose="020B0604020202020204" pitchFamily="34" charset="0"/>
                <a:cs typeface="Arial" panose="020B0604020202020204" pitchFamily="34" charset="0"/>
              </a:rPr>
              <a:t>Compatibilité</a:t>
            </a:r>
          </a:p>
          <a:p>
            <a:pPr algn="just">
              <a:lnSpc>
                <a:spcPct val="150000"/>
              </a:lnSpc>
              <a:buFont typeface="Wingdings" panose="05000000000000000000" pitchFamily="2" charset="2"/>
              <a:buChar char="Ø"/>
            </a:pPr>
            <a:r>
              <a:rPr lang="fr-FR" sz="2000" dirty="0" smtClean="0">
                <a:latin typeface="Arial" panose="020B0604020202020204" pitchFamily="34" charset="0"/>
                <a:cs typeface="Arial" panose="020B0604020202020204" pitchFamily="34" charset="0"/>
              </a:rPr>
              <a:t>Utilisation du même langage de programmation en back end et front end.</a:t>
            </a:r>
          </a:p>
          <a:p>
            <a:pPr algn="just">
              <a:lnSpc>
                <a:spcPct val="150000"/>
              </a:lnSpc>
              <a:buFont typeface="Wingdings" panose="05000000000000000000" pitchFamily="2" charset="2"/>
              <a:buChar char="Ø"/>
            </a:pPr>
            <a:r>
              <a:rPr lang="fr-FR" sz="2000" dirty="0">
                <a:latin typeface="Arial" panose="020B0604020202020204" pitchFamily="34" charset="0"/>
                <a:cs typeface="Arial" panose="020B0604020202020204" pitchFamily="34" charset="0"/>
              </a:rPr>
              <a:t>Coder avec un seul </a:t>
            </a:r>
            <a:r>
              <a:rPr lang="fr-FR" sz="2000" dirty="0" smtClean="0">
                <a:latin typeface="Arial" panose="020B0604020202020204" pitchFamily="34" charset="0"/>
                <a:cs typeface="Arial" panose="020B0604020202020204" pitchFamily="34" charset="0"/>
              </a:rPr>
              <a:t>langage</a:t>
            </a:r>
          </a:p>
          <a:p>
            <a:pPr algn="just">
              <a:lnSpc>
                <a:spcPct val="150000"/>
              </a:lnSpc>
              <a:buFont typeface="Wingdings" panose="05000000000000000000" pitchFamily="2" charset="2"/>
              <a:buChar char="Ø"/>
            </a:pPr>
            <a:r>
              <a:rPr lang="fr-FR" sz="2000" dirty="0">
                <a:latin typeface="Arial" panose="020B0604020202020204" pitchFamily="34" charset="0"/>
                <a:cs typeface="Arial" panose="020B0604020202020204" pitchFamily="34" charset="0"/>
              </a:rPr>
              <a:t>Flexible et extrêmement </a:t>
            </a:r>
            <a:r>
              <a:rPr lang="fr-FR" sz="2000" dirty="0" smtClean="0">
                <a:latin typeface="Arial" panose="020B0604020202020204" pitchFamily="34" charset="0"/>
                <a:cs typeface="Arial" panose="020B0604020202020204" pitchFamily="34" charset="0"/>
              </a:rPr>
              <a:t>modulable.</a:t>
            </a:r>
          </a:p>
          <a:p>
            <a:pPr algn="just">
              <a:lnSpc>
                <a:spcPct val="150000"/>
              </a:lnSpc>
              <a:buFont typeface="Wingdings" panose="05000000000000000000" pitchFamily="2" charset="2"/>
              <a:buChar char="Ø"/>
            </a:pPr>
            <a:r>
              <a:rPr lang="fr-FR" sz="2000" dirty="0">
                <a:latin typeface="Arial" panose="020B0604020202020204" pitchFamily="34" charset="0"/>
                <a:cs typeface="Arial" panose="020B0604020202020204" pitchFamily="34" charset="0"/>
              </a:rPr>
              <a:t>Facilement </a:t>
            </a:r>
            <a:r>
              <a:rPr lang="fr-FR" sz="2000" dirty="0" smtClean="0">
                <a:latin typeface="Arial" panose="020B0604020202020204" pitchFamily="34" charset="0"/>
                <a:cs typeface="Arial" panose="020B0604020202020204" pitchFamily="34" charset="0"/>
              </a:rPr>
              <a:t>configurable.</a:t>
            </a:r>
          </a:p>
          <a:p>
            <a:pPr algn="just">
              <a:lnSpc>
                <a:spcPct val="150000"/>
              </a:lnSpc>
              <a:buFont typeface="Wingdings" panose="05000000000000000000" pitchFamily="2" charset="2"/>
              <a:buChar char="Ø"/>
            </a:pPr>
            <a:r>
              <a:rPr lang="fr-FR" sz="2000" b="1" dirty="0" smtClean="0">
                <a:latin typeface="Arial" panose="020B0604020202020204" pitchFamily="34" charset="0"/>
                <a:cs typeface="Arial" panose="020B0604020202020204" pitchFamily="34" charset="0"/>
              </a:rPr>
              <a:t>Node.JS</a:t>
            </a:r>
            <a:r>
              <a:rPr lang="fr-FR" sz="2000" dirty="0" smtClean="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rPr>
              <a:t>est une plateforme de développement JavaScript intégrant un serveur HTTP. Son fonctionnement se base sur une boucle événementielle qui lui permet le support de fortes montées en charge.</a:t>
            </a:r>
            <a:endParaRPr lang="fr-FR" sz="2000" dirty="0" smtClean="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4570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Avantages NodeJS</a:t>
            </a:r>
            <a:endParaRPr lang="fr-FR" b="1" dirty="0"/>
          </a:p>
        </p:txBody>
      </p:sp>
      <p:sp>
        <p:nvSpPr>
          <p:cNvPr id="3" name="Espace réservé du contenu 2"/>
          <p:cNvSpPr>
            <a:spLocks noGrp="1"/>
          </p:cNvSpPr>
          <p:nvPr>
            <p:ph idx="1"/>
          </p:nvPr>
        </p:nvSpPr>
        <p:spPr/>
        <p:txBody>
          <a:bodyPr>
            <a:noAutofit/>
          </a:bodyPr>
          <a:lstStyle/>
          <a:p>
            <a:pPr marL="457200" indent="-457200">
              <a:buFont typeface="+mj-lt"/>
              <a:buAutoNum type="arabicPeriod"/>
            </a:pPr>
            <a:r>
              <a:rPr lang="fr-FR" sz="2400" b="1" dirty="0" smtClean="0"/>
              <a:t>Node.js </a:t>
            </a:r>
            <a:r>
              <a:rPr lang="fr-FR" sz="2400" b="1" dirty="0"/>
              <a:t>est un excellent choix pour les API </a:t>
            </a:r>
            <a:r>
              <a:rPr lang="fr-FR" sz="2400" b="1" dirty="0" err="1" smtClean="0"/>
              <a:t>Rest</a:t>
            </a:r>
            <a:r>
              <a:rPr lang="fr-FR" sz="2400" b="1" dirty="0" smtClean="0"/>
              <a:t>.</a:t>
            </a:r>
          </a:p>
          <a:p>
            <a:pPr marL="457200" indent="-457200">
              <a:buFont typeface="+mj-lt"/>
              <a:buAutoNum type="arabicPeriod"/>
            </a:pPr>
            <a:r>
              <a:rPr lang="fr-FR" sz="2400" b="1" dirty="0"/>
              <a:t>Excellentes </a:t>
            </a:r>
            <a:r>
              <a:rPr lang="fr-FR" sz="2400" b="1" dirty="0" smtClean="0"/>
              <a:t>performances.</a:t>
            </a:r>
            <a:endParaRPr lang="fr-FR" sz="2400" b="1" dirty="0"/>
          </a:p>
          <a:p>
            <a:pPr marL="457200" indent="-457200">
              <a:buFont typeface="+mj-lt"/>
              <a:buAutoNum type="arabicPeriod"/>
            </a:pPr>
            <a:r>
              <a:rPr lang="fr-FR" sz="2400" b="1" dirty="0" smtClean="0"/>
              <a:t>Beaucoup </a:t>
            </a:r>
            <a:r>
              <a:rPr lang="fr-FR" sz="2400" b="1" dirty="0"/>
              <a:t>de </a:t>
            </a:r>
            <a:r>
              <a:rPr lang="fr-FR" sz="2400" b="1" dirty="0" smtClean="0"/>
              <a:t>flexibilité.</a:t>
            </a:r>
          </a:p>
          <a:p>
            <a:pPr marL="457200" indent="-457200">
              <a:buFont typeface="+mj-lt"/>
              <a:buAutoNum type="arabicPeriod"/>
            </a:pPr>
            <a:r>
              <a:rPr lang="fr-FR" sz="2400" b="1" dirty="0"/>
              <a:t>Une bonne </a:t>
            </a:r>
            <a:r>
              <a:rPr lang="fr-FR" sz="2400" b="1" dirty="0" err="1"/>
              <a:t>stack</a:t>
            </a:r>
            <a:r>
              <a:rPr lang="fr-FR" sz="2400" b="1" dirty="0"/>
              <a:t> </a:t>
            </a:r>
            <a:r>
              <a:rPr lang="fr-FR" sz="2400" b="1" dirty="0" smtClean="0"/>
              <a:t>technique.</a:t>
            </a:r>
            <a:endParaRPr lang="fr-FR" sz="2400" b="1" dirty="0"/>
          </a:p>
          <a:p>
            <a:pPr marL="457200" indent="-457200">
              <a:buFont typeface="+mj-lt"/>
              <a:buAutoNum type="arabicPeriod"/>
            </a:pPr>
            <a:r>
              <a:rPr lang="fr-FR" sz="2400" b="1" dirty="0" smtClean="0"/>
              <a:t>Réduire </a:t>
            </a:r>
            <a:r>
              <a:rPr lang="fr-FR" sz="2400" b="1" dirty="0"/>
              <a:t>le temps de </a:t>
            </a:r>
            <a:r>
              <a:rPr lang="fr-FR" sz="2400" b="1" dirty="0" smtClean="0"/>
              <a:t>développement.</a:t>
            </a:r>
          </a:p>
          <a:p>
            <a:pPr marL="457200" indent="-457200">
              <a:buFont typeface="+mj-lt"/>
              <a:buAutoNum type="arabicPeriod"/>
            </a:pPr>
            <a:r>
              <a:rPr lang="fr-FR" sz="2400" b="1" dirty="0"/>
              <a:t>Profiter des avantages du </a:t>
            </a:r>
            <a:r>
              <a:rPr lang="fr-FR" sz="2400" b="1" dirty="0" smtClean="0"/>
              <a:t>NPM.</a:t>
            </a:r>
          </a:p>
          <a:p>
            <a:pPr marL="457200" indent="-457200">
              <a:buFont typeface="+mj-lt"/>
              <a:buAutoNum type="arabicPeriod"/>
            </a:pPr>
            <a:r>
              <a:rPr lang="fr-FR" sz="2400" b="1" dirty="0"/>
              <a:t>Déploiement facile d’applications </a:t>
            </a:r>
            <a:r>
              <a:rPr lang="fr-FR" sz="2400" b="1" dirty="0" smtClean="0"/>
              <a:t>Web.</a:t>
            </a:r>
          </a:p>
          <a:p>
            <a:pPr marL="457200" indent="-457200">
              <a:buFont typeface="+mj-lt"/>
              <a:buAutoNum type="arabicPeriod"/>
            </a:pPr>
            <a:r>
              <a:rPr lang="fr-FR" sz="2400" b="1" dirty="0"/>
              <a:t>Programme </a:t>
            </a:r>
            <a:r>
              <a:rPr lang="fr-FR" sz="2400" b="1" dirty="0" smtClean="0"/>
              <a:t>mono-thread.</a:t>
            </a:r>
            <a:endParaRPr lang="fr-FR" sz="2400" dirty="0"/>
          </a:p>
          <a:p>
            <a:pPr marL="457200" indent="-457200">
              <a:buFont typeface="+mj-lt"/>
              <a:buAutoNum type="arabicPeriod"/>
            </a:pPr>
            <a:endParaRPr lang="fr-FR" sz="2400" dirty="0"/>
          </a:p>
          <a:p>
            <a:pPr marL="457200" indent="-457200">
              <a:buFont typeface="+mj-lt"/>
              <a:buAutoNum type="arabicPeriod"/>
            </a:pPr>
            <a:endParaRPr lang="fr-FR" sz="2400" dirty="0"/>
          </a:p>
          <a:p>
            <a:pPr marL="457200" indent="-457200">
              <a:buFont typeface="+mj-lt"/>
              <a:buAutoNum type="arabicPeriod"/>
            </a:pPr>
            <a:endParaRPr lang="fr-FR" sz="2400" b="1" dirty="0"/>
          </a:p>
          <a:p>
            <a:pPr marL="457200" indent="-457200">
              <a:buFont typeface="+mj-lt"/>
              <a:buAutoNum type="arabicPeriod"/>
            </a:pPr>
            <a:endParaRPr lang="fr-FR" sz="2400" b="1" dirty="0" smtClean="0"/>
          </a:p>
          <a:p>
            <a:r>
              <a:rPr lang="fr-FR" sz="2400" dirty="0"/>
              <a:t/>
            </a:r>
            <a:br>
              <a:rPr lang="fr-FR" sz="2400" dirty="0"/>
            </a:br>
            <a:endParaRPr lang="fr-FR" sz="2400" b="1" dirty="0"/>
          </a:p>
          <a:p>
            <a:pPr marL="457200" indent="-457200">
              <a:buFont typeface="+mj-lt"/>
              <a:buAutoNum type="arabicPeriod"/>
            </a:pPr>
            <a:endParaRPr lang="fr-FR" sz="2400" dirty="0"/>
          </a:p>
        </p:txBody>
      </p:sp>
    </p:spTree>
    <p:extLst>
      <p:ext uri="{BB962C8B-B14F-4D97-AF65-F5344CB8AC3E}">
        <p14:creationId xmlns:p14="http://schemas.microsoft.com/office/powerpoint/2010/main" val="98775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Inconvénients NodeJS</a:t>
            </a:r>
            <a:endParaRPr lang="fr-FR" b="1" dirty="0"/>
          </a:p>
        </p:txBody>
      </p:sp>
      <p:sp>
        <p:nvSpPr>
          <p:cNvPr id="3" name="Espace réservé du contenu 2"/>
          <p:cNvSpPr>
            <a:spLocks noGrp="1"/>
          </p:cNvSpPr>
          <p:nvPr>
            <p:ph idx="1"/>
          </p:nvPr>
        </p:nvSpPr>
        <p:spPr/>
        <p:txBody>
          <a:bodyPr/>
          <a:lstStyle/>
          <a:p>
            <a:pPr marL="457200" indent="-457200" algn="just">
              <a:lnSpc>
                <a:spcPct val="300000"/>
              </a:lnSpc>
              <a:buFont typeface="+mj-lt"/>
              <a:buAutoNum type="arabicPeriod"/>
            </a:pPr>
            <a:r>
              <a:rPr lang="fr-FR" b="1" dirty="0"/>
              <a:t>Pas bon pour le calcul lourd</a:t>
            </a:r>
            <a:endParaRPr lang="fr-FR" dirty="0"/>
          </a:p>
          <a:p>
            <a:pPr marL="457200" indent="-457200" algn="just">
              <a:lnSpc>
                <a:spcPct val="300000"/>
              </a:lnSpc>
              <a:buFont typeface="+mj-lt"/>
              <a:buAutoNum type="arabicPeriod"/>
            </a:pPr>
            <a:r>
              <a:rPr lang="fr-FR" b="1" dirty="0" smtClean="0"/>
              <a:t>Une difficulté de communication avec les </a:t>
            </a:r>
            <a:r>
              <a:rPr lang="fr-FR" b="1" dirty="0"/>
              <a:t>bases de données </a:t>
            </a:r>
            <a:r>
              <a:rPr lang="fr-FR" b="1" dirty="0" smtClean="0"/>
              <a:t>relationnelles par rapport aux autres technologies.</a:t>
            </a:r>
            <a:endParaRPr lang="fr-FR" dirty="0"/>
          </a:p>
          <a:p>
            <a:pPr marL="457200" indent="-457200" algn="just">
              <a:lnSpc>
                <a:spcPct val="300000"/>
              </a:lnSpc>
              <a:buFont typeface="+mj-lt"/>
              <a:buAutoNum type="arabicPeriod"/>
            </a:pPr>
            <a:endParaRPr lang="fr-FR" dirty="0"/>
          </a:p>
        </p:txBody>
      </p:sp>
    </p:spTree>
    <p:extLst>
      <p:ext uri="{BB962C8B-B14F-4D97-AF65-F5344CB8AC3E}">
        <p14:creationId xmlns:p14="http://schemas.microsoft.com/office/powerpoint/2010/main" val="2145794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Architecture NODEJS</a:t>
            </a:r>
            <a:endParaRPr lang="fr-FR" b="1" dirty="0"/>
          </a:p>
        </p:txBody>
      </p:sp>
      <p:pic>
        <p:nvPicPr>
          <p:cNvPr id="4" name="Espace réservé du contenu 3"/>
          <p:cNvPicPr>
            <a:picLocks noGrp="1" noChangeAspect="1"/>
          </p:cNvPicPr>
          <p:nvPr>
            <p:ph idx="1"/>
          </p:nvPr>
        </p:nvPicPr>
        <p:blipFill>
          <a:blip r:embed="rId2"/>
          <a:stretch>
            <a:fillRect/>
          </a:stretch>
        </p:blipFill>
        <p:spPr>
          <a:xfrm>
            <a:off x="2317072" y="2283920"/>
            <a:ext cx="7989903" cy="33090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81811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1048</TotalTime>
  <Words>1804</Words>
  <Application>Microsoft Office PowerPoint</Application>
  <PresentationFormat>Grand écran</PresentationFormat>
  <Paragraphs>191</Paragraphs>
  <Slides>53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53</vt:i4>
      </vt:variant>
    </vt:vector>
  </HeadingPairs>
  <TitlesOfParts>
    <vt:vector size="58" baseType="lpstr">
      <vt:lpstr>Arial</vt:lpstr>
      <vt:lpstr>Calibri</vt:lpstr>
      <vt:lpstr>Calibri Light</vt:lpstr>
      <vt:lpstr>Wingdings</vt:lpstr>
      <vt:lpstr>Rétrospective</vt:lpstr>
      <vt:lpstr>NODEJS</vt:lpstr>
      <vt:lpstr>Développement Web</vt:lpstr>
      <vt:lpstr>Technologie Backend</vt:lpstr>
      <vt:lpstr>Node.js : c’est quoi ?</vt:lpstr>
      <vt:lpstr>Quand utiliser Node.js ? </vt:lpstr>
      <vt:lpstr>Intérêts de JavaScript côté serveur</vt:lpstr>
      <vt:lpstr>Avantages NodeJS</vt:lpstr>
      <vt:lpstr>Inconvénients NodeJS</vt:lpstr>
      <vt:lpstr>Architecture NODEJS</vt:lpstr>
      <vt:lpstr>Ecosystème NODEJS</vt:lpstr>
      <vt:lpstr>C'est quoi les normes ECMAScript ?</vt:lpstr>
      <vt:lpstr>C'est quoi le ES6 ?</vt:lpstr>
      <vt:lpstr>Quelle est la dernière version de JavaScript ?</vt:lpstr>
      <vt:lpstr>Quelle version ECMAScript ?</vt:lpstr>
      <vt:lpstr>Qu’est-ce que npm (Node Package Manager) ?</vt:lpstr>
      <vt:lpstr>Pourquoi utiliser npm ?</vt:lpstr>
      <vt:lpstr>L’interface de ligne de commande (CLI) de npm</vt:lpstr>
      <vt:lpstr>Commandes et alias essentiels de npm</vt:lpstr>
      <vt:lpstr>npm install</vt:lpstr>
      <vt:lpstr>npm uninstall</vt:lpstr>
      <vt:lpstr>npm init</vt:lpstr>
      <vt:lpstr>npm update</vt:lpstr>
      <vt:lpstr>npm restart</vt:lpstr>
      <vt:lpstr>npm start</vt:lpstr>
      <vt:lpstr>npm stop</vt:lpstr>
      <vt:lpstr>npm version</vt:lpstr>
      <vt:lpstr>npm publish</vt:lpstr>
      <vt:lpstr>Comment installer npm</vt:lpstr>
      <vt:lpstr>Le moteur V8</vt:lpstr>
      <vt:lpstr>Atelier 1 Installation NODE-JS</vt:lpstr>
      <vt:lpstr>Tester la version Active</vt:lpstr>
      <vt:lpstr>Node Process Object</vt:lpstr>
      <vt:lpstr>Commande 1</vt:lpstr>
      <vt:lpstr>Commande 2</vt:lpstr>
      <vt:lpstr>le REPL en Node.js</vt:lpstr>
      <vt:lpstr>le REPL en Node.js</vt:lpstr>
      <vt:lpstr>Comment démarrer le REPL</vt:lpstr>
      <vt:lpstr>EXEMPLE</vt:lpstr>
      <vt:lpstr>Commandes spéciales et sortie du REPL</vt:lpstr>
      <vt:lpstr>EXEMPLE</vt:lpstr>
      <vt:lpstr>Valeurs de retour</vt:lpstr>
      <vt:lpstr>Qu'est-ce que NodeJS Module ?</vt:lpstr>
      <vt:lpstr>EXEMPLES</vt:lpstr>
      <vt:lpstr>N-API</vt:lpstr>
      <vt:lpstr>Accéder aux modules</vt:lpstr>
      <vt:lpstr>Atelier 2</vt:lpstr>
      <vt:lpstr>Atelier 3</vt:lpstr>
      <vt:lpstr>Page de test</vt:lpstr>
      <vt:lpstr>Somme.js</vt:lpstr>
      <vt:lpstr>Structure du node_modules</vt:lpstr>
      <vt:lpstr>Désinstallation du module</vt:lpstr>
      <vt:lpstr>Créer votre propre module</vt:lpstr>
      <vt:lpstr>Intégration du module voiture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HADDANE ISRAA</dc:creator>
  <cp:lastModifiedBy>admin</cp:lastModifiedBy>
  <cp:revision>59</cp:revision>
  <dcterms:created xsi:type="dcterms:W3CDTF">2023-03-26T13:41:48Z</dcterms:created>
  <dcterms:modified xsi:type="dcterms:W3CDTF">2024-02-06T19:11:39Z</dcterms:modified>
</cp:coreProperties>
</file>