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6" r:id="rId39"/>
    <p:sldId id="297" r:id="rId40"/>
    <p:sldId id="298" r:id="rId41"/>
    <p:sldId id="299" r:id="rId42"/>
    <p:sldId id="300" r:id="rId43"/>
    <p:sldId id="301" r:id="rId44"/>
    <p:sldId id="302" r:id="rId45"/>
    <p:sldId id="303" r:id="rId46"/>
    <p:sldId id="305" r:id="rId47"/>
    <p:sldId id="304" r:id="rId48"/>
    <p:sldId id="306" r:id="rId49"/>
    <p:sldId id="307" r:id="rId50"/>
    <p:sldId id="294" r:id="rId51"/>
    <p:sldId id="295" r:id="rId52"/>
    <p:sldId id="308" r:id="rId53"/>
    <p:sldId id="309" r:id="rId54"/>
    <p:sldId id="310" r:id="rId55"/>
    <p:sldId id="311"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77" d="100"/>
          <a:sy n="77" d="100"/>
        </p:scale>
        <p:origin x="2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fr-FR" smtClean="0"/>
              <a:t>Modifiez le style du titre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2/8/2024</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fr-FR" smtClean="0"/>
              <a:t>Modifiez le style du titre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55BA285-9698-1B45-8319-D90A8C63F150}" type="datetimeFigureOut">
              <a:rPr lang="en-US" dirty="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534695" y="2824269"/>
            <a:ext cx="4608576" cy="264445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454792" y="2821491"/>
            <a:ext cx="4608576" cy="263737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fr-FR" smtClean="0"/>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61CFCDFD-B4CF-A241-8D71-E814B10BEAF4}" type="datetimeFigureOut">
              <a:rPr lang="en-US" dirty="0"/>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2/8/2024</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2/8/2024</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Framework Web</a:t>
            </a:r>
            <a:endParaRPr lang="fr-FR" dirty="0"/>
          </a:p>
        </p:txBody>
      </p:sp>
      <p:sp>
        <p:nvSpPr>
          <p:cNvPr id="3" name="Sous-titre 2"/>
          <p:cNvSpPr>
            <a:spLocks noGrp="1"/>
          </p:cNvSpPr>
          <p:nvPr>
            <p:ph type="subTitle" idx="1"/>
          </p:nvPr>
        </p:nvSpPr>
        <p:spPr/>
        <p:txBody>
          <a:bodyPr/>
          <a:lstStyle/>
          <a:p>
            <a:r>
              <a:rPr lang="fr-FR" b="1" dirty="0" smtClean="0"/>
              <a:t>Express</a:t>
            </a:r>
            <a:endParaRPr lang="fr-FR" b="1" dirty="0"/>
          </a:p>
        </p:txBody>
      </p:sp>
    </p:spTree>
    <p:extLst>
      <p:ext uri="{BB962C8B-B14F-4D97-AF65-F5344CB8AC3E}">
        <p14:creationId xmlns:p14="http://schemas.microsoft.com/office/powerpoint/2010/main" val="138320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API ROUTES</a:t>
            </a:r>
            <a:endParaRPr lang="fr-FR" b="1" dirty="0"/>
          </a:p>
        </p:txBody>
      </p:sp>
      <p:sp>
        <p:nvSpPr>
          <p:cNvPr id="3" name="Espace réservé du contenu 2"/>
          <p:cNvSpPr>
            <a:spLocks noGrp="1"/>
          </p:cNvSpPr>
          <p:nvPr>
            <p:ph idx="1"/>
          </p:nvPr>
        </p:nvSpPr>
        <p:spPr/>
        <p:txBody>
          <a:bodyPr>
            <a:normAutofit lnSpcReduction="10000"/>
          </a:bodyPr>
          <a:lstStyle/>
          <a:p>
            <a:pPr algn="just">
              <a:lnSpc>
                <a:spcPct val="150000"/>
              </a:lnSpc>
            </a:pPr>
            <a:r>
              <a:rPr lang="fr-FR" dirty="0"/>
              <a:t>Le routage fait référence à la façon dont les points de terminaison (</a:t>
            </a:r>
            <a:r>
              <a:rPr lang="fr-FR" b="1" dirty="0"/>
              <a:t>URI</a:t>
            </a:r>
            <a:r>
              <a:rPr lang="fr-FR" dirty="0"/>
              <a:t>) d'une application répondent aux demandes des clients</a:t>
            </a:r>
            <a:r>
              <a:rPr lang="fr-FR" dirty="0" smtClean="0"/>
              <a:t>.</a:t>
            </a:r>
          </a:p>
          <a:p>
            <a:pPr algn="just">
              <a:lnSpc>
                <a:spcPct val="150000"/>
              </a:lnSpc>
            </a:pPr>
            <a:r>
              <a:rPr lang="fr-FR" dirty="0"/>
              <a:t>Vous définissez le routage à l'aide des méthodes de l'objet d'application Express qui correspondent aux méthodes </a:t>
            </a:r>
            <a:r>
              <a:rPr lang="fr-FR" b="1" dirty="0"/>
              <a:t>HTTP</a:t>
            </a:r>
            <a:r>
              <a:rPr lang="fr-FR" dirty="0"/>
              <a:t> ; par exemple, </a:t>
            </a:r>
            <a:r>
              <a:rPr lang="fr-FR" b="1" dirty="0" err="1"/>
              <a:t>app.get</a:t>
            </a:r>
            <a:r>
              <a:rPr lang="fr-FR" dirty="0"/>
              <a:t>() pour gérer les requêtes </a:t>
            </a:r>
            <a:r>
              <a:rPr lang="fr-FR" b="1" dirty="0"/>
              <a:t>GET</a:t>
            </a:r>
            <a:r>
              <a:rPr lang="fr-FR" dirty="0"/>
              <a:t> et </a:t>
            </a:r>
            <a:r>
              <a:rPr lang="fr-FR" b="1" dirty="0" err="1"/>
              <a:t>app.post</a:t>
            </a:r>
            <a:r>
              <a:rPr lang="fr-FR" dirty="0"/>
              <a:t> pour gérer les requêtes </a:t>
            </a:r>
            <a:r>
              <a:rPr lang="fr-FR" b="1" dirty="0"/>
              <a:t>POST</a:t>
            </a:r>
            <a:r>
              <a:rPr lang="fr-FR" dirty="0" smtClean="0"/>
              <a:t>.</a:t>
            </a:r>
          </a:p>
          <a:p>
            <a:pPr algn="just">
              <a:lnSpc>
                <a:spcPct val="150000"/>
              </a:lnSpc>
            </a:pPr>
            <a:r>
              <a:rPr lang="fr-FR" dirty="0"/>
              <a:t>Vous pouvez également utiliser </a:t>
            </a:r>
            <a:r>
              <a:rPr lang="fr-FR" b="1" dirty="0" err="1"/>
              <a:t>app.all</a:t>
            </a:r>
            <a:r>
              <a:rPr lang="fr-FR" dirty="0"/>
              <a:t>() pour gérer toutes les méthodes </a:t>
            </a:r>
            <a:r>
              <a:rPr lang="fr-FR" b="1" dirty="0"/>
              <a:t>HTTP</a:t>
            </a:r>
            <a:r>
              <a:rPr lang="fr-FR" dirty="0"/>
              <a:t> et </a:t>
            </a:r>
            <a:r>
              <a:rPr lang="fr-FR" b="1" dirty="0" err="1"/>
              <a:t>app.use</a:t>
            </a:r>
            <a:r>
              <a:rPr lang="fr-FR" dirty="0"/>
              <a:t>() pour spécifier le middleware comme fonction de rappel</a:t>
            </a:r>
          </a:p>
        </p:txBody>
      </p:sp>
    </p:spTree>
    <p:extLst>
      <p:ext uri="{BB962C8B-B14F-4D97-AF65-F5344CB8AC3E}">
        <p14:creationId xmlns:p14="http://schemas.microsoft.com/office/powerpoint/2010/main" val="1366971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dirty="0" smtClean="0"/>
              <a:t>Exemple</a:t>
            </a:r>
            <a:endParaRPr lang="fr-FR" dirty="0"/>
          </a:p>
        </p:txBody>
      </p:sp>
      <p:sp>
        <p:nvSpPr>
          <p:cNvPr id="3" name="Espace réservé du contenu 2"/>
          <p:cNvSpPr>
            <a:spLocks noGrp="1"/>
          </p:cNvSpPr>
          <p:nvPr>
            <p:ph idx="1"/>
          </p:nvPr>
        </p:nvSpPr>
        <p:spPr/>
        <p:txBody>
          <a:bodyPr/>
          <a:lstStyle/>
          <a:p>
            <a:pPr algn="just">
              <a:lnSpc>
                <a:spcPct val="150000"/>
              </a:lnSpc>
            </a:pPr>
            <a:r>
              <a:rPr lang="fr-FR" dirty="0"/>
              <a:t>Le code suivant est un exemple de routes définies pour les méthodes </a:t>
            </a:r>
            <a:r>
              <a:rPr lang="fr-FR" b="1" dirty="0"/>
              <a:t>GET</a:t>
            </a:r>
            <a:r>
              <a:rPr lang="fr-FR" dirty="0"/>
              <a:t> et </a:t>
            </a:r>
            <a:r>
              <a:rPr lang="fr-FR" b="1" dirty="0"/>
              <a:t>POST</a:t>
            </a:r>
            <a:r>
              <a:rPr lang="fr-FR" dirty="0"/>
              <a:t> vers la racine de l'application.</a:t>
            </a:r>
          </a:p>
        </p:txBody>
      </p:sp>
      <p:pic>
        <p:nvPicPr>
          <p:cNvPr id="4" name="Image 3"/>
          <p:cNvPicPr>
            <a:picLocks noChangeAspect="1"/>
          </p:cNvPicPr>
          <p:nvPr/>
        </p:nvPicPr>
        <p:blipFill>
          <a:blip r:embed="rId2"/>
          <a:stretch>
            <a:fillRect/>
          </a:stretch>
        </p:blipFill>
        <p:spPr>
          <a:xfrm>
            <a:off x="6165850" y="2837498"/>
            <a:ext cx="5143500" cy="2790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35265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err="1" smtClean="0"/>
              <a:t>App.all</a:t>
            </a:r>
            <a:endParaRPr lang="fr-FR" b="1" dirty="0"/>
          </a:p>
        </p:txBody>
      </p:sp>
      <p:sp>
        <p:nvSpPr>
          <p:cNvPr id="3" name="Espace réservé du contenu 2"/>
          <p:cNvSpPr>
            <a:spLocks noGrp="1"/>
          </p:cNvSpPr>
          <p:nvPr>
            <p:ph idx="1"/>
          </p:nvPr>
        </p:nvSpPr>
        <p:spPr/>
        <p:txBody>
          <a:bodyPr/>
          <a:lstStyle/>
          <a:p>
            <a:pPr algn="just">
              <a:lnSpc>
                <a:spcPct val="150000"/>
              </a:lnSpc>
            </a:pPr>
            <a:r>
              <a:rPr lang="fr-FR" dirty="0"/>
              <a:t>Il existe une méthode de routage spéciale, </a:t>
            </a:r>
            <a:r>
              <a:rPr lang="fr-FR" b="1" dirty="0" err="1"/>
              <a:t>app.all</a:t>
            </a:r>
            <a:r>
              <a:rPr lang="fr-FR" b="1" dirty="0"/>
              <a:t>()</a:t>
            </a:r>
            <a:r>
              <a:rPr lang="fr-FR" dirty="0"/>
              <a:t>, utilisée pour charger les fonctions middleware sur un chemin pour toutes les méthodes de requête </a:t>
            </a:r>
            <a:r>
              <a:rPr lang="fr-FR" b="1" dirty="0"/>
              <a:t>HTTP</a:t>
            </a:r>
            <a:r>
              <a:rPr lang="fr-FR" dirty="0"/>
              <a:t>. Par exemple, le gestionnaire suivant est exécuté pour les requêtes vers la route </a:t>
            </a:r>
            <a:r>
              <a:rPr lang="fr-FR" b="1" dirty="0"/>
              <a:t>"/secret</a:t>
            </a:r>
            <a:r>
              <a:rPr lang="fr-FR" dirty="0"/>
              <a:t>", que vous utilisiez </a:t>
            </a:r>
            <a:r>
              <a:rPr lang="fr-FR" b="1" dirty="0"/>
              <a:t>GET, POST, PUT, DELETE </a:t>
            </a:r>
            <a:r>
              <a:rPr lang="fr-FR" dirty="0"/>
              <a:t>ou toute autre méthode de requête </a:t>
            </a:r>
            <a:r>
              <a:rPr lang="fr-FR" b="1" dirty="0"/>
              <a:t>HTTP</a:t>
            </a:r>
            <a:r>
              <a:rPr lang="fr-FR" dirty="0"/>
              <a:t> prise en charge dans le module </a:t>
            </a:r>
            <a:r>
              <a:rPr lang="fr-FR" b="1" dirty="0"/>
              <a:t>http</a:t>
            </a:r>
            <a:r>
              <a:rPr lang="fr-FR" dirty="0"/>
              <a:t>.</a:t>
            </a:r>
          </a:p>
        </p:txBody>
      </p:sp>
      <p:pic>
        <p:nvPicPr>
          <p:cNvPr id="4" name="Image 3"/>
          <p:cNvPicPr>
            <a:picLocks noChangeAspect="1"/>
          </p:cNvPicPr>
          <p:nvPr/>
        </p:nvPicPr>
        <p:blipFill>
          <a:blip r:embed="rId2"/>
          <a:stretch>
            <a:fillRect/>
          </a:stretch>
        </p:blipFill>
        <p:spPr>
          <a:xfrm>
            <a:off x="5403850" y="4405312"/>
            <a:ext cx="5524500" cy="17541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12666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t>Route </a:t>
            </a:r>
            <a:r>
              <a:rPr lang="fr-FR" b="1" dirty="0" err="1"/>
              <a:t>paths</a:t>
            </a:r>
            <a:endParaRPr lang="fr-FR" b="1" dirty="0"/>
          </a:p>
        </p:txBody>
      </p:sp>
      <p:sp>
        <p:nvSpPr>
          <p:cNvPr id="3" name="Espace réservé du contenu 2"/>
          <p:cNvSpPr>
            <a:spLocks noGrp="1"/>
          </p:cNvSpPr>
          <p:nvPr>
            <p:ph idx="1"/>
          </p:nvPr>
        </p:nvSpPr>
        <p:spPr/>
        <p:txBody>
          <a:bodyPr/>
          <a:lstStyle/>
          <a:p>
            <a:pPr algn="just">
              <a:lnSpc>
                <a:spcPct val="150000"/>
              </a:lnSpc>
            </a:pPr>
            <a:r>
              <a:rPr lang="fr-FR" dirty="0"/>
              <a:t>Les chemins de routage, associés à une méthode de demande, définissent les points de terminaison auxquels les demandes peuvent être effectuées. Les chemins de routage peuvent être des chaînes, des modèles de chaîne ou des expressions régulières</a:t>
            </a:r>
            <a:r>
              <a:rPr lang="fr-FR" dirty="0" smtClean="0"/>
              <a:t>.</a:t>
            </a:r>
          </a:p>
          <a:p>
            <a:pPr algn="just">
              <a:lnSpc>
                <a:spcPct val="150000"/>
              </a:lnSpc>
            </a:pPr>
            <a:r>
              <a:rPr lang="fr-FR" dirty="0"/>
              <a:t>Les caractères ?, +, * et () sont des sous-ensembles de leurs homologues d'expression régulière. Le trait d'union (-) et le point (.) sont interprétés littéralement par des chemins basés sur des chaînes.</a:t>
            </a:r>
          </a:p>
        </p:txBody>
      </p:sp>
    </p:spTree>
    <p:extLst>
      <p:ext uri="{BB962C8B-B14F-4D97-AF65-F5344CB8AC3E}">
        <p14:creationId xmlns:p14="http://schemas.microsoft.com/office/powerpoint/2010/main" val="2095591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Exemples</a:t>
            </a:r>
            <a:endParaRPr lang="fr-FR" b="1" dirty="0"/>
          </a:p>
        </p:txBody>
      </p:sp>
      <p:sp>
        <p:nvSpPr>
          <p:cNvPr id="3" name="Espace réservé du contenu 2"/>
          <p:cNvSpPr>
            <a:spLocks noGrp="1"/>
          </p:cNvSpPr>
          <p:nvPr>
            <p:ph idx="1"/>
          </p:nvPr>
        </p:nvSpPr>
        <p:spPr/>
        <p:txBody>
          <a:bodyPr/>
          <a:lstStyle/>
          <a:p>
            <a:r>
              <a:rPr lang="fr-FR" dirty="0"/>
              <a:t>Ce chemin de route correspondra aux requêtes vers la route racine, </a:t>
            </a:r>
            <a:r>
              <a:rPr lang="fr-FR" dirty="0" smtClean="0"/>
              <a:t>/.</a:t>
            </a:r>
          </a:p>
          <a:p>
            <a:endParaRPr lang="fr-FR" dirty="0"/>
          </a:p>
          <a:p>
            <a:endParaRPr lang="fr-FR" dirty="0" smtClean="0"/>
          </a:p>
          <a:p>
            <a:endParaRPr lang="fr-FR" dirty="0"/>
          </a:p>
          <a:p>
            <a:r>
              <a:rPr lang="fr-FR" dirty="0"/>
              <a:t>Ce chemin d'accès correspondra aux requêtes vers /about.</a:t>
            </a:r>
          </a:p>
        </p:txBody>
      </p:sp>
      <p:pic>
        <p:nvPicPr>
          <p:cNvPr id="4" name="Image 3"/>
          <p:cNvPicPr>
            <a:picLocks noChangeAspect="1"/>
          </p:cNvPicPr>
          <p:nvPr/>
        </p:nvPicPr>
        <p:blipFill>
          <a:blip r:embed="rId2"/>
          <a:stretch>
            <a:fillRect/>
          </a:stretch>
        </p:blipFill>
        <p:spPr>
          <a:xfrm>
            <a:off x="2159001" y="2721863"/>
            <a:ext cx="6756400" cy="10119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 4"/>
          <p:cNvPicPr>
            <a:picLocks noChangeAspect="1"/>
          </p:cNvPicPr>
          <p:nvPr/>
        </p:nvPicPr>
        <p:blipFill>
          <a:blip r:embed="rId3"/>
          <a:stretch>
            <a:fillRect/>
          </a:stretch>
        </p:blipFill>
        <p:spPr>
          <a:xfrm>
            <a:off x="2159001" y="4666298"/>
            <a:ext cx="6756400" cy="11630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65834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Exemples</a:t>
            </a:r>
            <a:endParaRPr lang="fr-FR" b="1" dirty="0"/>
          </a:p>
        </p:txBody>
      </p:sp>
      <p:sp>
        <p:nvSpPr>
          <p:cNvPr id="3" name="Espace réservé du contenu 2"/>
          <p:cNvSpPr>
            <a:spLocks noGrp="1"/>
          </p:cNvSpPr>
          <p:nvPr>
            <p:ph idx="1"/>
          </p:nvPr>
        </p:nvSpPr>
        <p:spPr/>
        <p:txBody>
          <a:bodyPr/>
          <a:lstStyle/>
          <a:p>
            <a:r>
              <a:rPr lang="fr-FR" dirty="0"/>
              <a:t>Ce chemin d'accès correspondra aux requêtes vers /</a:t>
            </a:r>
            <a:r>
              <a:rPr lang="fr-FR" dirty="0" err="1"/>
              <a:t>random.text</a:t>
            </a:r>
            <a:r>
              <a:rPr lang="fr-FR" dirty="0" smtClean="0"/>
              <a:t>.</a:t>
            </a:r>
          </a:p>
          <a:p>
            <a:endParaRPr lang="fr-FR" dirty="0"/>
          </a:p>
          <a:p>
            <a:endParaRPr lang="fr-FR" dirty="0" smtClean="0"/>
          </a:p>
          <a:p>
            <a:endParaRPr lang="fr-FR" dirty="0"/>
          </a:p>
          <a:p>
            <a:r>
              <a:rPr lang="fr-FR" dirty="0"/>
              <a:t>Ce chemin d'accès correspondra à </a:t>
            </a:r>
            <a:r>
              <a:rPr lang="fr-FR" dirty="0" err="1"/>
              <a:t>acd</a:t>
            </a:r>
            <a:r>
              <a:rPr lang="fr-FR" dirty="0"/>
              <a:t> et </a:t>
            </a:r>
            <a:r>
              <a:rPr lang="fr-FR" dirty="0" err="1"/>
              <a:t>abcd</a:t>
            </a:r>
            <a:r>
              <a:rPr lang="fr-FR" dirty="0"/>
              <a:t>.</a:t>
            </a:r>
          </a:p>
        </p:txBody>
      </p:sp>
      <p:pic>
        <p:nvPicPr>
          <p:cNvPr id="4" name="Image 3"/>
          <p:cNvPicPr>
            <a:picLocks noChangeAspect="1"/>
          </p:cNvPicPr>
          <p:nvPr/>
        </p:nvPicPr>
        <p:blipFill>
          <a:blip r:embed="rId2"/>
          <a:stretch>
            <a:fillRect/>
          </a:stretch>
        </p:blipFill>
        <p:spPr>
          <a:xfrm>
            <a:off x="3775074" y="2597150"/>
            <a:ext cx="5254625" cy="1028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 4"/>
          <p:cNvPicPr>
            <a:picLocks noChangeAspect="1"/>
          </p:cNvPicPr>
          <p:nvPr/>
        </p:nvPicPr>
        <p:blipFill>
          <a:blip r:embed="rId3"/>
          <a:stretch>
            <a:fillRect/>
          </a:stretch>
        </p:blipFill>
        <p:spPr>
          <a:xfrm>
            <a:off x="3775073" y="4494795"/>
            <a:ext cx="5254625" cy="971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73725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Exemples</a:t>
            </a:r>
            <a:endParaRPr lang="fr-FR" b="1" dirty="0"/>
          </a:p>
        </p:txBody>
      </p:sp>
      <p:sp>
        <p:nvSpPr>
          <p:cNvPr id="3" name="Espace réservé du contenu 2"/>
          <p:cNvSpPr>
            <a:spLocks noGrp="1"/>
          </p:cNvSpPr>
          <p:nvPr>
            <p:ph idx="1"/>
          </p:nvPr>
        </p:nvSpPr>
        <p:spPr/>
        <p:txBody>
          <a:bodyPr/>
          <a:lstStyle/>
          <a:p>
            <a:r>
              <a:rPr lang="fr-FR" dirty="0"/>
              <a:t>Ce chemin d'accès correspondra à tout ce qui contient un "a".</a:t>
            </a:r>
          </a:p>
        </p:txBody>
      </p:sp>
      <p:pic>
        <p:nvPicPr>
          <p:cNvPr id="4" name="Image 3"/>
          <p:cNvPicPr>
            <a:picLocks noChangeAspect="1"/>
          </p:cNvPicPr>
          <p:nvPr/>
        </p:nvPicPr>
        <p:blipFill>
          <a:blip r:embed="rId2"/>
          <a:stretch>
            <a:fillRect/>
          </a:stretch>
        </p:blipFill>
        <p:spPr>
          <a:xfrm>
            <a:off x="3867150" y="2571750"/>
            <a:ext cx="4679950" cy="952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69230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t>Route </a:t>
            </a:r>
            <a:r>
              <a:rPr lang="fr-FR" b="1" dirty="0" err="1"/>
              <a:t>parameters</a:t>
            </a:r>
            <a:r>
              <a:rPr lang="fr-FR" b="1" dirty="0"/>
              <a:t/>
            </a:r>
            <a:br>
              <a:rPr lang="fr-FR" b="1" dirty="0"/>
            </a:br>
            <a:endParaRPr lang="fr-FR" b="1" dirty="0"/>
          </a:p>
        </p:txBody>
      </p:sp>
      <p:sp>
        <p:nvSpPr>
          <p:cNvPr id="3" name="Espace réservé du contenu 2"/>
          <p:cNvSpPr>
            <a:spLocks noGrp="1"/>
          </p:cNvSpPr>
          <p:nvPr>
            <p:ph idx="1"/>
          </p:nvPr>
        </p:nvSpPr>
        <p:spPr/>
        <p:txBody>
          <a:bodyPr/>
          <a:lstStyle/>
          <a:p>
            <a:pPr algn="just">
              <a:lnSpc>
                <a:spcPct val="150000"/>
              </a:lnSpc>
            </a:pPr>
            <a:r>
              <a:rPr lang="fr-FR" dirty="0"/>
              <a:t>Les paramètres externes sont des segments </a:t>
            </a:r>
            <a:r>
              <a:rPr lang="fr-FR" b="1" dirty="0"/>
              <a:t>d'URL</a:t>
            </a:r>
            <a:r>
              <a:rPr lang="fr-FR" dirty="0"/>
              <a:t> nommés qui sont utilisés pour capturer les valeurs spécifiées à leur position dans </a:t>
            </a:r>
            <a:r>
              <a:rPr lang="fr-FR" b="1" dirty="0"/>
              <a:t>l'URL</a:t>
            </a:r>
            <a:r>
              <a:rPr lang="fr-FR" dirty="0"/>
              <a:t>. Les valeurs capturées sont renseignées dans l'objet </a:t>
            </a:r>
            <a:r>
              <a:rPr lang="fr-FR" b="1" dirty="0" err="1"/>
              <a:t>req.params</a:t>
            </a:r>
            <a:r>
              <a:rPr lang="fr-FR" dirty="0"/>
              <a:t>, avec le nom du paramètre de route spécifié dans le chemin comme leurs clés respectives.</a:t>
            </a:r>
          </a:p>
        </p:txBody>
      </p:sp>
      <p:pic>
        <p:nvPicPr>
          <p:cNvPr id="4" name="Image 3"/>
          <p:cNvPicPr>
            <a:picLocks noChangeAspect="1"/>
          </p:cNvPicPr>
          <p:nvPr/>
        </p:nvPicPr>
        <p:blipFill>
          <a:blip r:embed="rId2"/>
          <a:stretch>
            <a:fillRect/>
          </a:stretch>
        </p:blipFill>
        <p:spPr>
          <a:xfrm>
            <a:off x="3044824" y="4240212"/>
            <a:ext cx="7851775" cy="14801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16941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Itinéraires</a:t>
            </a:r>
            <a:endParaRPr lang="fr-FR" b="1" dirty="0"/>
          </a:p>
        </p:txBody>
      </p:sp>
      <p:sp>
        <p:nvSpPr>
          <p:cNvPr id="3" name="Espace réservé du contenu 2"/>
          <p:cNvSpPr>
            <a:spLocks noGrp="1"/>
          </p:cNvSpPr>
          <p:nvPr>
            <p:ph idx="1"/>
          </p:nvPr>
        </p:nvSpPr>
        <p:spPr/>
        <p:txBody>
          <a:bodyPr/>
          <a:lstStyle/>
          <a:p>
            <a:pPr algn="just">
              <a:lnSpc>
                <a:spcPct val="150000"/>
              </a:lnSpc>
            </a:pPr>
            <a:r>
              <a:rPr lang="fr-FR" dirty="0"/>
              <a:t>Pour définir des itinéraires avec des paramètres d'itinéraire, spécifiez simplement les paramètres d'itinéraire dans le chemin de l'itinéraire comme indiqué ci-dessous.</a:t>
            </a:r>
          </a:p>
        </p:txBody>
      </p:sp>
      <p:pic>
        <p:nvPicPr>
          <p:cNvPr id="4" name="Image 3"/>
          <p:cNvPicPr>
            <a:picLocks noChangeAspect="1"/>
          </p:cNvPicPr>
          <p:nvPr/>
        </p:nvPicPr>
        <p:blipFill>
          <a:blip r:embed="rId2"/>
          <a:stretch>
            <a:fillRect/>
          </a:stretch>
        </p:blipFill>
        <p:spPr>
          <a:xfrm>
            <a:off x="2965450" y="3741038"/>
            <a:ext cx="7905750" cy="14405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02160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Les méthodes de réponse</a:t>
            </a:r>
            <a:endParaRPr lang="fr-FR" b="1" dirty="0"/>
          </a:p>
        </p:txBody>
      </p:sp>
      <p:sp>
        <p:nvSpPr>
          <p:cNvPr id="3" name="Espace réservé du contenu 2"/>
          <p:cNvSpPr>
            <a:spLocks noGrp="1"/>
          </p:cNvSpPr>
          <p:nvPr>
            <p:ph idx="1"/>
          </p:nvPr>
        </p:nvSpPr>
        <p:spPr/>
        <p:txBody>
          <a:bodyPr>
            <a:normAutofit/>
          </a:bodyPr>
          <a:lstStyle/>
          <a:p>
            <a:pPr algn="just">
              <a:lnSpc>
                <a:spcPct val="150000"/>
              </a:lnSpc>
            </a:pPr>
            <a:r>
              <a:rPr lang="fr-FR" sz="2400" dirty="0"/>
              <a:t>Les méthodes sur l'objet de réponse (</a:t>
            </a:r>
            <a:r>
              <a:rPr lang="fr-FR" sz="2400" b="1" dirty="0" err="1"/>
              <a:t>res</a:t>
            </a:r>
            <a:r>
              <a:rPr lang="fr-FR" sz="2400" dirty="0"/>
              <a:t>) dans le tableau suivant peuvent envoyer une réponse au client et mettre fin au cycle demande-réponse. Si aucune de ces méthodes n'est appelée à partir d'un gestionnaire de route, la demande du client sera laissée en suspens.</a:t>
            </a:r>
          </a:p>
        </p:txBody>
      </p:sp>
    </p:spTree>
    <p:extLst>
      <p:ext uri="{BB962C8B-B14F-4D97-AF65-F5344CB8AC3E}">
        <p14:creationId xmlns:p14="http://schemas.microsoft.com/office/powerpoint/2010/main" val="294069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34696" y="385419"/>
            <a:ext cx="9520158" cy="1049235"/>
          </a:xfrm>
        </p:spPr>
        <p:txBody>
          <a:bodyPr anchor="ctr"/>
          <a:lstStyle/>
          <a:p>
            <a:pPr algn="ctr"/>
            <a:r>
              <a:rPr lang="fr-FR" b="1" dirty="0"/>
              <a:t>Les </a:t>
            </a:r>
            <a:r>
              <a:rPr lang="fr-FR" b="1" dirty="0" smtClean="0"/>
              <a:t>Framework </a:t>
            </a:r>
            <a:r>
              <a:rPr lang="fr-FR" b="1" dirty="0"/>
              <a:t>web</a:t>
            </a:r>
          </a:p>
        </p:txBody>
      </p:sp>
      <p:sp>
        <p:nvSpPr>
          <p:cNvPr id="3" name="Espace réservé du contenu 2"/>
          <p:cNvSpPr>
            <a:spLocks noGrp="1"/>
          </p:cNvSpPr>
          <p:nvPr>
            <p:ph idx="1"/>
          </p:nvPr>
        </p:nvSpPr>
        <p:spPr>
          <a:xfrm>
            <a:off x="1534696" y="1562100"/>
            <a:ext cx="9520158" cy="4508500"/>
          </a:xfrm>
        </p:spPr>
        <p:txBody>
          <a:bodyPr>
            <a:normAutofit/>
          </a:bodyPr>
          <a:lstStyle/>
          <a:p>
            <a:pPr algn="just">
              <a:lnSpc>
                <a:spcPct val="150000"/>
              </a:lnSpc>
            </a:pPr>
            <a:r>
              <a:rPr lang="fr-FR" sz="2400" dirty="0"/>
              <a:t>D'autres tâches de développement web ne sont pas directement prises en charge par </a:t>
            </a:r>
            <a:r>
              <a:rPr lang="fr-FR" sz="2400" b="1" dirty="0" err="1"/>
              <a:t>Node</a:t>
            </a:r>
            <a:r>
              <a:rPr lang="fr-FR" sz="2400" dirty="0"/>
              <a:t> de façon native. Si vous voulez ajouter différentes manipulations pour divers requêtes </a:t>
            </a:r>
            <a:r>
              <a:rPr lang="fr-FR" sz="2400" b="1" dirty="0"/>
              <a:t>HTTP (GET, POST, DELETE, etc.),</a:t>
            </a:r>
            <a:r>
              <a:rPr lang="fr-FR" sz="2400" dirty="0"/>
              <a:t> gérer différemment des requêtes vers plusieurs chemins URL ("</a:t>
            </a:r>
            <a:r>
              <a:rPr lang="fr-FR" sz="2400" b="1" dirty="0"/>
              <a:t>routes</a:t>
            </a:r>
            <a:r>
              <a:rPr lang="fr-FR" sz="2400" dirty="0"/>
              <a:t>"), servir des pages statiques ou utiliser des modèles pour créer dynamiquement la réponse, alors vous devrez écrire tout le code vous-même ou, pour éviter de réinventer la roue, vous servir des cadres applicatifs web </a:t>
            </a:r>
            <a:r>
              <a:rPr lang="fr-FR" sz="2400" dirty="0" smtClean="0"/>
              <a:t>(Framework).</a:t>
            </a:r>
            <a:endParaRPr lang="fr-FR" sz="2400" dirty="0"/>
          </a:p>
        </p:txBody>
      </p:sp>
    </p:spTree>
    <p:extLst>
      <p:ext uri="{BB962C8B-B14F-4D97-AF65-F5344CB8AC3E}">
        <p14:creationId xmlns:p14="http://schemas.microsoft.com/office/powerpoint/2010/main" val="2151731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Liste des méthodes</a:t>
            </a:r>
            <a:endParaRPr lang="fr-FR" b="1" dirty="0"/>
          </a:p>
        </p:txBody>
      </p:sp>
      <p:pic>
        <p:nvPicPr>
          <p:cNvPr id="4" name="Espace réservé du contenu 3"/>
          <p:cNvPicPr>
            <a:picLocks noGrp="1" noChangeAspect="1"/>
          </p:cNvPicPr>
          <p:nvPr>
            <p:ph idx="1"/>
          </p:nvPr>
        </p:nvPicPr>
        <p:blipFill>
          <a:blip r:embed="rId2"/>
          <a:stretch>
            <a:fillRect/>
          </a:stretch>
        </p:blipFill>
        <p:spPr>
          <a:xfrm>
            <a:off x="1534696" y="2069306"/>
            <a:ext cx="9520158" cy="39377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41900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err="1"/>
              <a:t>app.route</a:t>
            </a:r>
            <a:r>
              <a:rPr lang="fr-FR" b="1" dirty="0"/>
              <a:t>()</a:t>
            </a:r>
          </a:p>
        </p:txBody>
      </p:sp>
      <p:sp>
        <p:nvSpPr>
          <p:cNvPr id="3" name="Espace réservé du contenu 2"/>
          <p:cNvSpPr>
            <a:spLocks noGrp="1"/>
          </p:cNvSpPr>
          <p:nvPr>
            <p:ph idx="1"/>
          </p:nvPr>
        </p:nvSpPr>
        <p:spPr/>
        <p:txBody>
          <a:bodyPr>
            <a:normAutofit/>
          </a:bodyPr>
          <a:lstStyle/>
          <a:p>
            <a:pPr algn="just">
              <a:lnSpc>
                <a:spcPct val="150000"/>
              </a:lnSpc>
            </a:pPr>
            <a:r>
              <a:rPr lang="fr-FR" sz="2400" dirty="0"/>
              <a:t>Vous pouvez créer des gestionnaires d'itinéraire chaînés pour un chemin d'itinéraire en utilisant </a:t>
            </a:r>
            <a:r>
              <a:rPr lang="fr-FR" sz="2400" b="1" dirty="0" err="1"/>
              <a:t>app.route</a:t>
            </a:r>
            <a:r>
              <a:rPr lang="fr-FR" sz="2400" dirty="0"/>
              <a:t>(). Étant donné que le chemin est spécifié à un emplacement unique, la création d'itinéraires modulaires est utile, tout comme la réduction de la redondance et des fautes de frappe.</a:t>
            </a:r>
          </a:p>
        </p:txBody>
      </p:sp>
    </p:spTree>
    <p:extLst>
      <p:ext uri="{BB962C8B-B14F-4D97-AF65-F5344CB8AC3E}">
        <p14:creationId xmlns:p14="http://schemas.microsoft.com/office/powerpoint/2010/main" val="3309952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a:t>
            </a:r>
            <a:endParaRPr lang="fr-FR" b="1" dirty="0"/>
          </a:p>
        </p:txBody>
      </p:sp>
      <p:pic>
        <p:nvPicPr>
          <p:cNvPr id="4" name="Espace réservé du contenu 3"/>
          <p:cNvPicPr>
            <a:picLocks noGrp="1" noChangeAspect="1"/>
          </p:cNvPicPr>
          <p:nvPr>
            <p:ph idx="1"/>
          </p:nvPr>
        </p:nvPicPr>
        <p:blipFill>
          <a:blip r:embed="rId2"/>
          <a:stretch>
            <a:fillRect/>
          </a:stretch>
        </p:blipFill>
        <p:spPr>
          <a:xfrm>
            <a:off x="2870200" y="2133600"/>
            <a:ext cx="6908800" cy="3505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12679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err="1"/>
              <a:t>express.Router</a:t>
            </a:r>
            <a:endParaRPr lang="fr-FR" b="1" dirty="0"/>
          </a:p>
        </p:txBody>
      </p:sp>
      <p:sp>
        <p:nvSpPr>
          <p:cNvPr id="3" name="Espace réservé du contenu 2"/>
          <p:cNvSpPr>
            <a:spLocks noGrp="1"/>
          </p:cNvSpPr>
          <p:nvPr>
            <p:ph idx="1"/>
          </p:nvPr>
        </p:nvSpPr>
        <p:spPr/>
        <p:txBody>
          <a:bodyPr>
            <a:normAutofit/>
          </a:bodyPr>
          <a:lstStyle/>
          <a:p>
            <a:pPr algn="just">
              <a:lnSpc>
                <a:spcPct val="150000"/>
              </a:lnSpc>
            </a:pPr>
            <a:r>
              <a:rPr lang="fr-FR" sz="2800" dirty="0"/>
              <a:t>Utilisez la classe </a:t>
            </a:r>
            <a:r>
              <a:rPr lang="fr-FR" sz="2800" b="1" dirty="0" err="1"/>
              <a:t>express.Router</a:t>
            </a:r>
            <a:r>
              <a:rPr lang="fr-FR" sz="2800" dirty="0"/>
              <a:t> pour créer des gestionnaires de routage modulaires et </a:t>
            </a:r>
            <a:r>
              <a:rPr lang="fr-FR" sz="2800" dirty="0" err="1"/>
              <a:t>montables</a:t>
            </a:r>
            <a:r>
              <a:rPr lang="fr-FR" sz="2800" dirty="0"/>
              <a:t>. Une instance de routeur est un middleware complet et un système de routage ; pour cette raison, on l'appelle souvent une « mini-application ».</a:t>
            </a:r>
          </a:p>
        </p:txBody>
      </p:sp>
    </p:spTree>
    <p:extLst>
      <p:ext uri="{BB962C8B-B14F-4D97-AF65-F5344CB8AC3E}">
        <p14:creationId xmlns:p14="http://schemas.microsoft.com/office/powerpoint/2010/main" val="266854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dirty="0" smtClean="0"/>
              <a:t>Exemple</a:t>
            </a:r>
            <a:endParaRPr lang="fr-FR" dirty="0"/>
          </a:p>
        </p:txBody>
      </p:sp>
      <p:sp>
        <p:nvSpPr>
          <p:cNvPr id="3" name="Espace réservé du contenu 2"/>
          <p:cNvSpPr>
            <a:spLocks noGrp="1"/>
          </p:cNvSpPr>
          <p:nvPr>
            <p:ph idx="1"/>
          </p:nvPr>
        </p:nvSpPr>
        <p:spPr/>
        <p:txBody>
          <a:bodyPr>
            <a:normAutofit/>
          </a:bodyPr>
          <a:lstStyle/>
          <a:p>
            <a:pPr algn="just">
              <a:lnSpc>
                <a:spcPct val="150000"/>
              </a:lnSpc>
            </a:pPr>
            <a:r>
              <a:rPr lang="fr-FR" sz="2800" dirty="0"/>
              <a:t>L'exemple suivant crée un routeur en tant que module, y charge une fonction middleware, définit certaines routes et monte le module de routeur sur un chemin dans l'application principale.</a:t>
            </a:r>
          </a:p>
        </p:txBody>
      </p:sp>
    </p:spTree>
    <p:extLst>
      <p:ext uri="{BB962C8B-B14F-4D97-AF65-F5344CB8AC3E}">
        <p14:creationId xmlns:p14="http://schemas.microsoft.com/office/powerpoint/2010/main" val="434220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Route.js</a:t>
            </a:r>
            <a:endParaRPr lang="fr-FR" b="1" dirty="0"/>
          </a:p>
        </p:txBody>
      </p:sp>
      <p:pic>
        <p:nvPicPr>
          <p:cNvPr id="4" name="Espace réservé du contenu 3"/>
          <p:cNvPicPr>
            <a:picLocks noGrp="1" noChangeAspect="1"/>
          </p:cNvPicPr>
          <p:nvPr>
            <p:ph idx="1"/>
          </p:nvPr>
        </p:nvPicPr>
        <p:blipFill>
          <a:blip r:embed="rId2"/>
          <a:stretch>
            <a:fillRect/>
          </a:stretch>
        </p:blipFill>
        <p:spPr>
          <a:xfrm>
            <a:off x="1866900" y="2016124"/>
            <a:ext cx="9093200" cy="4029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62943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Server  </a:t>
            </a:r>
            <a:endParaRPr lang="fr-FR" b="1" dirty="0"/>
          </a:p>
        </p:txBody>
      </p:sp>
      <p:pic>
        <p:nvPicPr>
          <p:cNvPr id="4" name="Espace réservé du contenu 3"/>
          <p:cNvPicPr>
            <a:picLocks noGrp="1" noChangeAspect="1"/>
          </p:cNvPicPr>
          <p:nvPr>
            <p:ph idx="1"/>
          </p:nvPr>
        </p:nvPicPr>
        <p:blipFill>
          <a:blip r:embed="rId2"/>
          <a:stretch>
            <a:fillRect/>
          </a:stretch>
        </p:blipFill>
        <p:spPr>
          <a:xfrm>
            <a:off x="3187700" y="1853754"/>
            <a:ext cx="6388099" cy="3873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91290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34696" y="436219"/>
            <a:ext cx="9520158" cy="1049235"/>
          </a:xfrm>
        </p:spPr>
        <p:txBody>
          <a:bodyPr anchor="ctr"/>
          <a:lstStyle/>
          <a:p>
            <a:pPr algn="ctr"/>
            <a:r>
              <a:rPr lang="fr-FR" dirty="0" smtClean="0"/>
              <a:t>API REST</a:t>
            </a:r>
            <a:endParaRPr lang="fr-FR" dirty="0"/>
          </a:p>
        </p:txBody>
      </p:sp>
      <p:sp>
        <p:nvSpPr>
          <p:cNvPr id="3" name="Espace réservé du contenu 2"/>
          <p:cNvSpPr>
            <a:spLocks noGrp="1"/>
          </p:cNvSpPr>
          <p:nvPr>
            <p:ph idx="1"/>
          </p:nvPr>
        </p:nvSpPr>
        <p:spPr>
          <a:xfrm>
            <a:off x="1534696" y="1583932"/>
            <a:ext cx="9520158" cy="3902468"/>
          </a:xfrm>
        </p:spPr>
        <p:txBody>
          <a:bodyPr>
            <a:noAutofit/>
          </a:bodyPr>
          <a:lstStyle/>
          <a:p>
            <a:pPr algn="just">
              <a:lnSpc>
                <a:spcPct val="150000"/>
              </a:lnSpc>
            </a:pPr>
            <a:r>
              <a:rPr lang="fr-FR" sz="2400" dirty="0"/>
              <a:t>Le standard API REST s’est imposé comme moyen moderne de communiquer entre des applications</a:t>
            </a:r>
            <a:r>
              <a:rPr lang="fr-FR" sz="2400" dirty="0" smtClean="0"/>
              <a:t>.</a:t>
            </a:r>
          </a:p>
          <a:p>
            <a:pPr algn="just">
              <a:lnSpc>
                <a:spcPct val="150000"/>
              </a:lnSpc>
            </a:pPr>
            <a:r>
              <a:rPr lang="fr-FR" sz="2400" dirty="0"/>
              <a:t>Depuis plusieurs années, </a:t>
            </a:r>
            <a:r>
              <a:rPr lang="fr-FR" sz="2400" b="1" dirty="0" err="1"/>
              <a:t>NodeJS</a:t>
            </a:r>
            <a:r>
              <a:rPr lang="fr-FR" sz="2400" dirty="0"/>
              <a:t>, souvent accompagné de son </a:t>
            </a:r>
            <a:r>
              <a:rPr lang="fr-FR" sz="2400" dirty="0" smtClean="0"/>
              <a:t>Framework </a:t>
            </a:r>
            <a:r>
              <a:rPr lang="fr-FR" sz="2400" dirty="0"/>
              <a:t>Express, s’est fait une place dans le monde du développement web. Dans le même temps, le standard </a:t>
            </a:r>
            <a:r>
              <a:rPr lang="fr-FR" sz="2400" b="1" dirty="0"/>
              <a:t>d’API REST </a:t>
            </a:r>
            <a:r>
              <a:rPr lang="fr-FR" sz="2400" dirty="0"/>
              <a:t>s’est imposé comme référence pour les échanges de données entre serveurs et clients. La </a:t>
            </a:r>
            <a:r>
              <a:rPr lang="fr-FR" sz="2400" dirty="0" err="1"/>
              <a:t>stack</a:t>
            </a:r>
            <a:r>
              <a:rPr lang="fr-FR" sz="2400" dirty="0"/>
              <a:t> </a:t>
            </a:r>
            <a:r>
              <a:rPr lang="fr-FR" sz="2400" b="1" dirty="0" err="1"/>
              <a:t>Node</a:t>
            </a:r>
            <a:r>
              <a:rPr lang="fr-FR" sz="2400" b="1" dirty="0"/>
              <a:t> JS API REST </a:t>
            </a:r>
            <a:r>
              <a:rPr lang="fr-FR" sz="2400" dirty="0"/>
              <a:t>est devenue un choix pertinent dans la conception de web services.</a:t>
            </a:r>
          </a:p>
        </p:txBody>
      </p:sp>
    </p:spTree>
    <p:extLst>
      <p:ext uri="{BB962C8B-B14F-4D97-AF65-F5344CB8AC3E}">
        <p14:creationId xmlns:p14="http://schemas.microsoft.com/office/powerpoint/2010/main" val="1475500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ctr"/>
            <a:r>
              <a:rPr lang="fr-FR" sz="2800" dirty="0"/>
              <a:t>Pourquoi utiliser </a:t>
            </a:r>
            <a:r>
              <a:rPr lang="fr-FR" sz="2800" dirty="0" err="1"/>
              <a:t>Node</a:t>
            </a:r>
            <a:r>
              <a:rPr lang="fr-FR" sz="2800" dirty="0"/>
              <a:t> JS pour construire une API REST ?</a:t>
            </a:r>
          </a:p>
        </p:txBody>
      </p:sp>
      <p:sp>
        <p:nvSpPr>
          <p:cNvPr id="3" name="Espace réservé du contenu 2"/>
          <p:cNvSpPr>
            <a:spLocks noGrp="1"/>
          </p:cNvSpPr>
          <p:nvPr>
            <p:ph idx="1"/>
          </p:nvPr>
        </p:nvSpPr>
        <p:spPr/>
        <p:txBody>
          <a:bodyPr>
            <a:normAutofit/>
          </a:bodyPr>
          <a:lstStyle/>
          <a:p>
            <a:pPr algn="just">
              <a:lnSpc>
                <a:spcPct val="150000"/>
              </a:lnSpc>
            </a:pPr>
            <a:r>
              <a:rPr lang="fr-FR" sz="2800" dirty="0"/>
              <a:t>Pour la construction d’une API </a:t>
            </a:r>
            <a:r>
              <a:rPr lang="fr-FR" sz="2800" b="1" dirty="0" err="1"/>
              <a:t>Node</a:t>
            </a:r>
            <a:r>
              <a:rPr lang="fr-FR" sz="2800" b="1" dirty="0"/>
              <a:t> JS </a:t>
            </a:r>
            <a:r>
              <a:rPr lang="fr-FR" sz="2800" dirty="0"/>
              <a:t>est un choix qui est souvent pertinent pour les raisons suivantes</a:t>
            </a:r>
            <a:r>
              <a:rPr lang="fr-FR" sz="2800" dirty="0" smtClean="0"/>
              <a:t>:</a:t>
            </a:r>
          </a:p>
          <a:p>
            <a:pPr lvl="1" algn="just">
              <a:lnSpc>
                <a:spcPct val="150000"/>
              </a:lnSpc>
            </a:pPr>
            <a:r>
              <a:rPr lang="fr-FR" sz="2400" dirty="0"/>
              <a:t>Son traitement non bloquant des requêtes.</a:t>
            </a:r>
          </a:p>
          <a:p>
            <a:pPr lvl="1" algn="just">
              <a:lnSpc>
                <a:spcPct val="150000"/>
              </a:lnSpc>
            </a:pPr>
            <a:r>
              <a:rPr lang="fr-FR" sz="2400" dirty="0" smtClean="0"/>
              <a:t>Sa </a:t>
            </a:r>
            <a:r>
              <a:rPr lang="fr-FR" sz="2400" dirty="0"/>
              <a:t>performance et sa </a:t>
            </a:r>
            <a:r>
              <a:rPr lang="fr-FR" sz="2400" dirty="0" err="1"/>
              <a:t>scalabilité</a:t>
            </a:r>
            <a:endParaRPr lang="fr-FR" sz="2400" dirty="0"/>
          </a:p>
          <a:p>
            <a:pPr lvl="1" algn="just">
              <a:lnSpc>
                <a:spcPct val="150000"/>
              </a:lnSpc>
            </a:pPr>
            <a:r>
              <a:rPr lang="fr-FR" sz="2400" dirty="0" smtClean="0"/>
              <a:t>L’écosystème </a:t>
            </a:r>
            <a:r>
              <a:rPr lang="fr-FR" sz="2400" dirty="0"/>
              <a:t>JavaScript et les packages open source disponibles</a:t>
            </a:r>
          </a:p>
          <a:p>
            <a:pPr lvl="1" algn="just">
              <a:lnSpc>
                <a:spcPct val="150000"/>
              </a:lnSpc>
            </a:pPr>
            <a:endParaRPr lang="fr-FR" sz="2400" dirty="0"/>
          </a:p>
        </p:txBody>
      </p:sp>
    </p:spTree>
    <p:extLst>
      <p:ext uri="{BB962C8B-B14F-4D97-AF65-F5344CB8AC3E}">
        <p14:creationId xmlns:p14="http://schemas.microsoft.com/office/powerpoint/2010/main" val="691220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Exemple</a:t>
            </a:r>
            <a:endParaRPr lang="fr-FR" dirty="0"/>
          </a:p>
        </p:txBody>
      </p:sp>
      <p:sp>
        <p:nvSpPr>
          <p:cNvPr id="3" name="Espace réservé du contenu 2"/>
          <p:cNvSpPr>
            <a:spLocks noGrp="1"/>
          </p:cNvSpPr>
          <p:nvPr>
            <p:ph idx="1"/>
          </p:nvPr>
        </p:nvSpPr>
        <p:spPr/>
        <p:txBody>
          <a:bodyPr/>
          <a:lstStyle/>
          <a:p>
            <a:r>
              <a:rPr lang="fr-FR" b="1" dirty="0" smtClean="0"/>
              <a:t>Gestion de livres</a:t>
            </a:r>
            <a:endParaRPr lang="fr-FR" b="1" dirty="0"/>
          </a:p>
        </p:txBody>
      </p:sp>
    </p:spTree>
    <p:extLst>
      <p:ext uri="{BB962C8B-B14F-4D97-AF65-F5344CB8AC3E}">
        <p14:creationId xmlns:p14="http://schemas.microsoft.com/office/powerpoint/2010/main" val="328085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t>Introduction à Express</a:t>
            </a:r>
          </a:p>
        </p:txBody>
      </p:sp>
      <p:sp>
        <p:nvSpPr>
          <p:cNvPr id="3" name="Espace réservé du contenu 2"/>
          <p:cNvSpPr>
            <a:spLocks noGrp="1"/>
          </p:cNvSpPr>
          <p:nvPr>
            <p:ph idx="1"/>
          </p:nvPr>
        </p:nvSpPr>
        <p:spPr/>
        <p:txBody>
          <a:bodyPr>
            <a:noAutofit/>
          </a:bodyPr>
          <a:lstStyle/>
          <a:p>
            <a:pPr algn="just">
              <a:lnSpc>
                <a:spcPct val="200000"/>
              </a:lnSpc>
            </a:pPr>
            <a:r>
              <a:rPr lang="fr-FR" sz="2800" dirty="0"/>
              <a:t>Express est le </a:t>
            </a:r>
            <a:r>
              <a:rPr lang="fr-FR" sz="2800" b="1" dirty="0" smtClean="0"/>
              <a:t>Framework</a:t>
            </a:r>
            <a:r>
              <a:rPr lang="fr-FR" sz="2800" dirty="0" smtClean="0"/>
              <a:t> </a:t>
            </a:r>
            <a:r>
              <a:rPr lang="fr-FR" sz="2800" dirty="0"/>
              <a:t>actuellement le plus populaire dans </a:t>
            </a:r>
            <a:r>
              <a:rPr lang="fr-FR" sz="2800" b="1" dirty="0" err="1"/>
              <a:t>Node</a:t>
            </a:r>
            <a:r>
              <a:rPr lang="fr-FR" sz="2800" dirty="0"/>
              <a:t> et est la bibliothèque sous-jacente pour un grand nombre d'autres cadres applicatifs web pour </a:t>
            </a:r>
            <a:r>
              <a:rPr lang="fr-FR" sz="2800" b="1" dirty="0" err="1"/>
              <a:t>Node</a:t>
            </a:r>
            <a:r>
              <a:rPr lang="fr-FR" sz="2800" dirty="0"/>
              <a:t>. Il fournit des mécanismes pour :</a:t>
            </a:r>
          </a:p>
        </p:txBody>
      </p:sp>
    </p:spTree>
    <p:extLst>
      <p:ext uri="{BB962C8B-B14F-4D97-AF65-F5344CB8AC3E}">
        <p14:creationId xmlns:p14="http://schemas.microsoft.com/office/powerpoint/2010/main" val="2930767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3096" y="398119"/>
            <a:ext cx="9520158" cy="1049235"/>
          </a:xfrm>
        </p:spPr>
        <p:txBody>
          <a:bodyPr anchor="ctr"/>
          <a:lstStyle/>
          <a:p>
            <a:pPr algn="ctr"/>
            <a:r>
              <a:rPr lang="fr-FR" b="1" dirty="0" smtClean="0"/>
              <a:t>Création de l ’entité Livre</a:t>
            </a:r>
            <a:endParaRPr lang="fr-FR" b="1" dirty="0"/>
          </a:p>
        </p:txBody>
      </p:sp>
      <p:pic>
        <p:nvPicPr>
          <p:cNvPr id="4" name="Espace réservé du contenu 3"/>
          <p:cNvPicPr>
            <a:picLocks noGrp="1" noChangeAspect="1"/>
          </p:cNvPicPr>
          <p:nvPr>
            <p:ph idx="1"/>
          </p:nvPr>
        </p:nvPicPr>
        <p:blipFill>
          <a:blip r:embed="rId2"/>
          <a:stretch>
            <a:fillRect/>
          </a:stretch>
        </p:blipFill>
        <p:spPr>
          <a:xfrm>
            <a:off x="1961654" y="1447354"/>
            <a:ext cx="9093199" cy="3505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 4"/>
          <p:cNvPicPr>
            <a:picLocks noChangeAspect="1"/>
          </p:cNvPicPr>
          <p:nvPr/>
        </p:nvPicPr>
        <p:blipFill>
          <a:blip r:embed="rId3"/>
          <a:stretch>
            <a:fillRect/>
          </a:stretch>
        </p:blipFill>
        <p:spPr>
          <a:xfrm>
            <a:off x="1961653" y="5124449"/>
            <a:ext cx="9093199" cy="8773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89182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dirty="0" smtClean="0"/>
              <a:t>Requête 1 requête racine</a:t>
            </a:r>
            <a:endParaRPr lang="fr-FR" dirty="0"/>
          </a:p>
        </p:txBody>
      </p:sp>
      <p:pic>
        <p:nvPicPr>
          <p:cNvPr id="4" name="Espace réservé du contenu 3"/>
          <p:cNvPicPr>
            <a:picLocks noGrp="1" noChangeAspect="1"/>
          </p:cNvPicPr>
          <p:nvPr>
            <p:ph idx="1"/>
          </p:nvPr>
        </p:nvPicPr>
        <p:blipFill>
          <a:blip r:embed="rId2"/>
          <a:stretch>
            <a:fillRect/>
          </a:stretch>
        </p:blipFill>
        <p:spPr>
          <a:xfrm>
            <a:off x="1534696" y="2273300"/>
            <a:ext cx="9520158" cy="33908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09423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Requête 2 consulter la liste des livres</a:t>
            </a:r>
            <a:endParaRPr lang="fr-FR" b="1" dirty="0"/>
          </a:p>
        </p:txBody>
      </p:sp>
      <p:pic>
        <p:nvPicPr>
          <p:cNvPr id="6" name="Image 5"/>
          <p:cNvPicPr>
            <a:picLocks noChangeAspect="1"/>
          </p:cNvPicPr>
          <p:nvPr/>
        </p:nvPicPr>
        <p:blipFill>
          <a:blip r:embed="rId2"/>
          <a:stretch>
            <a:fillRect/>
          </a:stretch>
        </p:blipFill>
        <p:spPr>
          <a:xfrm>
            <a:off x="1534696" y="2349500"/>
            <a:ext cx="9679404" cy="2311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81917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Requête 3 lister livre par id</a:t>
            </a:r>
            <a:endParaRPr lang="fr-FR" b="1" dirty="0"/>
          </a:p>
        </p:txBody>
      </p:sp>
      <p:pic>
        <p:nvPicPr>
          <p:cNvPr id="4" name="Espace réservé du contenu 3"/>
          <p:cNvPicPr>
            <a:picLocks noGrp="1" noChangeAspect="1"/>
          </p:cNvPicPr>
          <p:nvPr>
            <p:ph idx="1"/>
          </p:nvPr>
        </p:nvPicPr>
        <p:blipFill>
          <a:blip r:embed="rId2"/>
          <a:stretch>
            <a:fillRect/>
          </a:stretch>
        </p:blipFill>
        <p:spPr>
          <a:xfrm>
            <a:off x="1534696" y="1968500"/>
            <a:ext cx="9520158" cy="36829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6508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Test</a:t>
            </a:r>
            <a:endParaRPr lang="fr-FR" dirty="0"/>
          </a:p>
        </p:txBody>
      </p:sp>
      <p:sp>
        <p:nvSpPr>
          <p:cNvPr id="3" name="Espace réservé du contenu 2"/>
          <p:cNvSpPr>
            <a:spLocks noGrp="1"/>
          </p:cNvSpPr>
          <p:nvPr>
            <p:ph idx="1"/>
          </p:nvPr>
        </p:nvSpPr>
        <p:spPr/>
        <p:txBody>
          <a:bodyPr>
            <a:normAutofit/>
          </a:bodyPr>
          <a:lstStyle/>
          <a:p>
            <a:pPr algn="just">
              <a:lnSpc>
                <a:spcPct val="200000"/>
              </a:lnSpc>
            </a:pPr>
            <a:r>
              <a:rPr lang="fr-FR" sz="2800" dirty="0" smtClean="0"/>
              <a:t>Tester les différentes requêtes sous le navigateur et </a:t>
            </a:r>
            <a:r>
              <a:rPr lang="fr-FR" sz="2800" dirty="0" err="1" smtClean="0"/>
              <a:t>Postman</a:t>
            </a:r>
            <a:endParaRPr lang="fr-FR" sz="2800" dirty="0"/>
          </a:p>
        </p:txBody>
      </p:sp>
    </p:spTree>
    <p:extLst>
      <p:ext uri="{BB962C8B-B14F-4D97-AF65-F5344CB8AC3E}">
        <p14:creationId xmlns:p14="http://schemas.microsoft.com/office/powerpoint/2010/main" val="2216965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dirty="0"/>
              <a:t>Requête </a:t>
            </a:r>
            <a:r>
              <a:rPr lang="fr-FR" dirty="0" smtClean="0"/>
              <a:t>4 Ajouter un livre</a:t>
            </a:r>
            <a:endParaRPr lang="fr-FR" dirty="0"/>
          </a:p>
        </p:txBody>
      </p:sp>
      <p:pic>
        <p:nvPicPr>
          <p:cNvPr id="4" name="Espace réservé du contenu 3"/>
          <p:cNvPicPr>
            <a:picLocks noGrp="1" noChangeAspect="1"/>
          </p:cNvPicPr>
          <p:nvPr>
            <p:ph idx="1"/>
          </p:nvPr>
        </p:nvPicPr>
        <p:blipFill>
          <a:blip r:embed="rId2"/>
          <a:stretch>
            <a:fillRect/>
          </a:stretch>
        </p:blipFill>
        <p:spPr>
          <a:xfrm>
            <a:off x="1534696" y="2260600"/>
            <a:ext cx="9520158" cy="3200400"/>
          </a:xfrm>
          <a:prstGeom prst="rect">
            <a:avLst/>
          </a:prstGeom>
        </p:spPr>
      </p:pic>
    </p:spTree>
    <p:extLst>
      <p:ext uri="{BB962C8B-B14F-4D97-AF65-F5344CB8AC3E}">
        <p14:creationId xmlns:p14="http://schemas.microsoft.com/office/powerpoint/2010/main" val="3706391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Requête 5 modifier un livre</a:t>
            </a:r>
            <a:endParaRPr lang="fr-FR" b="1" dirty="0"/>
          </a:p>
        </p:txBody>
      </p:sp>
      <p:pic>
        <p:nvPicPr>
          <p:cNvPr id="4" name="Espace réservé du contenu 3"/>
          <p:cNvPicPr>
            <a:picLocks noGrp="1" noChangeAspect="1"/>
          </p:cNvPicPr>
          <p:nvPr>
            <p:ph idx="1"/>
          </p:nvPr>
        </p:nvPicPr>
        <p:blipFill>
          <a:blip r:embed="rId2"/>
          <a:stretch>
            <a:fillRect/>
          </a:stretch>
        </p:blipFill>
        <p:spPr>
          <a:xfrm>
            <a:off x="1534696" y="2298700"/>
            <a:ext cx="9520158" cy="3467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73515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Requête 6 Supprimer un livre</a:t>
            </a:r>
            <a:endParaRPr lang="fr-FR" b="1" dirty="0"/>
          </a:p>
        </p:txBody>
      </p:sp>
      <p:pic>
        <p:nvPicPr>
          <p:cNvPr id="4" name="Espace réservé du contenu 3"/>
          <p:cNvPicPr>
            <a:picLocks noGrp="1" noChangeAspect="1"/>
          </p:cNvPicPr>
          <p:nvPr>
            <p:ph idx="1"/>
          </p:nvPr>
        </p:nvPicPr>
        <p:blipFill>
          <a:blip r:embed="rId2"/>
          <a:stretch>
            <a:fillRect/>
          </a:stretch>
        </p:blipFill>
        <p:spPr>
          <a:xfrm>
            <a:off x="1534696" y="2108200"/>
            <a:ext cx="9520158" cy="3543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03548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err="1" smtClean="0"/>
              <a:t>NodeJS</a:t>
            </a:r>
            <a:r>
              <a:rPr lang="fr-FR" b="1" dirty="0" smtClean="0"/>
              <a:t> et </a:t>
            </a:r>
            <a:r>
              <a:rPr lang="fr-FR" b="1" dirty="0" err="1" smtClean="0"/>
              <a:t>VueJS</a:t>
            </a:r>
            <a:endParaRPr lang="fr-FR" b="1" dirty="0"/>
          </a:p>
        </p:txBody>
      </p:sp>
      <p:pic>
        <p:nvPicPr>
          <p:cNvPr id="6" name="Espace réservé du contenu 5"/>
          <p:cNvPicPr>
            <a:picLocks noGrp="1" noChangeAspect="1"/>
          </p:cNvPicPr>
          <p:nvPr>
            <p:ph idx="1"/>
          </p:nvPr>
        </p:nvPicPr>
        <p:blipFill>
          <a:blip r:embed="rId2"/>
          <a:stretch>
            <a:fillRect/>
          </a:stretch>
        </p:blipFill>
        <p:spPr>
          <a:xfrm>
            <a:off x="1534696" y="2764631"/>
            <a:ext cx="9520157" cy="22391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54557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t>Installez Vue CLI</a:t>
            </a:r>
          </a:p>
        </p:txBody>
      </p:sp>
      <p:pic>
        <p:nvPicPr>
          <p:cNvPr id="4" name="Espace réservé du contenu 3"/>
          <p:cNvPicPr>
            <a:picLocks noGrp="1" noChangeAspect="1"/>
          </p:cNvPicPr>
          <p:nvPr>
            <p:ph idx="1"/>
          </p:nvPr>
        </p:nvPicPr>
        <p:blipFill>
          <a:blip r:embed="rId2"/>
          <a:stretch>
            <a:fillRect/>
          </a:stretch>
        </p:blipFill>
        <p:spPr>
          <a:xfrm>
            <a:off x="2948325" y="3066256"/>
            <a:ext cx="6692900" cy="5786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 4"/>
          <p:cNvPicPr>
            <a:picLocks noChangeAspect="1"/>
          </p:cNvPicPr>
          <p:nvPr/>
        </p:nvPicPr>
        <p:blipFill>
          <a:blip r:embed="rId3"/>
          <a:stretch>
            <a:fillRect/>
          </a:stretch>
        </p:blipFill>
        <p:spPr>
          <a:xfrm>
            <a:off x="2948326" y="4054474"/>
            <a:ext cx="6692900" cy="454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41629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34696" y="156819"/>
            <a:ext cx="9520158" cy="1049235"/>
          </a:xfrm>
        </p:spPr>
        <p:txBody>
          <a:bodyPr anchor="ctr"/>
          <a:lstStyle/>
          <a:p>
            <a:pPr algn="ctr"/>
            <a:r>
              <a:rPr lang="fr-FR" b="1" dirty="0" smtClean="0"/>
              <a:t>Framework Express</a:t>
            </a:r>
            <a:endParaRPr lang="fr-FR" b="1" dirty="0"/>
          </a:p>
        </p:txBody>
      </p:sp>
      <p:sp>
        <p:nvSpPr>
          <p:cNvPr id="3" name="Espace réservé du contenu 2"/>
          <p:cNvSpPr>
            <a:spLocks noGrp="1"/>
          </p:cNvSpPr>
          <p:nvPr>
            <p:ph idx="1"/>
          </p:nvPr>
        </p:nvSpPr>
        <p:spPr>
          <a:xfrm>
            <a:off x="1534696" y="1346200"/>
            <a:ext cx="9520158" cy="4648200"/>
          </a:xfrm>
        </p:spPr>
        <p:txBody>
          <a:bodyPr>
            <a:normAutofit/>
          </a:bodyPr>
          <a:lstStyle/>
          <a:p>
            <a:pPr algn="just"/>
            <a:r>
              <a:rPr lang="fr-FR" sz="2400" dirty="0"/>
              <a:t>Écrire des fonctions de traitement pour différentes requêtes HTTP répondant à différentes URI (par le biais des routes).</a:t>
            </a:r>
          </a:p>
          <a:p>
            <a:pPr algn="just"/>
            <a:r>
              <a:rPr lang="fr-FR" sz="2400" dirty="0"/>
              <a:t>Intégrer avec les moteurs de rendu de « vues » dans le but de générer des réponses en insérant des données dans des modèles (« </a:t>
            </a:r>
            <a:r>
              <a:rPr lang="fr-FR" sz="2400" dirty="0" smtClean="0"/>
              <a:t>Template </a:t>
            </a:r>
            <a:r>
              <a:rPr lang="fr-FR" sz="2400" dirty="0"/>
              <a:t>»). Configurer certains paramètres d'applications comme le port à utiliser à la connexion et l'emplacement des modèles nécessaires pour la mise en forme de la réponse.</a:t>
            </a:r>
          </a:p>
          <a:p>
            <a:pPr algn="just"/>
            <a:r>
              <a:rPr lang="fr-FR" sz="2400" dirty="0"/>
              <a:t>Ajouter des requêtes de traitement « middleware » (intergiciel) où vous le voulez dans le tunnel gestionnaire de la requête.</a:t>
            </a:r>
          </a:p>
        </p:txBody>
      </p:sp>
    </p:spTree>
    <p:extLst>
      <p:ext uri="{BB962C8B-B14F-4D97-AF65-F5344CB8AC3E}">
        <p14:creationId xmlns:p14="http://schemas.microsoft.com/office/powerpoint/2010/main" val="943555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t>Créez un nouveau projet</a:t>
            </a:r>
          </a:p>
        </p:txBody>
      </p:sp>
      <p:pic>
        <p:nvPicPr>
          <p:cNvPr id="4" name="Espace réservé du contenu 3"/>
          <p:cNvPicPr>
            <a:picLocks noGrp="1" noChangeAspect="1"/>
          </p:cNvPicPr>
          <p:nvPr>
            <p:ph idx="1"/>
          </p:nvPr>
        </p:nvPicPr>
        <p:blipFill>
          <a:blip r:embed="rId2"/>
          <a:stretch>
            <a:fillRect/>
          </a:stretch>
        </p:blipFill>
        <p:spPr>
          <a:xfrm>
            <a:off x="3048000" y="3200400"/>
            <a:ext cx="6819900" cy="787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404368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Démarrer le serveur</a:t>
            </a:r>
            <a:endParaRPr lang="fr-FR" b="1" dirty="0"/>
          </a:p>
        </p:txBody>
      </p:sp>
      <p:pic>
        <p:nvPicPr>
          <p:cNvPr id="4" name="Espace réservé du contenu 3"/>
          <p:cNvPicPr>
            <a:picLocks noGrp="1" noChangeAspect="1"/>
          </p:cNvPicPr>
          <p:nvPr>
            <p:ph idx="1"/>
          </p:nvPr>
        </p:nvPicPr>
        <p:blipFill>
          <a:blip r:embed="rId2"/>
          <a:stretch>
            <a:fillRect/>
          </a:stretch>
        </p:blipFill>
        <p:spPr>
          <a:xfrm>
            <a:off x="2730500" y="3213100"/>
            <a:ext cx="7454900" cy="651669"/>
          </a:xfrm>
          <a:prstGeom prst="rect">
            <a:avLst/>
          </a:prstGeom>
        </p:spPr>
      </p:pic>
    </p:spTree>
    <p:extLst>
      <p:ext uri="{BB962C8B-B14F-4D97-AF65-F5344CB8AC3E}">
        <p14:creationId xmlns:p14="http://schemas.microsoft.com/office/powerpoint/2010/main" val="11286346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Approche</a:t>
            </a:r>
            <a:endParaRPr lang="fr-FR" b="1" dirty="0"/>
          </a:p>
        </p:txBody>
      </p:sp>
      <p:sp>
        <p:nvSpPr>
          <p:cNvPr id="3" name="Espace réservé du contenu 2"/>
          <p:cNvSpPr>
            <a:spLocks noGrp="1"/>
          </p:cNvSpPr>
          <p:nvPr>
            <p:ph idx="1"/>
          </p:nvPr>
        </p:nvSpPr>
        <p:spPr/>
        <p:txBody>
          <a:bodyPr>
            <a:normAutofit/>
          </a:bodyPr>
          <a:lstStyle/>
          <a:p>
            <a:pPr algn="just">
              <a:lnSpc>
                <a:spcPct val="150000"/>
              </a:lnSpc>
            </a:pPr>
            <a:r>
              <a:rPr lang="fr-FR" sz="2400" dirty="0" smtClean="0"/>
              <a:t>Plusieurs méthodes peuvent assurer la communication des données </a:t>
            </a:r>
            <a:r>
              <a:rPr lang="fr-FR" sz="2400" dirty="0" err="1" smtClean="0"/>
              <a:t>prevenant</a:t>
            </a:r>
            <a:r>
              <a:rPr lang="fr-FR" sz="2400" dirty="0" smtClean="0"/>
              <a:t> </a:t>
            </a:r>
            <a:r>
              <a:rPr lang="fr-FR" sz="2400" dirty="0" smtClean="0"/>
              <a:t>d’un API dont le plus populaire est </a:t>
            </a:r>
            <a:r>
              <a:rPr lang="fr-FR" sz="2400" b="1" dirty="0" err="1" smtClean="0"/>
              <a:t>axios</a:t>
            </a:r>
            <a:r>
              <a:rPr lang="fr-FR" sz="2400" b="1" dirty="0"/>
              <a:t>.</a:t>
            </a:r>
          </a:p>
        </p:txBody>
      </p:sp>
    </p:spTree>
    <p:extLst>
      <p:ext uri="{BB962C8B-B14F-4D97-AF65-F5344CB8AC3E}">
        <p14:creationId xmlns:p14="http://schemas.microsoft.com/office/powerpoint/2010/main" val="29311372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AXIOS</a:t>
            </a:r>
            <a:endParaRPr lang="fr-FR" b="1" dirty="0"/>
          </a:p>
        </p:txBody>
      </p:sp>
      <p:sp>
        <p:nvSpPr>
          <p:cNvPr id="3" name="Espace réservé du contenu 2"/>
          <p:cNvSpPr>
            <a:spLocks noGrp="1"/>
          </p:cNvSpPr>
          <p:nvPr>
            <p:ph idx="1"/>
          </p:nvPr>
        </p:nvSpPr>
        <p:spPr/>
        <p:txBody>
          <a:bodyPr>
            <a:normAutofit/>
          </a:bodyPr>
          <a:lstStyle/>
          <a:p>
            <a:pPr algn="just">
              <a:lnSpc>
                <a:spcPct val="200000"/>
              </a:lnSpc>
            </a:pPr>
            <a:r>
              <a:rPr lang="fr-FR" sz="2800" b="1" dirty="0" err="1"/>
              <a:t>Axios</a:t>
            </a:r>
            <a:r>
              <a:rPr lang="fr-FR" sz="2800" dirty="0"/>
              <a:t> est un client </a:t>
            </a:r>
            <a:r>
              <a:rPr lang="fr-FR" sz="2800" b="1" dirty="0"/>
              <a:t>HTTP</a:t>
            </a:r>
            <a:r>
              <a:rPr lang="fr-FR" sz="2800" dirty="0"/>
              <a:t> populaire basé sur des promesses qui arbore une </a:t>
            </a:r>
            <a:r>
              <a:rPr lang="fr-FR" sz="2800" b="1" dirty="0"/>
              <a:t>API</a:t>
            </a:r>
            <a:r>
              <a:rPr lang="fr-FR" sz="2800" dirty="0"/>
              <a:t> facile à utiliser et peut être utilisé à la fois dans le navigateur et </a:t>
            </a:r>
            <a:r>
              <a:rPr lang="fr-FR" sz="2800" b="1" dirty="0"/>
              <a:t>Node.js</a:t>
            </a:r>
            <a:r>
              <a:rPr lang="fr-FR" sz="2800" dirty="0"/>
              <a:t>.</a:t>
            </a:r>
          </a:p>
        </p:txBody>
      </p:sp>
    </p:spTree>
    <p:extLst>
      <p:ext uri="{BB962C8B-B14F-4D97-AF65-F5344CB8AC3E}">
        <p14:creationId xmlns:p14="http://schemas.microsoft.com/office/powerpoint/2010/main" val="460891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Installation</a:t>
            </a:r>
            <a:endParaRPr lang="fr-FR" b="1" dirty="0"/>
          </a:p>
        </p:txBody>
      </p:sp>
      <p:pic>
        <p:nvPicPr>
          <p:cNvPr id="6" name="Espace réservé du contenu 5"/>
          <p:cNvPicPr>
            <a:picLocks noGrp="1" noChangeAspect="1"/>
          </p:cNvPicPr>
          <p:nvPr>
            <p:ph idx="1"/>
          </p:nvPr>
        </p:nvPicPr>
        <p:blipFill>
          <a:blip r:embed="rId2"/>
          <a:stretch>
            <a:fillRect/>
          </a:stretch>
        </p:blipFill>
        <p:spPr>
          <a:xfrm>
            <a:off x="3784600" y="3327400"/>
            <a:ext cx="4889500" cy="5659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050038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Accès au service</a:t>
            </a:r>
            <a:endParaRPr lang="fr-FR" b="1" dirty="0"/>
          </a:p>
        </p:txBody>
      </p:sp>
      <p:pic>
        <p:nvPicPr>
          <p:cNvPr id="4" name="Espace réservé du contenu 3"/>
          <p:cNvPicPr>
            <a:picLocks noGrp="1" noChangeAspect="1"/>
          </p:cNvPicPr>
          <p:nvPr>
            <p:ph idx="1"/>
          </p:nvPr>
        </p:nvPicPr>
        <p:blipFill>
          <a:blip r:embed="rId2"/>
          <a:stretch>
            <a:fillRect/>
          </a:stretch>
        </p:blipFill>
        <p:spPr>
          <a:xfrm>
            <a:off x="4089400" y="2580258"/>
            <a:ext cx="4100512" cy="785242"/>
          </a:xfrm>
          <a:prstGeom prst="rect">
            <a:avLst/>
          </a:prstGeom>
        </p:spPr>
      </p:pic>
      <p:pic>
        <p:nvPicPr>
          <p:cNvPr id="5" name="Image 4"/>
          <p:cNvPicPr>
            <a:picLocks noChangeAspect="1"/>
          </p:cNvPicPr>
          <p:nvPr/>
        </p:nvPicPr>
        <p:blipFill>
          <a:blip r:embed="rId3"/>
          <a:stretch>
            <a:fillRect/>
          </a:stretch>
        </p:blipFill>
        <p:spPr>
          <a:xfrm>
            <a:off x="4179887" y="4092005"/>
            <a:ext cx="4010025" cy="738758"/>
          </a:xfrm>
          <a:prstGeom prst="rect">
            <a:avLst/>
          </a:prstGeom>
        </p:spPr>
      </p:pic>
    </p:spTree>
    <p:extLst>
      <p:ext uri="{BB962C8B-B14F-4D97-AF65-F5344CB8AC3E}">
        <p14:creationId xmlns:p14="http://schemas.microsoft.com/office/powerpoint/2010/main" val="42257545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err="1" smtClean="0"/>
              <a:t>App.vue</a:t>
            </a:r>
            <a:endParaRPr lang="fr-FR" b="1" dirty="0"/>
          </a:p>
        </p:txBody>
      </p:sp>
      <p:pic>
        <p:nvPicPr>
          <p:cNvPr id="4" name="Espace réservé du contenu 3"/>
          <p:cNvPicPr>
            <a:picLocks noGrp="1" noChangeAspect="1"/>
          </p:cNvPicPr>
          <p:nvPr>
            <p:ph idx="1"/>
          </p:nvPr>
        </p:nvPicPr>
        <p:blipFill>
          <a:blip r:embed="rId2"/>
          <a:stretch>
            <a:fillRect/>
          </a:stretch>
        </p:blipFill>
        <p:spPr>
          <a:xfrm>
            <a:off x="1534697" y="1695796"/>
            <a:ext cx="9745674" cy="4214553"/>
          </a:xfrm>
          <a:prstGeom prst="rect">
            <a:avLst/>
          </a:prstGeom>
        </p:spPr>
      </p:pic>
    </p:spTree>
    <p:extLst>
      <p:ext uri="{BB962C8B-B14F-4D97-AF65-F5344CB8AC3E}">
        <p14:creationId xmlns:p14="http://schemas.microsoft.com/office/powerpoint/2010/main" val="4179292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TEST</a:t>
            </a:r>
            <a:endParaRPr lang="fr-FR" b="1" dirty="0"/>
          </a:p>
        </p:txBody>
      </p:sp>
      <p:sp>
        <p:nvSpPr>
          <p:cNvPr id="3" name="Espace réservé du contenu 2"/>
          <p:cNvSpPr>
            <a:spLocks noGrp="1"/>
          </p:cNvSpPr>
          <p:nvPr>
            <p:ph idx="1"/>
          </p:nvPr>
        </p:nvSpPr>
        <p:spPr/>
        <p:txBody>
          <a:bodyPr>
            <a:normAutofit/>
          </a:bodyPr>
          <a:lstStyle/>
          <a:p>
            <a:r>
              <a:rPr lang="fr-FR" sz="2800" dirty="0" smtClean="0"/>
              <a:t>Tester l’application</a:t>
            </a:r>
            <a:endParaRPr lang="fr-FR" sz="2800" dirty="0"/>
          </a:p>
        </p:txBody>
      </p:sp>
    </p:spTree>
    <p:extLst>
      <p:ext uri="{BB962C8B-B14F-4D97-AF65-F5344CB8AC3E}">
        <p14:creationId xmlns:p14="http://schemas.microsoft.com/office/powerpoint/2010/main" val="38874926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Problème cors</a:t>
            </a:r>
            <a:endParaRPr lang="fr-FR" b="1" dirty="0"/>
          </a:p>
        </p:txBody>
      </p:sp>
      <p:pic>
        <p:nvPicPr>
          <p:cNvPr id="4" name="Espace réservé du contenu 3"/>
          <p:cNvPicPr>
            <a:picLocks noGrp="1" noChangeAspect="1"/>
          </p:cNvPicPr>
          <p:nvPr>
            <p:ph idx="1"/>
          </p:nvPr>
        </p:nvPicPr>
        <p:blipFill>
          <a:blip r:embed="rId2"/>
          <a:stretch>
            <a:fillRect/>
          </a:stretch>
        </p:blipFill>
        <p:spPr>
          <a:xfrm>
            <a:off x="5095342" y="2524327"/>
            <a:ext cx="2200275" cy="600075"/>
          </a:xfrm>
          <a:prstGeom prst="rect">
            <a:avLst/>
          </a:prstGeom>
        </p:spPr>
      </p:pic>
      <p:pic>
        <p:nvPicPr>
          <p:cNvPr id="5" name="Image 4"/>
          <p:cNvPicPr>
            <a:picLocks noChangeAspect="1"/>
          </p:cNvPicPr>
          <p:nvPr/>
        </p:nvPicPr>
        <p:blipFill>
          <a:blip r:embed="rId3"/>
          <a:stretch>
            <a:fillRect/>
          </a:stretch>
        </p:blipFill>
        <p:spPr>
          <a:xfrm>
            <a:off x="4404062" y="3409479"/>
            <a:ext cx="3781425" cy="447675"/>
          </a:xfrm>
          <a:prstGeom prst="rect">
            <a:avLst/>
          </a:prstGeom>
        </p:spPr>
      </p:pic>
      <p:pic>
        <p:nvPicPr>
          <p:cNvPr id="6" name="Image 5"/>
          <p:cNvPicPr>
            <a:picLocks noChangeAspect="1"/>
          </p:cNvPicPr>
          <p:nvPr/>
        </p:nvPicPr>
        <p:blipFill>
          <a:blip r:embed="rId4"/>
          <a:stretch>
            <a:fillRect/>
          </a:stretch>
        </p:blipFill>
        <p:spPr>
          <a:xfrm>
            <a:off x="4275474" y="4142231"/>
            <a:ext cx="4038600" cy="828675"/>
          </a:xfrm>
          <a:prstGeom prst="rect">
            <a:avLst/>
          </a:prstGeom>
        </p:spPr>
      </p:pic>
    </p:spTree>
    <p:extLst>
      <p:ext uri="{BB962C8B-B14F-4D97-AF65-F5344CB8AC3E}">
        <p14:creationId xmlns:p14="http://schemas.microsoft.com/office/powerpoint/2010/main" val="22451120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Test </a:t>
            </a:r>
            <a:endParaRPr lang="fr-FR" b="1" dirty="0"/>
          </a:p>
        </p:txBody>
      </p:sp>
      <p:sp>
        <p:nvSpPr>
          <p:cNvPr id="3" name="Espace réservé du contenu 2"/>
          <p:cNvSpPr>
            <a:spLocks noGrp="1"/>
          </p:cNvSpPr>
          <p:nvPr>
            <p:ph idx="1"/>
          </p:nvPr>
        </p:nvSpPr>
        <p:spPr/>
        <p:txBody>
          <a:bodyPr/>
          <a:lstStyle/>
          <a:p>
            <a:r>
              <a:rPr lang="fr-FR" dirty="0" smtClean="0"/>
              <a:t>Exécuter le projet</a:t>
            </a:r>
            <a:endParaRPr lang="fr-FR" dirty="0"/>
          </a:p>
        </p:txBody>
      </p:sp>
    </p:spTree>
    <p:extLst>
      <p:ext uri="{BB962C8B-B14F-4D97-AF65-F5344CB8AC3E}">
        <p14:creationId xmlns:p14="http://schemas.microsoft.com/office/powerpoint/2010/main" val="2123931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t>middlewares</a:t>
            </a:r>
          </a:p>
        </p:txBody>
      </p:sp>
      <p:sp>
        <p:nvSpPr>
          <p:cNvPr id="3" name="Espace réservé du contenu 2"/>
          <p:cNvSpPr>
            <a:spLocks noGrp="1"/>
          </p:cNvSpPr>
          <p:nvPr>
            <p:ph idx="1"/>
          </p:nvPr>
        </p:nvSpPr>
        <p:spPr>
          <a:xfrm>
            <a:off x="1534696" y="1571232"/>
            <a:ext cx="9520158" cy="3450613"/>
          </a:xfrm>
        </p:spPr>
        <p:txBody>
          <a:bodyPr>
            <a:noAutofit/>
          </a:bodyPr>
          <a:lstStyle/>
          <a:p>
            <a:pPr algn="just">
              <a:lnSpc>
                <a:spcPct val="150000"/>
              </a:lnSpc>
            </a:pPr>
            <a:r>
              <a:rPr lang="fr-FR" sz="2400" dirty="0" smtClean="0"/>
              <a:t>Des </a:t>
            </a:r>
            <a:r>
              <a:rPr lang="fr-FR" sz="2400" dirty="0"/>
              <a:t>middlewares (fonctions intermédiaires) compatibles ont été créés pour résoudre quasiment tous les problèmes de développement web. Il existe des bibliothèques pour se servir des cookies, gérer les sessions, la connexion de l'utilisateur, les paramètres de l'URL, les données POST, les entêtes de sécurité et d'autres encore. Vous trouverez une liste des paquets maintenus par l'équipe Express ici : Express Middleware (ainsi que la liste de paquets tiers populaires).</a:t>
            </a:r>
          </a:p>
        </p:txBody>
      </p:sp>
    </p:spTree>
    <p:extLst>
      <p:ext uri="{BB962C8B-B14F-4D97-AF65-F5344CB8AC3E}">
        <p14:creationId xmlns:p14="http://schemas.microsoft.com/office/powerpoint/2010/main" val="35697142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34696" y="283819"/>
            <a:ext cx="9520158" cy="1049235"/>
          </a:xfrm>
        </p:spPr>
        <p:txBody>
          <a:bodyPr anchor="ctr"/>
          <a:lstStyle/>
          <a:p>
            <a:pPr algn="ctr"/>
            <a:r>
              <a:rPr lang="fr-FR" b="1" dirty="0" smtClean="0"/>
              <a:t>Les Tests</a:t>
            </a:r>
            <a:endParaRPr lang="fr-FR" b="1" dirty="0"/>
          </a:p>
        </p:txBody>
      </p:sp>
      <p:sp>
        <p:nvSpPr>
          <p:cNvPr id="3" name="Espace réservé du contenu 2"/>
          <p:cNvSpPr>
            <a:spLocks noGrp="1"/>
          </p:cNvSpPr>
          <p:nvPr>
            <p:ph idx="1"/>
          </p:nvPr>
        </p:nvSpPr>
        <p:spPr>
          <a:xfrm>
            <a:off x="1534696" y="1473200"/>
            <a:ext cx="9520158" cy="4635500"/>
          </a:xfrm>
        </p:spPr>
        <p:txBody>
          <a:bodyPr>
            <a:normAutofit lnSpcReduction="10000"/>
          </a:bodyPr>
          <a:lstStyle/>
          <a:p>
            <a:pPr algn="just">
              <a:lnSpc>
                <a:spcPct val="150000"/>
              </a:lnSpc>
            </a:pPr>
            <a:r>
              <a:rPr lang="fr-FR" dirty="0"/>
              <a:t>Les tests font partie intégrante du développement de logiciels. Il est courant pour les programmeurs d’exécuter un code qui teste leur application lorsqu’ils apportent des modifications, afin de confirmer qu’elle se comporte comme ils le souhaitent. Avec la bonne configuration de test, ce processus peut même être automatisé, ce qui permet de gagner beaucoup de temps. L’exécution régulière de tests après l’écriture d’un nouveau code permet de s’assurer que les modifications ne cassent pas les fonctionnalités préexistantes. Cela permet d’accroître la confiance qu’ont les développeurs dans leur base de code, surtout lorsqu’elle est déployée en production pour que les utilisateurs puissent interagir avec elle.</a:t>
            </a:r>
          </a:p>
        </p:txBody>
      </p:sp>
    </p:spTree>
    <p:extLst>
      <p:ext uri="{BB962C8B-B14F-4D97-AF65-F5344CB8AC3E}">
        <p14:creationId xmlns:p14="http://schemas.microsoft.com/office/powerpoint/2010/main" val="23863449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t>Test avec Mocha</a:t>
            </a:r>
          </a:p>
        </p:txBody>
      </p:sp>
      <p:sp>
        <p:nvSpPr>
          <p:cNvPr id="3" name="Espace réservé du contenu 2"/>
          <p:cNvSpPr>
            <a:spLocks noGrp="1"/>
          </p:cNvSpPr>
          <p:nvPr>
            <p:ph idx="1"/>
          </p:nvPr>
        </p:nvSpPr>
        <p:spPr>
          <a:xfrm>
            <a:off x="1534696" y="1583932"/>
            <a:ext cx="9520158" cy="3450613"/>
          </a:xfrm>
        </p:spPr>
        <p:txBody>
          <a:bodyPr>
            <a:noAutofit/>
          </a:bodyPr>
          <a:lstStyle/>
          <a:p>
            <a:pPr algn="just">
              <a:lnSpc>
                <a:spcPct val="200000"/>
              </a:lnSpc>
            </a:pPr>
            <a:r>
              <a:rPr lang="fr-FR" sz="2800" dirty="0"/>
              <a:t> Mocha est un </a:t>
            </a:r>
            <a:r>
              <a:rPr lang="fr-FR" sz="2800" dirty="0" smtClean="0"/>
              <a:t>Framework </a:t>
            </a:r>
            <a:r>
              <a:rPr lang="fr-FR" sz="2800" dirty="0"/>
              <a:t>de test JavaScript populaire qui organise nos cas de test et les exécute pour nous. Cependant, Mocha ne vérifie pas le comportement de notre code. Pour comparer les valeurs dans un test, nous pouvons utiliser le module </a:t>
            </a:r>
            <a:r>
              <a:rPr lang="fr-FR" sz="2800" b="1" dirty="0"/>
              <a:t>Node.js</a:t>
            </a:r>
            <a:r>
              <a:rPr lang="fr-FR" sz="2800" dirty="0"/>
              <a:t> </a:t>
            </a:r>
            <a:r>
              <a:rPr lang="fr-FR" sz="2800" b="1" dirty="0" err="1"/>
              <a:t>assert</a:t>
            </a:r>
            <a:r>
              <a:rPr lang="fr-FR" sz="2800" dirty="0"/>
              <a:t>.</a:t>
            </a:r>
          </a:p>
        </p:txBody>
      </p:sp>
    </p:spTree>
    <p:extLst>
      <p:ext uri="{BB962C8B-B14F-4D97-AF65-F5344CB8AC3E}">
        <p14:creationId xmlns:p14="http://schemas.microsoft.com/office/powerpoint/2010/main" val="17311231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a:t>
            </a:r>
            <a:endParaRPr lang="fr-FR" b="1" dirty="0"/>
          </a:p>
        </p:txBody>
      </p:sp>
      <p:sp>
        <p:nvSpPr>
          <p:cNvPr id="3" name="Espace réservé du contenu 2"/>
          <p:cNvSpPr>
            <a:spLocks noGrp="1"/>
          </p:cNvSpPr>
          <p:nvPr>
            <p:ph idx="1"/>
          </p:nvPr>
        </p:nvSpPr>
        <p:spPr/>
        <p:txBody>
          <a:bodyPr/>
          <a:lstStyle/>
          <a:p>
            <a:pPr algn="just">
              <a:lnSpc>
                <a:spcPct val="150000"/>
              </a:lnSpc>
            </a:pPr>
            <a:r>
              <a:rPr lang="fr-FR" dirty="0"/>
              <a:t>Supposons que vous ayez une fonction </a:t>
            </a:r>
            <a:r>
              <a:rPr lang="fr-FR" b="1" dirty="0" err="1"/>
              <a:t>add</a:t>
            </a:r>
            <a:r>
              <a:rPr lang="fr-FR" dirty="0"/>
              <a:t> dans un fichier math.js que vous souhaitez tester :</a:t>
            </a:r>
          </a:p>
        </p:txBody>
      </p:sp>
      <p:pic>
        <p:nvPicPr>
          <p:cNvPr id="5" name="Image 4"/>
          <p:cNvPicPr>
            <a:picLocks noChangeAspect="1"/>
          </p:cNvPicPr>
          <p:nvPr/>
        </p:nvPicPr>
        <p:blipFill>
          <a:blip r:embed="rId2"/>
          <a:stretch>
            <a:fillRect/>
          </a:stretch>
        </p:blipFill>
        <p:spPr>
          <a:xfrm>
            <a:off x="4436571" y="2809700"/>
            <a:ext cx="6519603" cy="2726575"/>
          </a:xfrm>
          <a:prstGeom prst="rect">
            <a:avLst/>
          </a:prstGeom>
        </p:spPr>
      </p:pic>
    </p:spTree>
    <p:extLst>
      <p:ext uri="{BB962C8B-B14F-4D97-AF65-F5344CB8AC3E}">
        <p14:creationId xmlns:p14="http://schemas.microsoft.com/office/powerpoint/2010/main" val="10343336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Installation module</a:t>
            </a:r>
            <a:endParaRPr lang="fr-FR" b="1" dirty="0"/>
          </a:p>
        </p:txBody>
      </p:sp>
      <p:sp>
        <p:nvSpPr>
          <p:cNvPr id="3" name="Espace réservé du contenu 2"/>
          <p:cNvSpPr>
            <a:spLocks noGrp="1"/>
          </p:cNvSpPr>
          <p:nvPr>
            <p:ph idx="1"/>
          </p:nvPr>
        </p:nvSpPr>
        <p:spPr/>
        <p:txBody>
          <a:bodyPr/>
          <a:lstStyle/>
          <a:p>
            <a:pPr algn="just">
              <a:lnSpc>
                <a:spcPct val="150000"/>
              </a:lnSpc>
            </a:pPr>
            <a:r>
              <a:rPr lang="fr-FR" dirty="0"/>
              <a:t>installer </a:t>
            </a:r>
            <a:r>
              <a:rPr lang="fr-FR" b="1" dirty="0"/>
              <a:t>Mocha</a:t>
            </a:r>
            <a:r>
              <a:rPr lang="fr-FR" dirty="0"/>
              <a:t> et </a:t>
            </a:r>
            <a:r>
              <a:rPr lang="fr-FR" b="1" dirty="0" err="1"/>
              <a:t>Assert</a:t>
            </a:r>
            <a:r>
              <a:rPr lang="fr-FR" dirty="0"/>
              <a:t> (qui est inclus dans Node.js) en tant que dépendances de développement :</a:t>
            </a:r>
            <a:endParaRPr lang="fr-FR" dirty="0"/>
          </a:p>
        </p:txBody>
      </p:sp>
      <p:pic>
        <p:nvPicPr>
          <p:cNvPr id="4" name="Image 3"/>
          <p:cNvPicPr>
            <a:picLocks noChangeAspect="1"/>
          </p:cNvPicPr>
          <p:nvPr/>
        </p:nvPicPr>
        <p:blipFill>
          <a:blip r:embed="rId2"/>
          <a:stretch>
            <a:fillRect/>
          </a:stretch>
        </p:blipFill>
        <p:spPr>
          <a:xfrm>
            <a:off x="5226069" y="3047271"/>
            <a:ext cx="4591261" cy="552450"/>
          </a:xfrm>
          <a:prstGeom prst="rect">
            <a:avLst/>
          </a:prstGeom>
        </p:spPr>
      </p:pic>
    </p:spTree>
    <p:extLst>
      <p:ext uri="{BB962C8B-B14F-4D97-AF65-F5344CB8AC3E}">
        <p14:creationId xmlns:p14="http://schemas.microsoft.com/office/powerpoint/2010/main" val="22455511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Test.js</a:t>
            </a:r>
            <a:endParaRPr lang="fr-FR" b="1" dirty="0"/>
          </a:p>
        </p:txBody>
      </p:sp>
      <p:pic>
        <p:nvPicPr>
          <p:cNvPr id="4" name="Espace réservé du contenu 3"/>
          <p:cNvPicPr>
            <a:picLocks noGrp="1" noChangeAspect="1"/>
          </p:cNvPicPr>
          <p:nvPr>
            <p:ph idx="1"/>
          </p:nvPr>
        </p:nvPicPr>
        <p:blipFill>
          <a:blip r:embed="rId2"/>
          <a:stretch>
            <a:fillRect/>
          </a:stretch>
        </p:blipFill>
        <p:spPr>
          <a:xfrm>
            <a:off x="1421476" y="2016125"/>
            <a:ext cx="10357659" cy="3894224"/>
          </a:xfrm>
          <a:prstGeom prst="rect">
            <a:avLst/>
          </a:prstGeom>
        </p:spPr>
      </p:pic>
    </p:spTree>
    <p:extLst>
      <p:ext uri="{BB962C8B-B14F-4D97-AF65-F5344CB8AC3E}">
        <p14:creationId xmlns:p14="http://schemas.microsoft.com/office/powerpoint/2010/main" val="3355083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Exécution du test</a:t>
            </a:r>
            <a:endParaRPr lang="fr-FR" b="1" dirty="0"/>
          </a:p>
        </p:txBody>
      </p:sp>
      <p:sp>
        <p:nvSpPr>
          <p:cNvPr id="3" name="Espace réservé du contenu 2"/>
          <p:cNvSpPr>
            <a:spLocks noGrp="1"/>
          </p:cNvSpPr>
          <p:nvPr>
            <p:ph idx="1"/>
          </p:nvPr>
        </p:nvSpPr>
        <p:spPr/>
        <p:txBody>
          <a:bodyPr/>
          <a:lstStyle/>
          <a:p>
            <a:pPr algn="just">
              <a:lnSpc>
                <a:spcPct val="150000"/>
              </a:lnSpc>
            </a:pPr>
            <a:r>
              <a:rPr lang="fr-FR" dirty="0"/>
              <a:t>vous pouvez exécuter vos tests en exécutant la commande suivante dans le répertoire de votre projet </a:t>
            </a:r>
            <a:r>
              <a:rPr lang="fr-FR" dirty="0" smtClean="0"/>
              <a:t>:</a:t>
            </a:r>
          </a:p>
          <a:p>
            <a:pPr lvl="1" algn="just">
              <a:lnSpc>
                <a:spcPct val="150000"/>
              </a:lnSpc>
            </a:pPr>
            <a:r>
              <a:rPr lang="fr-FR" b="1" dirty="0" err="1"/>
              <a:t>npx</a:t>
            </a:r>
            <a:r>
              <a:rPr lang="fr-FR" b="1" dirty="0"/>
              <a:t> </a:t>
            </a:r>
            <a:r>
              <a:rPr lang="fr-FR" b="1" dirty="0" err="1" smtClean="0"/>
              <a:t>mocha</a:t>
            </a:r>
            <a:endParaRPr lang="fr-FR" b="1" dirty="0" smtClean="0"/>
          </a:p>
          <a:p>
            <a:pPr algn="just">
              <a:lnSpc>
                <a:spcPct val="150000"/>
              </a:lnSpc>
            </a:pPr>
            <a:r>
              <a:rPr lang="fr-FR" dirty="0" smtClean="0"/>
              <a:t>Ou bien</a:t>
            </a:r>
          </a:p>
          <a:p>
            <a:pPr lvl="1" algn="just">
              <a:lnSpc>
                <a:spcPct val="150000"/>
              </a:lnSpc>
            </a:pPr>
            <a:r>
              <a:rPr lang="fr-FR" b="1" dirty="0" err="1"/>
              <a:t>npx</a:t>
            </a:r>
            <a:r>
              <a:rPr lang="fr-FR" b="1" dirty="0"/>
              <a:t> </a:t>
            </a:r>
            <a:r>
              <a:rPr lang="fr-FR" b="1" dirty="0" err="1"/>
              <a:t>mocha</a:t>
            </a:r>
            <a:r>
              <a:rPr lang="fr-FR" b="1" dirty="0"/>
              <a:t> test.js</a:t>
            </a:r>
            <a:endParaRPr lang="fr-FR" b="1" dirty="0"/>
          </a:p>
        </p:txBody>
      </p:sp>
    </p:spTree>
    <p:extLst>
      <p:ext uri="{BB962C8B-B14F-4D97-AF65-F5344CB8AC3E}">
        <p14:creationId xmlns:p14="http://schemas.microsoft.com/office/powerpoint/2010/main" val="2606094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t>Hello World Express</a:t>
            </a:r>
          </a:p>
        </p:txBody>
      </p:sp>
      <p:pic>
        <p:nvPicPr>
          <p:cNvPr id="4" name="Espace réservé du contenu 3"/>
          <p:cNvPicPr>
            <a:picLocks noGrp="1" noChangeAspect="1"/>
          </p:cNvPicPr>
          <p:nvPr>
            <p:ph idx="1"/>
          </p:nvPr>
        </p:nvPicPr>
        <p:blipFill>
          <a:blip r:embed="rId2"/>
          <a:stretch>
            <a:fillRect/>
          </a:stretch>
        </p:blipFill>
        <p:spPr>
          <a:xfrm>
            <a:off x="1534696" y="1968500"/>
            <a:ext cx="9520158" cy="3975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49799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L’objet exports</a:t>
            </a:r>
            <a:endParaRPr lang="fr-FR" b="1" dirty="0"/>
          </a:p>
        </p:txBody>
      </p:sp>
      <p:sp>
        <p:nvSpPr>
          <p:cNvPr id="3" name="Espace réservé du contenu 2"/>
          <p:cNvSpPr>
            <a:spLocks noGrp="1"/>
          </p:cNvSpPr>
          <p:nvPr>
            <p:ph idx="1"/>
          </p:nvPr>
        </p:nvSpPr>
        <p:spPr/>
        <p:txBody>
          <a:bodyPr>
            <a:normAutofit/>
          </a:bodyPr>
          <a:lstStyle/>
          <a:p>
            <a:pPr algn="just">
              <a:lnSpc>
                <a:spcPct val="200000"/>
              </a:lnSpc>
            </a:pPr>
            <a:r>
              <a:rPr lang="fr-FR" sz="2400" dirty="0"/>
              <a:t>Pour rendre les objets disponibles en dehors d'un module, il suffit de les affecter à l'objet </a:t>
            </a:r>
            <a:r>
              <a:rPr lang="fr-FR" sz="2400" b="1" dirty="0" smtClean="0"/>
              <a:t>exports</a:t>
            </a:r>
            <a:r>
              <a:rPr lang="fr-FR" sz="2400" dirty="0" smtClean="0"/>
              <a:t>.</a:t>
            </a:r>
            <a:endParaRPr lang="fr-FR" sz="2400" dirty="0"/>
          </a:p>
        </p:txBody>
      </p:sp>
    </p:spTree>
    <p:extLst>
      <p:ext uri="{BB962C8B-B14F-4D97-AF65-F5344CB8AC3E}">
        <p14:creationId xmlns:p14="http://schemas.microsoft.com/office/powerpoint/2010/main" val="4280273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ctr"/>
            <a:r>
              <a:rPr lang="fr-FR" sz="4000" b="1" dirty="0" smtClean="0"/>
              <a:t>Exemple</a:t>
            </a:r>
            <a:endParaRPr lang="fr-FR" sz="4000" b="1" dirty="0"/>
          </a:p>
        </p:txBody>
      </p:sp>
      <p:sp>
        <p:nvSpPr>
          <p:cNvPr id="3" name="Espace réservé du contenu 2"/>
          <p:cNvSpPr>
            <a:spLocks noGrp="1"/>
          </p:cNvSpPr>
          <p:nvPr>
            <p:ph idx="1"/>
          </p:nvPr>
        </p:nvSpPr>
        <p:spPr/>
        <p:txBody>
          <a:bodyPr/>
          <a:lstStyle/>
          <a:p>
            <a:r>
              <a:rPr lang="fr-FR" b="1" dirty="0" smtClean="0"/>
              <a:t>Square.js</a:t>
            </a:r>
            <a:endParaRPr lang="fr-FR" b="1" dirty="0"/>
          </a:p>
        </p:txBody>
      </p:sp>
      <p:pic>
        <p:nvPicPr>
          <p:cNvPr id="4" name="Image 3"/>
          <p:cNvPicPr>
            <a:picLocks noChangeAspect="1"/>
          </p:cNvPicPr>
          <p:nvPr/>
        </p:nvPicPr>
        <p:blipFill>
          <a:blip r:embed="rId2"/>
          <a:stretch>
            <a:fillRect/>
          </a:stretch>
        </p:blipFill>
        <p:spPr>
          <a:xfrm>
            <a:off x="2908300" y="2671762"/>
            <a:ext cx="6400800" cy="2956561"/>
          </a:xfrm>
          <a:prstGeom prst="rect">
            <a:avLst/>
          </a:prstGeom>
        </p:spPr>
      </p:pic>
    </p:spTree>
    <p:extLst>
      <p:ext uri="{BB962C8B-B14F-4D97-AF65-F5344CB8AC3E}">
        <p14:creationId xmlns:p14="http://schemas.microsoft.com/office/powerpoint/2010/main" val="2472708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Result.js</a:t>
            </a:r>
            <a:endParaRPr lang="fr-FR" b="1" dirty="0"/>
          </a:p>
        </p:txBody>
      </p:sp>
      <p:pic>
        <p:nvPicPr>
          <p:cNvPr id="4" name="Espace réservé du contenu 3"/>
          <p:cNvPicPr>
            <a:picLocks noGrp="1" noChangeAspect="1"/>
          </p:cNvPicPr>
          <p:nvPr>
            <p:ph idx="1"/>
          </p:nvPr>
        </p:nvPicPr>
        <p:blipFill>
          <a:blip r:embed="rId2"/>
          <a:stretch>
            <a:fillRect/>
          </a:stretch>
        </p:blipFill>
        <p:spPr>
          <a:xfrm>
            <a:off x="1534696" y="2120900"/>
            <a:ext cx="9520157" cy="3683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528585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Galerie</Template>
  <TotalTime>575</TotalTime>
  <Words>1304</Words>
  <Application>Microsoft Office PowerPoint</Application>
  <PresentationFormat>Grand écran</PresentationFormat>
  <Paragraphs>108</Paragraphs>
  <Slides>55</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55</vt:i4>
      </vt:variant>
    </vt:vector>
  </HeadingPairs>
  <TitlesOfParts>
    <vt:vector size="58" baseType="lpstr">
      <vt:lpstr>Arial</vt:lpstr>
      <vt:lpstr>Palatino Linotype</vt:lpstr>
      <vt:lpstr>Gallery</vt:lpstr>
      <vt:lpstr>Framework Web</vt:lpstr>
      <vt:lpstr>Les Framework web</vt:lpstr>
      <vt:lpstr>Introduction à Express</vt:lpstr>
      <vt:lpstr>Framework Express</vt:lpstr>
      <vt:lpstr>middlewares</vt:lpstr>
      <vt:lpstr>Hello World Express</vt:lpstr>
      <vt:lpstr>L’objet exports</vt:lpstr>
      <vt:lpstr>Exemple</vt:lpstr>
      <vt:lpstr>Result.js</vt:lpstr>
      <vt:lpstr>API ROUTES</vt:lpstr>
      <vt:lpstr>Exemple</vt:lpstr>
      <vt:lpstr>App.all</vt:lpstr>
      <vt:lpstr>Route paths</vt:lpstr>
      <vt:lpstr>Exemples</vt:lpstr>
      <vt:lpstr>Exemples</vt:lpstr>
      <vt:lpstr>Exemples</vt:lpstr>
      <vt:lpstr>Route parameters </vt:lpstr>
      <vt:lpstr>Itinéraires</vt:lpstr>
      <vt:lpstr>Les méthodes de réponse</vt:lpstr>
      <vt:lpstr>Liste des méthodes</vt:lpstr>
      <vt:lpstr>app.route()</vt:lpstr>
      <vt:lpstr>Exemple</vt:lpstr>
      <vt:lpstr>express.Router</vt:lpstr>
      <vt:lpstr>Exemple</vt:lpstr>
      <vt:lpstr>Route.js</vt:lpstr>
      <vt:lpstr>Server  </vt:lpstr>
      <vt:lpstr>API REST</vt:lpstr>
      <vt:lpstr>Pourquoi utiliser Node JS pour construire une API REST ?</vt:lpstr>
      <vt:lpstr>Exemple</vt:lpstr>
      <vt:lpstr>Création de l ’entité Livre</vt:lpstr>
      <vt:lpstr>Requête 1 requête racine</vt:lpstr>
      <vt:lpstr>Requête 2 consulter la liste des livres</vt:lpstr>
      <vt:lpstr>Requête 3 lister livre par id</vt:lpstr>
      <vt:lpstr>Test</vt:lpstr>
      <vt:lpstr>Requête 4 Ajouter un livre</vt:lpstr>
      <vt:lpstr>Requête 5 modifier un livre</vt:lpstr>
      <vt:lpstr>Requête 6 Supprimer un livre</vt:lpstr>
      <vt:lpstr>NodeJS et VueJS</vt:lpstr>
      <vt:lpstr>Installez Vue CLI</vt:lpstr>
      <vt:lpstr>Créez un nouveau projet</vt:lpstr>
      <vt:lpstr>Démarrer le serveur</vt:lpstr>
      <vt:lpstr>Approche</vt:lpstr>
      <vt:lpstr>AXIOS</vt:lpstr>
      <vt:lpstr>Installation</vt:lpstr>
      <vt:lpstr>Accès au service</vt:lpstr>
      <vt:lpstr>App.vue</vt:lpstr>
      <vt:lpstr>TEST</vt:lpstr>
      <vt:lpstr>Problème cors</vt:lpstr>
      <vt:lpstr>Test </vt:lpstr>
      <vt:lpstr>Les Tests</vt:lpstr>
      <vt:lpstr>Test avec Mocha</vt:lpstr>
      <vt:lpstr>Exemple</vt:lpstr>
      <vt:lpstr>Installation module</vt:lpstr>
      <vt:lpstr>Test.js</vt:lpstr>
      <vt:lpstr>Exécution du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Framework Web</dc:title>
  <dc:creator>admin</dc:creator>
  <cp:lastModifiedBy>admin</cp:lastModifiedBy>
  <cp:revision>63</cp:revision>
  <dcterms:created xsi:type="dcterms:W3CDTF">2022-09-22T22:50:54Z</dcterms:created>
  <dcterms:modified xsi:type="dcterms:W3CDTF">2024-02-08T23:41:10Z</dcterms:modified>
</cp:coreProperties>
</file>