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341" r:id="rId14"/>
    <p:sldId id="342" r:id="rId15"/>
    <p:sldId id="286" r:id="rId16"/>
    <p:sldId id="287" r:id="rId17"/>
    <p:sldId id="288" r:id="rId18"/>
    <p:sldId id="289" r:id="rId19"/>
    <p:sldId id="290" r:id="rId20"/>
    <p:sldId id="291" r:id="rId21"/>
    <p:sldId id="343" r:id="rId22"/>
    <p:sldId id="344" r:id="rId23"/>
    <p:sldId id="345" r:id="rId24"/>
    <p:sldId id="346" r:id="rId25"/>
    <p:sldId id="352" r:id="rId26"/>
    <p:sldId id="353" r:id="rId27"/>
    <p:sldId id="354" r:id="rId28"/>
    <p:sldId id="355" r:id="rId29"/>
    <p:sldId id="356" r:id="rId30"/>
    <p:sldId id="357" r:id="rId31"/>
    <p:sldId id="358" r:id="rId32"/>
    <p:sldId id="34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22" r:id="rId47"/>
    <p:sldId id="311" r:id="rId48"/>
    <p:sldId id="315" r:id="rId49"/>
    <p:sldId id="316" r:id="rId50"/>
    <p:sldId id="317" r:id="rId51"/>
    <p:sldId id="318" r:id="rId52"/>
    <p:sldId id="319" r:id="rId53"/>
    <p:sldId id="312" r:id="rId54"/>
    <p:sldId id="320" r:id="rId55"/>
    <p:sldId id="321" r:id="rId56"/>
    <p:sldId id="313" r:id="rId57"/>
    <p:sldId id="348" r:id="rId58"/>
    <p:sldId id="314" r:id="rId59"/>
    <p:sldId id="292" r:id="rId60"/>
    <p:sldId id="293" r:id="rId61"/>
    <p:sldId id="294" r:id="rId62"/>
    <p:sldId id="295" r:id="rId63"/>
    <p:sldId id="323" r:id="rId64"/>
    <p:sldId id="324" r:id="rId65"/>
    <p:sldId id="325" r:id="rId66"/>
    <p:sldId id="326" r:id="rId67"/>
    <p:sldId id="327" r:id="rId68"/>
    <p:sldId id="328" r:id="rId69"/>
    <p:sldId id="329" r:id="rId70"/>
    <p:sldId id="296" r:id="rId71"/>
    <p:sldId id="297" r:id="rId72"/>
    <p:sldId id="349" r:id="rId73"/>
    <p:sldId id="359" r:id="rId74"/>
    <p:sldId id="360" r:id="rId75"/>
    <p:sldId id="361" r:id="rId76"/>
    <p:sldId id="362" r:id="rId77"/>
    <p:sldId id="363" r:id="rId78"/>
    <p:sldId id="364" r:id="rId79"/>
    <p:sldId id="365" r:id="rId80"/>
    <p:sldId id="366" r:id="rId81"/>
    <p:sldId id="367" r:id="rId82"/>
    <p:sldId id="368" r:id="rId83"/>
    <p:sldId id="369" r:id="rId84"/>
    <p:sldId id="370" r:id="rId85"/>
    <p:sldId id="371" r:id="rId86"/>
    <p:sldId id="372" r:id="rId87"/>
    <p:sldId id="373" r:id="rId88"/>
    <p:sldId id="374" r:id="rId89"/>
    <p:sldId id="375" r:id="rId90"/>
    <p:sldId id="376" r:id="rId91"/>
    <p:sldId id="377" r:id="rId92"/>
    <p:sldId id="378" r:id="rId9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7D81A2F-5A33-431D-A339-E6FDD72AB412}" type="datetimeFigureOut">
              <a:rPr lang="fr-FR" smtClean="0"/>
              <a:t>08/02/2024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685BEB-CB29-4B4F-B2E2-01CA5689F203}"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47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7D81A2F-5A33-431D-A339-E6FDD72AB412}" type="datetimeFigureOut">
              <a:rPr lang="fr-FR" smtClean="0"/>
              <a:t>08/02/2024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1222330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7D81A2F-5A33-431D-A339-E6FDD72AB412}" type="datetimeFigureOut">
              <a:rPr lang="fr-FR" smtClean="0"/>
              <a:t>08/02/2024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203152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7D81A2F-5A33-431D-A339-E6FDD72AB412}" type="datetimeFigureOut">
              <a:rPr lang="fr-FR" smtClean="0"/>
              <a:t>08/02/2024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46711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7D81A2F-5A33-431D-A339-E6FDD72AB412}" type="datetimeFigureOut">
              <a:rPr lang="fr-FR" smtClean="0"/>
              <a:t>08/02/2024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E685BEB-CB29-4B4F-B2E2-01CA5689F203}"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149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7D81A2F-5A33-431D-A339-E6FDD72AB412}" type="datetimeFigureOut">
              <a:rPr lang="fr-FR" smtClean="0"/>
              <a:t>08/02/2024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156836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7D81A2F-5A33-431D-A339-E6FDD72AB412}" type="datetimeFigureOut">
              <a:rPr lang="fr-FR" smtClean="0"/>
              <a:t>08/02/2024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196281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57D81A2F-5A33-431D-A339-E6FDD72AB412}" type="datetimeFigureOut">
              <a:rPr lang="fr-FR" smtClean="0"/>
              <a:t>08/02/2024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4072765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D81A2F-5A33-431D-A339-E6FDD72AB412}" type="datetimeFigureOut">
              <a:rPr lang="fr-FR" smtClean="0"/>
              <a:t>08/02/2024</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3465040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D81A2F-5A33-431D-A339-E6FDD72AB412}" type="datetimeFigureOut">
              <a:rPr lang="fr-FR" smtClean="0"/>
              <a:t>08/02/2024</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685BEB-CB29-4B4F-B2E2-01CA5689F203}" type="slidenum">
              <a:rPr lang="fr-FR" smtClean="0"/>
              <a:t>‹N°›</a:t>
            </a:fld>
            <a:endParaRPr lang="fr-FR"/>
          </a:p>
        </p:txBody>
      </p:sp>
    </p:spTree>
    <p:extLst>
      <p:ext uri="{BB962C8B-B14F-4D97-AF65-F5344CB8AC3E}">
        <p14:creationId xmlns:p14="http://schemas.microsoft.com/office/powerpoint/2010/main" val="144076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7D81A2F-5A33-431D-A339-E6FDD72AB412}" type="datetimeFigureOut">
              <a:rPr lang="fr-FR" smtClean="0"/>
              <a:t>08/02/2024</a:t>
            </a:fld>
            <a:endParaRPr lang="fr-F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685BEB-CB29-4B4F-B2E2-01CA5689F203}" type="slidenum">
              <a:rPr lang="fr-FR" smtClean="0"/>
              <a:t>‹N°›</a:t>
            </a:fld>
            <a:endParaRPr lang="fr-FR"/>
          </a:p>
        </p:txBody>
      </p:sp>
    </p:spTree>
    <p:extLst>
      <p:ext uri="{BB962C8B-B14F-4D97-AF65-F5344CB8AC3E}">
        <p14:creationId xmlns:p14="http://schemas.microsoft.com/office/powerpoint/2010/main" val="352143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D81A2F-5A33-431D-A339-E6FDD72AB412}" type="datetimeFigureOut">
              <a:rPr lang="fr-FR" smtClean="0"/>
              <a:t>08/02/2024</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685BEB-CB29-4B4F-B2E2-01CA5689F203}"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464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NODEJS</a:t>
            </a:r>
            <a:endParaRPr lang="fr-FR" dirty="0"/>
          </a:p>
        </p:txBody>
      </p:sp>
      <p:sp>
        <p:nvSpPr>
          <p:cNvPr id="3" name="Sous-titre 2"/>
          <p:cNvSpPr>
            <a:spLocks noGrp="1"/>
          </p:cNvSpPr>
          <p:nvPr>
            <p:ph type="subTitle" idx="1"/>
          </p:nvPr>
        </p:nvSpPr>
        <p:spPr/>
        <p:txBody>
          <a:bodyPr/>
          <a:lstStyle/>
          <a:p>
            <a:r>
              <a:rPr lang="fr-FR" b="1" dirty="0" smtClean="0"/>
              <a:t>M2I</a:t>
            </a:r>
            <a:endParaRPr lang="fr-FR" b="1" dirty="0"/>
          </a:p>
        </p:txBody>
      </p:sp>
    </p:spTree>
    <p:extLst>
      <p:ext uri="{BB962C8B-B14F-4D97-AF65-F5344CB8AC3E}">
        <p14:creationId xmlns:p14="http://schemas.microsoft.com/office/powerpoint/2010/main" val="1288656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45360" y="-18313"/>
            <a:ext cx="8911687" cy="1280890"/>
          </a:xfrm>
        </p:spPr>
        <p:txBody>
          <a:bodyPr anchor="ctr"/>
          <a:lstStyle/>
          <a:p>
            <a:pPr algn="ctr"/>
            <a:r>
              <a:rPr lang="fr-FR" b="1" dirty="0" smtClean="0"/>
              <a:t>Mise à jour du serveur</a:t>
            </a:r>
            <a:endParaRPr lang="fr-FR" b="1" dirty="0"/>
          </a:p>
        </p:txBody>
      </p:sp>
      <p:sp>
        <p:nvSpPr>
          <p:cNvPr id="3" name="Espace réservé du contenu 2"/>
          <p:cNvSpPr>
            <a:spLocks noGrp="1"/>
          </p:cNvSpPr>
          <p:nvPr>
            <p:ph idx="1"/>
          </p:nvPr>
        </p:nvSpPr>
        <p:spPr>
          <a:xfrm>
            <a:off x="218874" y="1903622"/>
            <a:ext cx="8915400" cy="3777622"/>
          </a:xfrm>
        </p:spPr>
        <p:txBody>
          <a:bodyPr>
            <a:normAutofit/>
          </a:bodyPr>
          <a:lstStyle/>
          <a:p>
            <a:r>
              <a:rPr lang="fr-FR" sz="2000" dirty="0"/>
              <a:t>importez la fonction </a:t>
            </a:r>
            <a:r>
              <a:rPr lang="fr-FR" sz="2000" b="1" dirty="0"/>
              <a:t>fork</a:t>
            </a:r>
            <a:r>
              <a:rPr lang="fr-FR" sz="2000" dirty="0"/>
              <a:t>() du module </a:t>
            </a:r>
            <a:r>
              <a:rPr lang="fr-FR" sz="2000" b="1" dirty="0" err="1"/>
              <a:t>child_process</a:t>
            </a:r>
            <a:r>
              <a:rPr lang="fr-FR" sz="2000" dirty="0"/>
              <a:t> </a:t>
            </a:r>
            <a:r>
              <a:rPr lang="fr-FR" sz="2000" dirty="0" smtClean="0"/>
              <a:t>:</a:t>
            </a:r>
          </a:p>
          <a:p>
            <a:endParaRPr lang="fr-FR" sz="2000" dirty="0"/>
          </a:p>
          <a:p>
            <a:endParaRPr lang="fr-FR" sz="2000" dirty="0" smtClean="0"/>
          </a:p>
          <a:p>
            <a:r>
              <a:rPr lang="fr-FR" sz="2000" dirty="0" smtClean="0"/>
              <a:t>Point terminal </a:t>
            </a:r>
            <a:r>
              <a:rPr lang="fr-FR" sz="2000" b="1" dirty="0" smtClean="0"/>
              <a:t>/total</a:t>
            </a:r>
            <a:r>
              <a:rPr lang="fr-FR" sz="2000" dirty="0" smtClean="0"/>
              <a:t>:</a:t>
            </a:r>
            <a:endParaRPr lang="fr-FR" sz="2000" dirty="0"/>
          </a:p>
        </p:txBody>
      </p:sp>
      <p:pic>
        <p:nvPicPr>
          <p:cNvPr id="4" name="Image 3"/>
          <p:cNvPicPr>
            <a:picLocks noChangeAspect="1"/>
          </p:cNvPicPr>
          <p:nvPr/>
        </p:nvPicPr>
        <p:blipFill>
          <a:blip r:embed="rId2"/>
          <a:stretch>
            <a:fillRect/>
          </a:stretch>
        </p:blipFill>
        <p:spPr>
          <a:xfrm>
            <a:off x="5717219" y="1783656"/>
            <a:ext cx="5117036" cy="577804"/>
          </a:xfrm>
          <a:prstGeom prst="rect">
            <a:avLst/>
          </a:prstGeom>
        </p:spPr>
      </p:pic>
      <p:pic>
        <p:nvPicPr>
          <p:cNvPr id="5" name="Image 4"/>
          <p:cNvPicPr>
            <a:picLocks noChangeAspect="1"/>
          </p:cNvPicPr>
          <p:nvPr/>
        </p:nvPicPr>
        <p:blipFill>
          <a:blip r:embed="rId3"/>
          <a:stretch>
            <a:fillRect/>
          </a:stretch>
        </p:blipFill>
        <p:spPr>
          <a:xfrm>
            <a:off x="5273336" y="2583218"/>
            <a:ext cx="5560918" cy="3594082"/>
          </a:xfrm>
          <a:prstGeom prst="rect">
            <a:avLst/>
          </a:prstGeom>
        </p:spPr>
      </p:pic>
    </p:spTree>
    <p:extLst>
      <p:ext uri="{BB962C8B-B14F-4D97-AF65-F5344CB8AC3E}">
        <p14:creationId xmlns:p14="http://schemas.microsoft.com/office/powerpoint/2010/main" val="2618212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Exécution</a:t>
            </a:r>
            <a:endParaRPr lang="fr-FR" b="1" dirty="0"/>
          </a:p>
        </p:txBody>
      </p:sp>
      <p:sp>
        <p:nvSpPr>
          <p:cNvPr id="3" name="Espace réservé du contenu 2"/>
          <p:cNvSpPr>
            <a:spLocks noGrp="1"/>
          </p:cNvSpPr>
          <p:nvPr>
            <p:ph idx="1"/>
          </p:nvPr>
        </p:nvSpPr>
        <p:spPr/>
        <p:txBody>
          <a:bodyPr>
            <a:normAutofit/>
          </a:bodyPr>
          <a:lstStyle/>
          <a:p>
            <a:r>
              <a:rPr lang="fr-FR" sz="2400" dirty="0" smtClean="0"/>
              <a:t>Ré exécuter le programme</a:t>
            </a:r>
            <a:endParaRPr lang="fr-FR" sz="2400" dirty="0"/>
          </a:p>
        </p:txBody>
      </p:sp>
    </p:spTree>
    <p:extLst>
      <p:ext uri="{BB962C8B-B14F-4D97-AF65-F5344CB8AC3E}">
        <p14:creationId xmlns:p14="http://schemas.microsoft.com/office/powerpoint/2010/main" val="4132524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Les </a:t>
            </a:r>
            <a:r>
              <a:rPr lang="fr-FR" b="1" dirty="0" err="1"/>
              <a:t>Worker</a:t>
            </a:r>
            <a:r>
              <a:rPr lang="fr-FR" b="1" dirty="0"/>
              <a:t> Threads</a:t>
            </a:r>
          </a:p>
        </p:txBody>
      </p:sp>
      <p:sp>
        <p:nvSpPr>
          <p:cNvPr id="3" name="Espace réservé du contenu 2"/>
          <p:cNvSpPr>
            <a:spLocks noGrp="1"/>
          </p:cNvSpPr>
          <p:nvPr>
            <p:ph idx="1"/>
          </p:nvPr>
        </p:nvSpPr>
        <p:spPr>
          <a:xfrm>
            <a:off x="2589212" y="1717964"/>
            <a:ext cx="8915400" cy="3777622"/>
          </a:xfrm>
        </p:spPr>
        <p:txBody>
          <a:bodyPr>
            <a:noAutofit/>
          </a:bodyPr>
          <a:lstStyle/>
          <a:p>
            <a:pPr algn="just">
              <a:lnSpc>
                <a:spcPct val="200000"/>
              </a:lnSpc>
            </a:pPr>
            <a:r>
              <a:rPr lang="fr-FR" sz="2400" dirty="0"/>
              <a:t>Threads de travail dans </a:t>
            </a:r>
            <a:r>
              <a:rPr lang="fr-FR" sz="2400" b="1" dirty="0" err="1"/>
              <a:t>Node</a:t>
            </a:r>
            <a:r>
              <a:rPr lang="fr-FR" sz="2400" b="1" dirty="0"/>
              <a:t>. </a:t>
            </a:r>
            <a:r>
              <a:rPr lang="fr-FR" sz="2400" b="1" dirty="0" err="1"/>
              <a:t>js</a:t>
            </a:r>
            <a:r>
              <a:rPr lang="fr-FR" sz="2400" b="1" dirty="0"/>
              <a:t> </a:t>
            </a:r>
            <a:r>
              <a:rPr lang="fr-FR" sz="2400" dirty="0"/>
              <a:t>est utile pour effectuer des tâches JavaScript lourdes. À l'aide de threads, </a:t>
            </a:r>
            <a:r>
              <a:rPr lang="fr-FR" sz="2400" b="1" dirty="0" err="1"/>
              <a:t>Worker</a:t>
            </a:r>
            <a:r>
              <a:rPr lang="fr-FR" sz="2400" dirty="0"/>
              <a:t> facilite l'exécution de codes </a:t>
            </a:r>
            <a:r>
              <a:rPr lang="fr-FR" sz="2400" b="1" dirty="0" err="1"/>
              <a:t>javascript</a:t>
            </a:r>
            <a:r>
              <a:rPr lang="fr-FR" sz="2400" dirty="0"/>
              <a:t> en parallèle, ce qui le rend beaucoup plus rapide et efficace. On peut faire des tâches lourdes sans même déranger le fil conducteur.</a:t>
            </a:r>
          </a:p>
        </p:txBody>
      </p:sp>
    </p:spTree>
    <p:extLst>
      <p:ext uri="{BB962C8B-B14F-4D97-AF65-F5344CB8AC3E}">
        <p14:creationId xmlns:p14="http://schemas.microsoft.com/office/powerpoint/2010/main" val="109800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r>
              <a:rPr lang="fr-FR" b="1" dirty="0" smtClean="0"/>
              <a:t>Exemple </a:t>
            </a:r>
            <a:r>
              <a:rPr lang="fr-FR" b="1" dirty="0" err="1" smtClean="0"/>
              <a:t>worker</a:t>
            </a:r>
            <a:r>
              <a:rPr lang="fr-FR" b="1" dirty="0" smtClean="0"/>
              <a:t> </a:t>
            </a:r>
            <a:endParaRPr lang="fr-FR" b="1" dirty="0"/>
          </a:p>
        </p:txBody>
      </p:sp>
      <p:pic>
        <p:nvPicPr>
          <p:cNvPr id="4" name="Espace réservé du contenu 3"/>
          <p:cNvPicPr>
            <a:picLocks noGrp="1" noChangeAspect="1"/>
          </p:cNvPicPr>
          <p:nvPr>
            <p:ph idx="1"/>
          </p:nvPr>
        </p:nvPicPr>
        <p:blipFill>
          <a:blip r:embed="rId2"/>
          <a:stretch>
            <a:fillRect/>
          </a:stretch>
        </p:blipFill>
        <p:spPr>
          <a:xfrm>
            <a:off x="877455" y="1846263"/>
            <a:ext cx="10104581" cy="4342101"/>
          </a:xfrm>
          <a:prstGeom prst="rect">
            <a:avLst/>
          </a:prstGeom>
        </p:spPr>
      </p:pic>
    </p:spTree>
    <p:extLst>
      <p:ext uri="{BB962C8B-B14F-4D97-AF65-F5344CB8AC3E}">
        <p14:creationId xmlns:p14="http://schemas.microsoft.com/office/powerpoint/2010/main" val="1606034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95839"/>
            <a:ext cx="10058400" cy="1450757"/>
          </a:xfrm>
        </p:spPr>
        <p:txBody>
          <a:bodyPr anchor="ctr"/>
          <a:lstStyle/>
          <a:p>
            <a:r>
              <a:rPr lang="fr-FR" b="1" dirty="0" smtClean="0"/>
              <a:t>Exemple Programme Principale</a:t>
            </a:r>
            <a:endParaRPr lang="fr-FR" b="1" dirty="0"/>
          </a:p>
        </p:txBody>
      </p:sp>
      <p:pic>
        <p:nvPicPr>
          <p:cNvPr id="5" name="Espace réservé du contenu 4"/>
          <p:cNvPicPr>
            <a:picLocks noGrp="1" noChangeAspect="1"/>
          </p:cNvPicPr>
          <p:nvPr>
            <p:ph idx="1"/>
          </p:nvPr>
        </p:nvPicPr>
        <p:blipFill>
          <a:blip r:embed="rId2"/>
          <a:stretch>
            <a:fillRect/>
          </a:stretch>
        </p:blipFill>
        <p:spPr>
          <a:xfrm>
            <a:off x="1468581" y="1846263"/>
            <a:ext cx="9079345" cy="4397519"/>
          </a:xfrm>
          <a:prstGeom prst="rect">
            <a:avLst/>
          </a:prstGeom>
        </p:spPr>
      </p:pic>
    </p:spTree>
    <p:extLst>
      <p:ext uri="{BB962C8B-B14F-4D97-AF65-F5344CB8AC3E}">
        <p14:creationId xmlns:p14="http://schemas.microsoft.com/office/powerpoint/2010/main" val="2134789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Le module NET</a:t>
            </a:r>
            <a:endParaRPr lang="fr-FR" b="1" dirty="0"/>
          </a:p>
        </p:txBody>
      </p:sp>
      <p:sp>
        <p:nvSpPr>
          <p:cNvPr id="3" name="Espace réservé du contenu 2"/>
          <p:cNvSpPr>
            <a:spLocks noGrp="1"/>
          </p:cNvSpPr>
          <p:nvPr>
            <p:ph idx="1"/>
          </p:nvPr>
        </p:nvSpPr>
        <p:spPr/>
        <p:txBody>
          <a:bodyPr>
            <a:noAutofit/>
          </a:bodyPr>
          <a:lstStyle/>
          <a:p>
            <a:pPr algn="just">
              <a:lnSpc>
                <a:spcPct val="150000"/>
              </a:lnSpc>
              <a:buFont typeface="Wingdings" panose="05000000000000000000" pitchFamily="2" charset="2"/>
              <a:buChar char="Ø"/>
            </a:pPr>
            <a:r>
              <a:rPr lang="fr-FR" sz="2400" dirty="0"/>
              <a:t>Le module </a:t>
            </a:r>
            <a:r>
              <a:rPr lang="fr-FR" sz="2400" b="1" dirty="0"/>
              <a:t>Node.js</a:t>
            </a:r>
            <a:r>
              <a:rPr lang="fr-FR" sz="2400" dirty="0"/>
              <a:t> net est utilisé pour créer des serveurs et des clients. Ce module fournit un </a:t>
            </a:r>
            <a:r>
              <a:rPr lang="fr-FR" sz="2400" b="1" dirty="0" err="1"/>
              <a:t>wrapper</a:t>
            </a:r>
            <a:r>
              <a:rPr lang="fr-FR" sz="2400" dirty="0"/>
              <a:t> de réseau asynchrone et il peut être importé à l’aide de la syntaxe suivante.</a:t>
            </a:r>
          </a:p>
          <a:p>
            <a:pPr lvl="1" algn="just">
              <a:lnSpc>
                <a:spcPct val="150000"/>
              </a:lnSpc>
              <a:buFont typeface="Wingdings" panose="05000000000000000000" pitchFamily="2" charset="2"/>
              <a:buChar char="Ø"/>
            </a:pPr>
            <a:r>
              <a:rPr lang="fr-FR" sz="2800" b="1" dirty="0" smtClean="0"/>
              <a:t>var </a:t>
            </a:r>
            <a:r>
              <a:rPr lang="fr-FR" sz="2800" b="1" dirty="0"/>
              <a:t>net = </a:t>
            </a:r>
            <a:r>
              <a:rPr lang="fr-FR" sz="2800" b="1" dirty="0" err="1"/>
              <a:t>require</a:t>
            </a:r>
            <a:r>
              <a:rPr lang="fr-FR" sz="2800" b="1" dirty="0"/>
              <a:t>("net</a:t>
            </a:r>
            <a:r>
              <a:rPr lang="fr-FR" sz="2800" b="1" dirty="0" smtClean="0"/>
              <a:t>")</a:t>
            </a:r>
          </a:p>
        </p:txBody>
      </p:sp>
    </p:spTree>
    <p:extLst>
      <p:ext uri="{BB962C8B-B14F-4D97-AF65-F5344CB8AC3E}">
        <p14:creationId xmlns:p14="http://schemas.microsoft.com/office/powerpoint/2010/main" val="736186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Exemples de </a:t>
            </a:r>
            <a:r>
              <a:rPr lang="fr-FR" b="1" dirty="0" smtClean="0"/>
              <a:t>classe </a:t>
            </a:r>
            <a:r>
              <a:rPr lang="fr-FR" b="1" dirty="0"/>
              <a:t/>
            </a:r>
            <a:br>
              <a:rPr lang="fr-FR" b="1" dirty="0"/>
            </a:br>
            <a:endParaRPr lang="fr-FR" b="1" dirty="0"/>
          </a:p>
        </p:txBody>
      </p:sp>
      <p:sp>
        <p:nvSpPr>
          <p:cNvPr id="3" name="Espace réservé du contenu 2"/>
          <p:cNvSpPr>
            <a:spLocks noGrp="1"/>
          </p:cNvSpPr>
          <p:nvPr>
            <p:ph idx="1"/>
          </p:nvPr>
        </p:nvSpPr>
        <p:spPr>
          <a:xfrm>
            <a:off x="1097280" y="1556489"/>
            <a:ext cx="10058400" cy="4023360"/>
          </a:xfrm>
        </p:spPr>
        <p:txBody>
          <a:bodyPr>
            <a:noAutofit/>
          </a:bodyPr>
          <a:lstStyle/>
          <a:p>
            <a:pPr algn="just">
              <a:lnSpc>
                <a:spcPct val="200000"/>
              </a:lnSpc>
              <a:buFont typeface="Wingdings" panose="05000000000000000000" pitchFamily="2" charset="2"/>
              <a:buChar char="Ø"/>
            </a:pPr>
            <a:r>
              <a:rPr lang="fr-FR" sz="2400" b="1" dirty="0">
                <a:latin typeface="Arial" panose="020B0604020202020204" pitchFamily="34" charset="0"/>
                <a:cs typeface="Arial" panose="020B0604020202020204" pitchFamily="34" charset="0"/>
              </a:rPr>
              <a:t>Server</a:t>
            </a:r>
            <a:r>
              <a:rPr lang="fr-FR" sz="2400" dirty="0">
                <a:latin typeface="Arial" panose="020B0604020202020204" pitchFamily="34" charset="0"/>
                <a:cs typeface="Arial" panose="020B0604020202020204" pitchFamily="34" charset="0"/>
              </a:rPr>
              <a:t>: Cette classe est utilisée pour créer un serveur </a:t>
            </a:r>
            <a:r>
              <a:rPr lang="fr-FR" sz="2400" b="1" dirty="0">
                <a:latin typeface="Arial" panose="020B0604020202020204" pitchFamily="34" charset="0"/>
                <a:cs typeface="Arial" panose="020B0604020202020204" pitchFamily="34" charset="0"/>
              </a:rPr>
              <a:t>TCP</a:t>
            </a:r>
            <a:r>
              <a:rPr lang="fr-FR" sz="2400" dirty="0">
                <a:latin typeface="Arial" panose="020B0604020202020204" pitchFamily="34" charset="0"/>
                <a:cs typeface="Arial" panose="020B0604020202020204" pitchFamily="34" charset="0"/>
              </a:rPr>
              <a:t> ou local.</a:t>
            </a:r>
          </a:p>
          <a:p>
            <a:pPr algn="just">
              <a:lnSpc>
                <a:spcPct val="200000"/>
              </a:lnSpc>
              <a:buFont typeface="Wingdings" panose="05000000000000000000" pitchFamily="2" charset="2"/>
              <a:buChar char="Ø"/>
            </a:pPr>
            <a:r>
              <a:rPr lang="fr-FR" sz="2400" b="1" dirty="0">
                <a:latin typeface="Arial" panose="020B0604020202020204" pitchFamily="34" charset="0"/>
                <a:cs typeface="Arial" panose="020B0604020202020204" pitchFamily="34" charset="0"/>
              </a:rPr>
              <a:t>Socket</a:t>
            </a:r>
            <a:r>
              <a:rPr lang="fr-FR" sz="2400" dirty="0">
                <a:latin typeface="Arial" panose="020B0604020202020204" pitchFamily="34" charset="0"/>
                <a:cs typeface="Arial" panose="020B0604020202020204" pitchFamily="34" charset="0"/>
              </a:rPr>
              <a:t>: Cet objet est une abstraction d’un </a:t>
            </a:r>
            <a:r>
              <a:rPr lang="fr-FR" sz="2400" b="1" dirty="0">
                <a:latin typeface="Arial" panose="020B0604020202020204" pitchFamily="34" charset="0"/>
                <a:cs typeface="Arial" panose="020B0604020202020204" pitchFamily="34" charset="0"/>
              </a:rPr>
              <a:t>TCP</a:t>
            </a:r>
            <a:r>
              <a:rPr lang="fr-FR" sz="2400" dirty="0">
                <a:latin typeface="Arial" panose="020B0604020202020204" pitchFamily="34" charset="0"/>
                <a:cs typeface="Arial" panose="020B0604020202020204" pitchFamily="34" charset="0"/>
              </a:rPr>
              <a:t> ou d’un socket local. Les instances </a:t>
            </a:r>
            <a:r>
              <a:rPr lang="fr-FR" sz="2400" b="1" dirty="0" err="1">
                <a:latin typeface="Arial" panose="020B0604020202020204" pitchFamily="34" charset="0"/>
                <a:cs typeface="Arial" panose="020B0604020202020204" pitchFamily="34" charset="0"/>
              </a:rPr>
              <a:t>net.Socket</a:t>
            </a:r>
            <a:r>
              <a:rPr lang="fr-FR" sz="2400" dirty="0">
                <a:latin typeface="Arial" panose="020B0604020202020204" pitchFamily="34" charset="0"/>
                <a:cs typeface="Arial" panose="020B0604020202020204" pitchFamily="34" charset="0"/>
              </a:rPr>
              <a:t> implémentent une interface Stream duplex. Ils peuvent être créés par l’utilisateur et utilisés en tant que client (avec </a:t>
            </a:r>
            <a:r>
              <a:rPr lang="fr-FR" sz="2400" b="1" dirty="0" err="1">
                <a:latin typeface="Arial" panose="020B0604020202020204" pitchFamily="34" charset="0"/>
                <a:cs typeface="Arial" panose="020B0604020202020204" pitchFamily="34" charset="0"/>
              </a:rPr>
              <a:t>connect</a:t>
            </a:r>
            <a:r>
              <a:rPr lang="fr-FR" sz="2400" dirty="0">
                <a:latin typeface="Arial" panose="020B0604020202020204" pitchFamily="34" charset="0"/>
                <a:cs typeface="Arial" panose="020B0604020202020204" pitchFamily="34" charset="0"/>
              </a:rPr>
              <a:t> ()) ou ils peuvent être créés par </a:t>
            </a:r>
            <a:r>
              <a:rPr lang="fr-FR" sz="2400" b="1" dirty="0" err="1">
                <a:latin typeface="Arial" panose="020B0604020202020204" pitchFamily="34" charset="0"/>
                <a:cs typeface="Arial" panose="020B0604020202020204" pitchFamily="34" charset="0"/>
              </a:rPr>
              <a:t>Node</a:t>
            </a:r>
            <a:r>
              <a:rPr lang="fr-FR" sz="2400" dirty="0">
                <a:latin typeface="Arial" panose="020B0604020202020204" pitchFamily="34" charset="0"/>
                <a:cs typeface="Arial" panose="020B0604020202020204" pitchFamily="34" charset="0"/>
              </a:rPr>
              <a:t> et transmis à l’utilisateur via l’événement «connexion» d’un serveur.</a:t>
            </a:r>
          </a:p>
          <a:p>
            <a:pPr algn="just">
              <a:lnSpc>
                <a:spcPct val="200000"/>
              </a:lnSpc>
              <a:buFont typeface="Wingdings" panose="05000000000000000000" pitchFamily="2" charset="2"/>
              <a:buChar char="Ø"/>
            </a:pPr>
            <a:endParaRPr lang="fr-FR" sz="2400" dirty="0">
              <a:latin typeface="Arial" panose="020B0604020202020204" pitchFamily="34" charset="0"/>
              <a:cs typeface="Arial" panose="020B0604020202020204" pitchFamily="34" charset="0"/>
            </a:endParaRPr>
          </a:p>
          <a:p>
            <a:pPr algn="just">
              <a:lnSpc>
                <a:spcPct val="200000"/>
              </a:lnSpc>
              <a:buFont typeface="Wingdings" panose="05000000000000000000" pitchFamily="2" charset="2"/>
              <a:buChar char="Ø"/>
            </a:pPr>
            <a:endParaRPr lang="fr-F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284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sp>
        <p:nvSpPr>
          <p:cNvPr id="3" name="Espace réservé du contenu 2"/>
          <p:cNvSpPr>
            <a:spLocks noGrp="1"/>
          </p:cNvSpPr>
          <p:nvPr>
            <p:ph idx="1"/>
          </p:nvPr>
        </p:nvSpPr>
        <p:spPr/>
        <p:txBody>
          <a:bodyPr/>
          <a:lstStyle/>
          <a:p>
            <a:r>
              <a:rPr lang="fr-FR" b="1" dirty="0"/>
              <a:t>server.js</a:t>
            </a:r>
          </a:p>
        </p:txBody>
      </p:sp>
      <p:pic>
        <p:nvPicPr>
          <p:cNvPr id="4" name="Image 3"/>
          <p:cNvPicPr>
            <a:picLocks noChangeAspect="1"/>
          </p:cNvPicPr>
          <p:nvPr/>
        </p:nvPicPr>
        <p:blipFill>
          <a:blip r:embed="rId2"/>
          <a:stretch>
            <a:fillRect/>
          </a:stretch>
        </p:blipFill>
        <p:spPr>
          <a:xfrm>
            <a:off x="2706687" y="1845734"/>
            <a:ext cx="8448993" cy="42877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51865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smtClean="0"/>
              <a:t>Client.js</a:t>
            </a:r>
            <a:endParaRPr lang="fr-FR" dirty="0"/>
          </a:p>
        </p:txBody>
      </p:sp>
      <p:pic>
        <p:nvPicPr>
          <p:cNvPr id="4" name="Espace réservé du contenu 3"/>
          <p:cNvPicPr>
            <a:picLocks noGrp="1" noChangeAspect="1"/>
          </p:cNvPicPr>
          <p:nvPr>
            <p:ph idx="1"/>
          </p:nvPr>
        </p:nvPicPr>
        <p:blipFill>
          <a:blip r:embed="rId2"/>
          <a:stretch>
            <a:fillRect/>
          </a:stretch>
        </p:blipFill>
        <p:spPr>
          <a:xfrm>
            <a:off x="1193800" y="1914560"/>
            <a:ext cx="9961880" cy="4133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9073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Le module DNS</a:t>
            </a:r>
            <a:endParaRPr lang="fr-FR" b="1" dirty="0"/>
          </a:p>
        </p:txBody>
      </p:sp>
      <p:sp>
        <p:nvSpPr>
          <p:cNvPr id="3" name="Espace réservé du contenu 2"/>
          <p:cNvSpPr>
            <a:spLocks noGrp="1"/>
          </p:cNvSpPr>
          <p:nvPr>
            <p:ph idx="1"/>
          </p:nvPr>
        </p:nvSpPr>
        <p:spPr>
          <a:xfrm>
            <a:off x="1097280" y="1606731"/>
            <a:ext cx="10058400" cy="4023360"/>
          </a:xfrm>
        </p:spPr>
        <p:txBody>
          <a:bodyPr>
            <a:noAutofit/>
          </a:bodyPr>
          <a:lstStyle/>
          <a:p>
            <a:pPr algn="just">
              <a:lnSpc>
                <a:spcPct val="200000"/>
              </a:lnSpc>
              <a:buFont typeface="Wingdings" panose="05000000000000000000" pitchFamily="2" charset="2"/>
              <a:buChar char="Ø"/>
            </a:pPr>
            <a:r>
              <a:rPr lang="fr-FR" sz="2400" b="1" dirty="0"/>
              <a:t>DNS</a:t>
            </a:r>
            <a:r>
              <a:rPr lang="fr-FR" sz="2400" dirty="0"/>
              <a:t> est un module de </a:t>
            </a:r>
            <a:r>
              <a:rPr lang="fr-FR" sz="2400" b="1" dirty="0" err="1"/>
              <a:t>node</a:t>
            </a:r>
            <a:r>
              <a:rPr lang="fr-FR" sz="2400" dirty="0"/>
              <a:t> utilisé pour effectuer une fonction de résolution de nom fournie par le système d’exploitation et utilisé pour effectuer une recherche DNS réelle.</a:t>
            </a:r>
          </a:p>
          <a:p>
            <a:pPr algn="just">
              <a:lnSpc>
                <a:spcPct val="200000"/>
              </a:lnSpc>
              <a:buFont typeface="Wingdings" panose="05000000000000000000" pitchFamily="2" charset="2"/>
              <a:buChar char="Ø"/>
            </a:pPr>
            <a:r>
              <a:rPr lang="fr-FR" sz="2400" dirty="0" smtClean="0"/>
              <a:t>Avantage</a:t>
            </a:r>
            <a:endParaRPr lang="fr-FR" sz="2400" dirty="0"/>
          </a:p>
          <a:p>
            <a:pPr lvl="1" algn="just">
              <a:lnSpc>
                <a:spcPct val="200000"/>
              </a:lnSpc>
              <a:buFont typeface="Wingdings" panose="05000000000000000000" pitchFamily="2" charset="2"/>
              <a:buChar char="Ø"/>
            </a:pPr>
            <a:r>
              <a:rPr lang="fr-FR" sz="2000" dirty="0"/>
              <a:t>Pas besoin de mémoriser les adresses IP – Les serveurs DNS fournissent une solution astucieuse pour convertir les noms de domaine ou de sous-domaine en adresses IP.</a:t>
            </a:r>
          </a:p>
        </p:txBody>
      </p:sp>
    </p:spTree>
    <p:extLst>
      <p:ext uri="{BB962C8B-B14F-4D97-AF65-F5344CB8AC3E}">
        <p14:creationId xmlns:p14="http://schemas.microsoft.com/office/powerpoint/2010/main" val="1289536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4400" b="1" dirty="0"/>
              <a:t>Exemple de création d’un processus enfant</a:t>
            </a:r>
          </a:p>
        </p:txBody>
      </p:sp>
      <p:sp>
        <p:nvSpPr>
          <p:cNvPr id="3" name="Espace réservé du contenu 2"/>
          <p:cNvSpPr>
            <a:spLocks noGrp="1"/>
          </p:cNvSpPr>
          <p:nvPr>
            <p:ph idx="1"/>
          </p:nvPr>
        </p:nvSpPr>
        <p:spPr>
          <a:xfrm>
            <a:off x="1190252" y="1826244"/>
            <a:ext cx="9897957" cy="3777622"/>
          </a:xfrm>
        </p:spPr>
        <p:txBody>
          <a:bodyPr>
            <a:normAutofit/>
          </a:bodyPr>
          <a:lstStyle/>
          <a:p>
            <a:pPr algn="just">
              <a:lnSpc>
                <a:spcPct val="200000"/>
              </a:lnSpc>
            </a:pPr>
            <a:r>
              <a:rPr lang="fr-FR" sz="2800" dirty="0" smtClean="0">
                <a:latin typeface="Arial" panose="020B0604020202020204" pitchFamily="34" charset="0"/>
                <a:cs typeface="Arial" panose="020B0604020202020204" pitchFamily="34" charset="0"/>
              </a:rPr>
              <a:t>Création d’un </a:t>
            </a:r>
            <a:r>
              <a:rPr lang="fr-FR" sz="2800" dirty="0">
                <a:latin typeface="Arial" panose="020B0604020202020204" pitchFamily="34" charset="0"/>
                <a:cs typeface="Arial" panose="020B0604020202020204" pitchFamily="34" charset="0"/>
              </a:rPr>
              <a:t>serveur web avec deux points terminaux. L’un d’eux effectuera un calcul lent qui bloquera le processus </a:t>
            </a:r>
            <a:r>
              <a:rPr lang="fr-FR" sz="2800" b="1" dirty="0">
                <a:latin typeface="Arial" panose="020B0604020202020204" pitchFamily="34" charset="0"/>
                <a:cs typeface="Arial" panose="020B0604020202020204" pitchFamily="34" charset="0"/>
              </a:rPr>
              <a:t>Node.js</a:t>
            </a:r>
            <a:r>
              <a:rPr lang="fr-FR" sz="2800" dirty="0">
                <a:latin typeface="Arial" panose="020B0604020202020204" pitchFamily="34" charset="0"/>
                <a:cs typeface="Arial" panose="020B0604020202020204" pitchFamily="34" charset="0"/>
              </a:rPr>
              <a:t>. L’autre point terminal renverra un objet </a:t>
            </a:r>
            <a:r>
              <a:rPr lang="fr-FR" sz="2800" b="1" dirty="0">
                <a:latin typeface="Arial" panose="020B0604020202020204" pitchFamily="34" charset="0"/>
                <a:cs typeface="Arial" panose="020B0604020202020204" pitchFamily="34" charset="0"/>
              </a:rPr>
              <a:t>JSON</a:t>
            </a:r>
            <a:r>
              <a:rPr lang="fr-FR" sz="2800" dirty="0">
                <a:latin typeface="Arial" panose="020B0604020202020204" pitchFamily="34" charset="0"/>
                <a:cs typeface="Arial" panose="020B0604020202020204" pitchFamily="34" charset="0"/>
              </a:rPr>
              <a:t> disant hello.</a:t>
            </a:r>
          </a:p>
        </p:txBody>
      </p:sp>
    </p:spTree>
    <p:extLst>
      <p:ext uri="{BB962C8B-B14F-4D97-AF65-F5344CB8AC3E}">
        <p14:creationId xmlns:p14="http://schemas.microsoft.com/office/powerpoint/2010/main" val="1790081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068984"/>
            <a:ext cx="10058400" cy="378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92910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Le module URL</a:t>
            </a:r>
            <a:endParaRPr lang="fr-FR" b="1" dirty="0"/>
          </a:p>
        </p:txBody>
      </p:sp>
      <p:sp>
        <p:nvSpPr>
          <p:cNvPr id="3" name="Espace réservé du contenu 2"/>
          <p:cNvSpPr>
            <a:spLocks noGrp="1"/>
          </p:cNvSpPr>
          <p:nvPr>
            <p:ph idx="1"/>
          </p:nvPr>
        </p:nvSpPr>
        <p:spPr/>
        <p:txBody>
          <a:bodyPr>
            <a:noAutofit/>
          </a:bodyPr>
          <a:lstStyle/>
          <a:p>
            <a:pPr algn="just">
              <a:lnSpc>
                <a:spcPct val="300000"/>
              </a:lnSpc>
              <a:buFont typeface="Wingdings" panose="05000000000000000000" pitchFamily="2" charset="2"/>
              <a:buChar char="Ø"/>
            </a:pPr>
            <a:r>
              <a:rPr lang="fr-FR" sz="2400" dirty="0"/>
              <a:t> En Node.js, le module </a:t>
            </a:r>
            <a:r>
              <a:rPr lang="fr-FR" sz="2400" b="1" dirty="0"/>
              <a:t>url</a:t>
            </a:r>
            <a:r>
              <a:rPr lang="fr-FR" sz="2400" dirty="0"/>
              <a:t> est utilisé pour manipuler et formater des </a:t>
            </a:r>
            <a:r>
              <a:rPr lang="fr-FR" sz="2400" b="1" dirty="0" err="1"/>
              <a:t>URLs</a:t>
            </a:r>
            <a:r>
              <a:rPr lang="fr-FR" sz="2400" dirty="0"/>
              <a:t>. Il fournit des méthodes pour analyser les composants d'une </a:t>
            </a:r>
            <a:r>
              <a:rPr lang="fr-FR" sz="2400" b="1" dirty="0"/>
              <a:t>URL</a:t>
            </a:r>
            <a:r>
              <a:rPr lang="fr-FR" sz="2400" dirty="0"/>
              <a:t> (comme le protocole, l'hôte, le chemin, les paramètres de requête, etc.) ainsi que pour les formater à nouveau en tant </a:t>
            </a:r>
            <a:r>
              <a:rPr lang="fr-FR" sz="2400" b="1" dirty="0"/>
              <a:t>qu'URL</a:t>
            </a:r>
            <a:r>
              <a:rPr lang="fr-FR" sz="2400" dirty="0"/>
              <a:t> valide. </a:t>
            </a:r>
          </a:p>
        </p:txBody>
      </p:sp>
    </p:spTree>
    <p:extLst>
      <p:ext uri="{BB962C8B-B14F-4D97-AF65-F5344CB8AC3E}">
        <p14:creationId xmlns:p14="http://schemas.microsoft.com/office/powerpoint/2010/main" val="4010391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 URL</a:t>
            </a:r>
            <a:endParaRPr lang="fr-FR" b="1" dirty="0"/>
          </a:p>
        </p:txBody>
      </p:sp>
      <p:pic>
        <p:nvPicPr>
          <p:cNvPr id="4" name="Espace réservé du contenu 3"/>
          <p:cNvPicPr>
            <a:picLocks noGrp="1" noChangeAspect="1"/>
          </p:cNvPicPr>
          <p:nvPr>
            <p:ph idx="1"/>
          </p:nvPr>
        </p:nvPicPr>
        <p:blipFill>
          <a:blip r:embed="rId2"/>
          <a:stretch>
            <a:fillRect/>
          </a:stretch>
        </p:blipFill>
        <p:spPr>
          <a:xfrm>
            <a:off x="2373745" y="2101561"/>
            <a:ext cx="7352145" cy="3124200"/>
          </a:xfrm>
          <a:prstGeom prst="rect">
            <a:avLst/>
          </a:prstGeom>
        </p:spPr>
      </p:pic>
    </p:spTree>
    <p:extLst>
      <p:ext uri="{BB962C8B-B14F-4D97-AF65-F5344CB8AC3E}">
        <p14:creationId xmlns:p14="http://schemas.microsoft.com/office/powerpoint/2010/main" val="2175401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Le Module FS</a:t>
            </a:r>
            <a:endParaRPr lang="fr-FR" b="1" dirty="0"/>
          </a:p>
        </p:txBody>
      </p:sp>
      <p:sp>
        <p:nvSpPr>
          <p:cNvPr id="3" name="Espace réservé du contenu 2"/>
          <p:cNvSpPr>
            <a:spLocks noGrp="1"/>
          </p:cNvSpPr>
          <p:nvPr>
            <p:ph idx="1"/>
          </p:nvPr>
        </p:nvSpPr>
        <p:spPr/>
        <p:txBody>
          <a:bodyPr>
            <a:normAutofit fontScale="85000" lnSpcReduction="10000"/>
          </a:bodyPr>
          <a:lstStyle/>
          <a:p>
            <a:pPr algn="just">
              <a:lnSpc>
                <a:spcPct val="150000"/>
              </a:lnSpc>
              <a:buFont typeface="Wingdings" panose="05000000000000000000" pitchFamily="2" charset="2"/>
              <a:buChar char="Ø"/>
            </a:pPr>
            <a:r>
              <a:rPr lang="fr-FR" dirty="0"/>
              <a:t> Le module </a:t>
            </a:r>
            <a:r>
              <a:rPr lang="fr-FR" dirty="0" err="1"/>
              <a:t>fs</a:t>
            </a:r>
            <a:r>
              <a:rPr lang="fr-FR" dirty="0"/>
              <a:t> (système de fichiers) est l'un des modules fondamentaux de Node.js, utilisé pour interagir avec le système de fichiers local. Il offre une gamme de fonctionnalités pour lire, écrire, modifier, déplacer et supprimer des fichiers et des répertoires. Voici un aperçu des principales fonctionnalités et du rôle du module </a:t>
            </a:r>
            <a:r>
              <a:rPr lang="fr-FR" dirty="0" err="1"/>
              <a:t>fs</a:t>
            </a:r>
            <a:r>
              <a:rPr lang="fr-FR" dirty="0"/>
              <a:t> :</a:t>
            </a:r>
            <a:endParaRPr lang="fr-FR" dirty="0" smtClean="0"/>
          </a:p>
          <a:p>
            <a:pPr lvl="1" algn="just">
              <a:lnSpc>
                <a:spcPct val="150000"/>
              </a:lnSpc>
              <a:buFont typeface="Wingdings" panose="05000000000000000000" pitchFamily="2" charset="2"/>
              <a:buChar char="Ø"/>
            </a:pPr>
            <a:r>
              <a:rPr lang="fr-FR" b="1" dirty="0"/>
              <a:t>Lecture de </a:t>
            </a:r>
            <a:r>
              <a:rPr lang="fr-FR" b="1" dirty="0" smtClean="0"/>
              <a:t>fichiers </a:t>
            </a:r>
            <a:r>
              <a:rPr lang="fr-FR" b="1" dirty="0"/>
              <a:t>: </a:t>
            </a:r>
            <a:r>
              <a:rPr lang="fr-FR" b="1" dirty="0" err="1"/>
              <a:t>fs.readFile</a:t>
            </a:r>
            <a:r>
              <a:rPr lang="fr-FR" b="1" dirty="0"/>
              <a:t>() et </a:t>
            </a:r>
            <a:r>
              <a:rPr lang="fr-FR" b="1" dirty="0" err="1"/>
              <a:t>fs.readFileSync</a:t>
            </a:r>
            <a:r>
              <a:rPr lang="fr-FR" b="1" dirty="0"/>
              <a:t>()</a:t>
            </a:r>
            <a:endParaRPr lang="fr-FR" b="1" dirty="0" smtClean="0"/>
          </a:p>
          <a:p>
            <a:pPr lvl="1" algn="just">
              <a:lnSpc>
                <a:spcPct val="150000"/>
              </a:lnSpc>
              <a:buFont typeface="Wingdings" panose="05000000000000000000" pitchFamily="2" charset="2"/>
              <a:buChar char="Ø"/>
            </a:pPr>
            <a:r>
              <a:rPr lang="fr-FR" b="1" dirty="0"/>
              <a:t>Écriture de fichiers</a:t>
            </a:r>
            <a:r>
              <a:rPr lang="fr-FR" dirty="0"/>
              <a:t> : </a:t>
            </a:r>
            <a:r>
              <a:rPr lang="fr-FR" b="1" dirty="0" err="1"/>
              <a:t>fs.writeFile</a:t>
            </a:r>
            <a:r>
              <a:rPr lang="fr-FR" b="1" dirty="0"/>
              <a:t>() et </a:t>
            </a:r>
            <a:r>
              <a:rPr lang="fr-FR" b="1" dirty="0" err="1"/>
              <a:t>fs.writeFileSync</a:t>
            </a:r>
            <a:r>
              <a:rPr lang="fr-FR" b="1" dirty="0"/>
              <a:t>()</a:t>
            </a:r>
            <a:endParaRPr lang="fr-FR" b="1" dirty="0" smtClean="0"/>
          </a:p>
          <a:p>
            <a:pPr lvl="1" algn="just">
              <a:lnSpc>
                <a:spcPct val="150000"/>
              </a:lnSpc>
              <a:buFont typeface="Wingdings" panose="05000000000000000000" pitchFamily="2" charset="2"/>
              <a:buChar char="Ø"/>
            </a:pPr>
            <a:r>
              <a:rPr lang="fr-FR" b="1" dirty="0"/>
              <a:t>Manipulation de fichiers et de répertoires : </a:t>
            </a:r>
            <a:r>
              <a:rPr lang="fr-FR" b="1" dirty="0" err="1"/>
              <a:t>fs.rename</a:t>
            </a:r>
            <a:r>
              <a:rPr lang="fr-FR" b="1" dirty="0"/>
              <a:t>(), </a:t>
            </a:r>
            <a:r>
              <a:rPr lang="fr-FR" b="1" dirty="0" err="1"/>
              <a:t>fs.mkdir</a:t>
            </a:r>
            <a:r>
              <a:rPr lang="fr-FR" b="1" dirty="0"/>
              <a:t>(), </a:t>
            </a:r>
            <a:r>
              <a:rPr lang="fr-FR" b="1" dirty="0" err="1"/>
              <a:t>fs.rmdir</a:t>
            </a:r>
            <a:r>
              <a:rPr lang="fr-FR" b="1" dirty="0"/>
              <a:t>(), etc.</a:t>
            </a:r>
            <a:endParaRPr lang="fr-FR" b="1" dirty="0" smtClean="0"/>
          </a:p>
          <a:p>
            <a:pPr lvl="1" algn="just">
              <a:lnSpc>
                <a:spcPct val="150000"/>
              </a:lnSpc>
              <a:buFont typeface="Wingdings" panose="05000000000000000000" pitchFamily="2" charset="2"/>
              <a:buChar char="Ø"/>
            </a:pPr>
            <a:r>
              <a:rPr lang="fr-FR" b="1" dirty="0"/>
              <a:t>Gestion des autorisations : </a:t>
            </a:r>
            <a:r>
              <a:rPr lang="fr-FR" b="1" dirty="0" err="1"/>
              <a:t>fs.chmod</a:t>
            </a:r>
            <a:r>
              <a:rPr lang="fr-FR" b="1" dirty="0"/>
              <a:t>() et </a:t>
            </a:r>
            <a:r>
              <a:rPr lang="fr-FR" b="1" dirty="0" err="1"/>
              <a:t>fs.access</a:t>
            </a:r>
            <a:r>
              <a:rPr lang="fr-FR" b="1" dirty="0"/>
              <a:t>()</a:t>
            </a:r>
            <a:endParaRPr lang="fr-FR" b="1" dirty="0" smtClean="0"/>
          </a:p>
          <a:p>
            <a:pPr lvl="1" algn="just">
              <a:lnSpc>
                <a:spcPct val="150000"/>
              </a:lnSpc>
              <a:buFont typeface="Wingdings" panose="05000000000000000000" pitchFamily="2" charset="2"/>
              <a:buChar char="Ø"/>
            </a:pPr>
            <a:r>
              <a:rPr lang="fr-FR" b="1" dirty="0"/>
              <a:t>Observation de fichiers</a:t>
            </a:r>
            <a:r>
              <a:rPr lang="fr-FR" dirty="0"/>
              <a:t> : </a:t>
            </a:r>
            <a:r>
              <a:rPr lang="fr-FR" b="1" dirty="0" err="1"/>
              <a:t>fs.watch</a:t>
            </a:r>
            <a:r>
              <a:rPr lang="fr-FR" b="1" dirty="0"/>
              <a:t>()</a:t>
            </a:r>
            <a:endParaRPr lang="fr-FR" dirty="0" smtClean="0"/>
          </a:p>
          <a:p>
            <a:pPr lvl="1" algn="just">
              <a:lnSpc>
                <a:spcPct val="150000"/>
              </a:lnSpc>
              <a:buFont typeface="Wingdings" panose="05000000000000000000" pitchFamily="2" charset="2"/>
              <a:buChar char="Ø"/>
            </a:pPr>
            <a:r>
              <a:rPr lang="fr-FR" b="1" dirty="0"/>
              <a:t>Manipulation de chemins</a:t>
            </a:r>
            <a:r>
              <a:rPr lang="fr-FR" dirty="0"/>
              <a:t> : </a:t>
            </a:r>
            <a:r>
              <a:rPr lang="fr-FR" b="1" dirty="0" err="1"/>
              <a:t>fs.realpath</a:t>
            </a:r>
            <a:r>
              <a:rPr lang="fr-FR" b="1" dirty="0"/>
              <a:t>()</a:t>
            </a:r>
            <a:endParaRPr lang="fr-FR" b="1" dirty="0" smtClean="0"/>
          </a:p>
          <a:p>
            <a:pPr lvl="1" algn="just">
              <a:lnSpc>
                <a:spcPct val="150000"/>
              </a:lnSpc>
              <a:buFont typeface="Wingdings" panose="05000000000000000000" pitchFamily="2" charset="2"/>
              <a:buChar char="Ø"/>
            </a:pPr>
            <a:endParaRPr lang="fr-FR" dirty="0"/>
          </a:p>
        </p:txBody>
      </p:sp>
    </p:spTree>
    <p:extLst>
      <p:ext uri="{BB962C8B-B14F-4D97-AF65-F5344CB8AC3E}">
        <p14:creationId xmlns:p14="http://schemas.microsoft.com/office/powerpoint/2010/main" val="1605049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pic>
        <p:nvPicPr>
          <p:cNvPr id="4" name="Espace réservé du contenu 3"/>
          <p:cNvPicPr>
            <a:picLocks noGrp="1" noChangeAspect="1"/>
          </p:cNvPicPr>
          <p:nvPr>
            <p:ph idx="1"/>
          </p:nvPr>
        </p:nvPicPr>
        <p:blipFill>
          <a:blip r:embed="rId2"/>
          <a:stretch>
            <a:fillRect/>
          </a:stretch>
        </p:blipFill>
        <p:spPr>
          <a:xfrm>
            <a:off x="1209964" y="1985963"/>
            <a:ext cx="9945716" cy="4146982"/>
          </a:xfrm>
          <a:prstGeom prst="rect">
            <a:avLst/>
          </a:prstGeom>
        </p:spPr>
      </p:pic>
    </p:spTree>
    <p:extLst>
      <p:ext uri="{BB962C8B-B14F-4D97-AF65-F5344CB8AC3E}">
        <p14:creationId xmlns:p14="http://schemas.microsoft.com/office/powerpoint/2010/main" val="2962860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Le Module HTTP</a:t>
            </a:r>
            <a:endParaRPr lang="fr-FR" b="1" dirty="0"/>
          </a:p>
        </p:txBody>
      </p:sp>
      <p:sp>
        <p:nvSpPr>
          <p:cNvPr id="3" name="Espace réservé du contenu 2"/>
          <p:cNvSpPr>
            <a:spLocks noGrp="1"/>
          </p:cNvSpPr>
          <p:nvPr>
            <p:ph idx="1"/>
          </p:nvPr>
        </p:nvSpPr>
        <p:spPr/>
        <p:txBody>
          <a:bodyPr>
            <a:normAutofit/>
          </a:bodyPr>
          <a:lstStyle/>
          <a:p>
            <a:pPr algn="just">
              <a:lnSpc>
                <a:spcPct val="200000"/>
              </a:lnSpc>
            </a:pPr>
            <a:r>
              <a:rPr lang="fr-FR" sz="2400" dirty="0">
                <a:latin typeface="Arial" panose="020B0604020202020204" pitchFamily="34" charset="0"/>
                <a:cs typeface="Arial" panose="020B0604020202020204" pitchFamily="34" charset="0"/>
              </a:rPr>
              <a:t>Pour effectuer des </a:t>
            </a:r>
            <a:r>
              <a:rPr lang="fr-FR" sz="2400" dirty="0" smtClean="0">
                <a:latin typeface="Arial" panose="020B0604020202020204" pitchFamily="34" charset="0"/>
                <a:cs typeface="Arial" panose="020B0604020202020204" pitchFamily="34" charset="0"/>
              </a:rPr>
              <a:t>requêtes </a:t>
            </a:r>
            <a:r>
              <a:rPr lang="fr-FR" sz="2400" dirty="0">
                <a:latin typeface="Arial" panose="020B0604020202020204" pitchFamily="34" charset="0"/>
                <a:cs typeface="Arial" panose="020B0604020202020204" pitchFamily="34" charset="0"/>
              </a:rPr>
              <a:t>HTTP dans Node.js, il existe un module intégré HTTP dans Node.js pour transférer des données via HTTP. Pour utiliser le serveur HTTP dans </a:t>
            </a:r>
            <a:r>
              <a:rPr lang="fr-FR" sz="2400" b="1" dirty="0" err="1" smtClean="0">
                <a:latin typeface="Arial" panose="020B0604020202020204" pitchFamily="34" charset="0"/>
                <a:cs typeface="Arial" panose="020B0604020202020204" pitchFamily="34" charset="0"/>
              </a:rPr>
              <a:t>nodeJS</a:t>
            </a:r>
            <a:r>
              <a:rPr lang="fr-FR" sz="2400" dirty="0" smtClean="0">
                <a:latin typeface="Arial" panose="020B0604020202020204" pitchFamily="34" charset="0"/>
                <a:cs typeface="Arial" panose="020B0604020202020204" pitchFamily="34" charset="0"/>
              </a:rPr>
              <a:t>, </a:t>
            </a:r>
            <a:r>
              <a:rPr lang="fr-FR" sz="2400" dirty="0">
                <a:latin typeface="Arial" panose="020B0604020202020204" pitchFamily="34" charset="0"/>
                <a:cs typeface="Arial" panose="020B0604020202020204" pitchFamily="34" charset="0"/>
              </a:rPr>
              <a:t>nous devons exiger le module HTTP. Le module HTTP crée un serveur HTTP qui écoute les ports du serveur et renvoie une réponse au client.</a:t>
            </a:r>
          </a:p>
        </p:txBody>
      </p:sp>
    </p:spTree>
    <p:extLst>
      <p:ext uri="{BB962C8B-B14F-4D97-AF65-F5344CB8AC3E}">
        <p14:creationId xmlns:p14="http://schemas.microsoft.com/office/powerpoint/2010/main" val="1572279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 1 : Retour HTML</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009774"/>
            <a:ext cx="10180319" cy="3921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17645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Exemple </a:t>
            </a:r>
            <a:r>
              <a:rPr lang="fr-FR" b="1" dirty="0" smtClean="0"/>
              <a:t>2 </a:t>
            </a:r>
            <a:r>
              <a:rPr lang="fr-FR" b="1" dirty="0"/>
              <a:t>: Retour </a:t>
            </a:r>
            <a:r>
              <a:rPr lang="fr-FR" b="1" dirty="0" smtClean="0"/>
              <a:t>JSON</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108200"/>
            <a:ext cx="10058400" cy="3975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8232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Exemple </a:t>
            </a:r>
            <a:r>
              <a:rPr lang="fr-FR" b="1" dirty="0" smtClean="0"/>
              <a:t>3 </a:t>
            </a:r>
            <a:r>
              <a:rPr lang="fr-FR" b="1" dirty="0"/>
              <a:t>: Retour </a:t>
            </a:r>
            <a:r>
              <a:rPr lang="fr-FR" b="1" dirty="0" smtClean="0"/>
              <a:t>CSV</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057400"/>
            <a:ext cx="10058400" cy="401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5925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 4: à l’aide d’un fichier HTML</a:t>
            </a:r>
            <a:endParaRPr lang="fr-FR" b="1" dirty="0"/>
          </a:p>
        </p:txBody>
      </p:sp>
      <p:sp>
        <p:nvSpPr>
          <p:cNvPr id="3" name="Espace réservé du contenu 2"/>
          <p:cNvSpPr>
            <a:spLocks noGrp="1"/>
          </p:cNvSpPr>
          <p:nvPr>
            <p:ph idx="1"/>
          </p:nvPr>
        </p:nvSpPr>
        <p:spPr/>
        <p:txBody>
          <a:bodyPr>
            <a:normAutofit/>
          </a:bodyPr>
          <a:lstStyle/>
          <a:p>
            <a:pPr algn="just">
              <a:lnSpc>
                <a:spcPct val="150000"/>
              </a:lnSpc>
              <a:buFont typeface="Wingdings" panose="05000000000000000000" pitchFamily="2" charset="2"/>
              <a:buChar char="Ø"/>
            </a:pPr>
            <a:r>
              <a:rPr lang="fr-FR" sz="2400" dirty="0" smtClean="0"/>
              <a:t>Créer votre page </a:t>
            </a:r>
            <a:r>
              <a:rPr lang="fr-FR" sz="2400" b="1" dirty="0" smtClean="0"/>
              <a:t>index.html.</a:t>
            </a:r>
          </a:p>
          <a:p>
            <a:pPr algn="just">
              <a:lnSpc>
                <a:spcPct val="150000"/>
              </a:lnSpc>
              <a:buFont typeface="Wingdings" panose="05000000000000000000" pitchFamily="2" charset="2"/>
              <a:buChar char="Ø"/>
            </a:pPr>
            <a:r>
              <a:rPr lang="fr-FR" sz="2400" dirty="0" smtClean="0"/>
              <a:t>Mettre à jour le </a:t>
            </a:r>
            <a:r>
              <a:rPr lang="fr-FR" sz="2400" b="1" dirty="0" err="1" smtClean="0"/>
              <a:t>listner</a:t>
            </a:r>
            <a:endParaRPr lang="fr-FR" sz="2400" b="1" dirty="0" smtClean="0"/>
          </a:p>
          <a:p>
            <a:pPr algn="just">
              <a:lnSpc>
                <a:spcPct val="150000"/>
              </a:lnSpc>
              <a:buFont typeface="Wingdings" panose="05000000000000000000" pitchFamily="2" charset="2"/>
              <a:buChar char="Ø"/>
            </a:pPr>
            <a:endParaRPr lang="fr-FR" sz="2400" dirty="0"/>
          </a:p>
        </p:txBody>
      </p:sp>
      <p:pic>
        <p:nvPicPr>
          <p:cNvPr id="4" name="Image 3"/>
          <p:cNvPicPr>
            <a:picLocks noChangeAspect="1"/>
          </p:cNvPicPr>
          <p:nvPr/>
        </p:nvPicPr>
        <p:blipFill>
          <a:blip r:embed="rId2"/>
          <a:stretch>
            <a:fillRect/>
          </a:stretch>
        </p:blipFill>
        <p:spPr>
          <a:xfrm>
            <a:off x="5591174" y="1983368"/>
            <a:ext cx="5564506" cy="494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stretch>
            <a:fillRect/>
          </a:stretch>
        </p:blipFill>
        <p:spPr>
          <a:xfrm>
            <a:off x="5591174" y="2615828"/>
            <a:ext cx="5564506" cy="36960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053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Mise en place du serveur</a:t>
            </a:r>
            <a:endParaRPr lang="fr-FR" b="1" dirty="0"/>
          </a:p>
        </p:txBody>
      </p:sp>
      <p:sp>
        <p:nvSpPr>
          <p:cNvPr id="3" name="Espace réservé du contenu 2"/>
          <p:cNvSpPr>
            <a:spLocks noGrp="1"/>
          </p:cNvSpPr>
          <p:nvPr>
            <p:ph idx="1"/>
          </p:nvPr>
        </p:nvSpPr>
        <p:spPr/>
        <p:txBody>
          <a:bodyPr/>
          <a:lstStyle/>
          <a:p>
            <a:r>
              <a:rPr lang="fr-FR" dirty="0" smtClean="0"/>
              <a:t>Créer le fichier </a:t>
            </a:r>
            <a:r>
              <a:rPr lang="fr-FR" b="1" dirty="0" smtClean="0"/>
              <a:t>procserver.js</a:t>
            </a:r>
            <a:endParaRPr lang="fr-FR" b="1" dirty="0"/>
          </a:p>
        </p:txBody>
      </p:sp>
      <p:pic>
        <p:nvPicPr>
          <p:cNvPr id="4" name="Image 3"/>
          <p:cNvPicPr>
            <a:picLocks noChangeAspect="1"/>
          </p:cNvPicPr>
          <p:nvPr/>
        </p:nvPicPr>
        <p:blipFill>
          <a:blip r:embed="rId2"/>
          <a:stretch>
            <a:fillRect/>
          </a:stretch>
        </p:blipFill>
        <p:spPr>
          <a:xfrm>
            <a:off x="2433667" y="2381645"/>
            <a:ext cx="8722013" cy="34874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5695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Le module NET</a:t>
            </a:r>
            <a:endParaRPr lang="fr-FR" b="1" dirty="0"/>
          </a:p>
        </p:txBody>
      </p:sp>
      <p:sp>
        <p:nvSpPr>
          <p:cNvPr id="3" name="Espace réservé du contenu 2"/>
          <p:cNvSpPr>
            <a:spLocks noGrp="1"/>
          </p:cNvSpPr>
          <p:nvPr>
            <p:ph idx="1"/>
          </p:nvPr>
        </p:nvSpPr>
        <p:spPr/>
        <p:txBody>
          <a:bodyPr>
            <a:noAutofit/>
          </a:bodyPr>
          <a:lstStyle/>
          <a:p>
            <a:pPr algn="just">
              <a:lnSpc>
                <a:spcPct val="150000"/>
              </a:lnSpc>
              <a:buFont typeface="Wingdings" panose="05000000000000000000" pitchFamily="2" charset="2"/>
              <a:buChar char="Ø"/>
            </a:pPr>
            <a:r>
              <a:rPr lang="fr-FR" sz="2400" dirty="0"/>
              <a:t>Le module </a:t>
            </a:r>
            <a:r>
              <a:rPr lang="fr-FR" sz="2400" b="1" dirty="0"/>
              <a:t>Node.js</a:t>
            </a:r>
            <a:r>
              <a:rPr lang="fr-FR" sz="2400" dirty="0"/>
              <a:t> net est utilisé pour créer des serveurs et des clients. Ce module fournit un </a:t>
            </a:r>
            <a:r>
              <a:rPr lang="fr-FR" sz="2400" b="1" dirty="0" err="1"/>
              <a:t>wrapper</a:t>
            </a:r>
            <a:r>
              <a:rPr lang="fr-FR" sz="2400" dirty="0"/>
              <a:t> de réseau asynchrone et il peut être importé à l’aide de la syntaxe suivante.</a:t>
            </a:r>
          </a:p>
          <a:p>
            <a:pPr lvl="1" algn="just">
              <a:lnSpc>
                <a:spcPct val="150000"/>
              </a:lnSpc>
              <a:buFont typeface="Wingdings" panose="05000000000000000000" pitchFamily="2" charset="2"/>
              <a:buChar char="Ø"/>
            </a:pPr>
            <a:r>
              <a:rPr lang="fr-FR" sz="2800" b="1" dirty="0" smtClean="0"/>
              <a:t>var </a:t>
            </a:r>
            <a:r>
              <a:rPr lang="fr-FR" sz="2800" b="1" dirty="0"/>
              <a:t>net = </a:t>
            </a:r>
            <a:r>
              <a:rPr lang="fr-FR" sz="2800" b="1" dirty="0" err="1"/>
              <a:t>require</a:t>
            </a:r>
            <a:r>
              <a:rPr lang="fr-FR" sz="2800" b="1" dirty="0"/>
              <a:t>("net</a:t>
            </a:r>
            <a:r>
              <a:rPr lang="fr-FR" sz="2800" b="1" dirty="0" smtClean="0"/>
              <a:t>")</a:t>
            </a:r>
          </a:p>
        </p:txBody>
      </p:sp>
    </p:spTree>
    <p:extLst>
      <p:ext uri="{BB962C8B-B14F-4D97-AF65-F5344CB8AC3E}">
        <p14:creationId xmlns:p14="http://schemas.microsoft.com/office/powerpoint/2010/main" val="107186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t>Exemples de </a:t>
            </a:r>
            <a:r>
              <a:rPr lang="fr-FR" b="1" dirty="0" smtClean="0"/>
              <a:t>classe </a:t>
            </a:r>
            <a:r>
              <a:rPr lang="fr-FR" b="1" dirty="0"/>
              <a:t/>
            </a:r>
            <a:br>
              <a:rPr lang="fr-FR" b="1" dirty="0"/>
            </a:br>
            <a:endParaRPr lang="fr-FR" b="1" dirty="0"/>
          </a:p>
        </p:txBody>
      </p:sp>
      <p:sp>
        <p:nvSpPr>
          <p:cNvPr id="3" name="Espace réservé du contenu 2"/>
          <p:cNvSpPr>
            <a:spLocks noGrp="1"/>
          </p:cNvSpPr>
          <p:nvPr>
            <p:ph idx="1"/>
          </p:nvPr>
        </p:nvSpPr>
        <p:spPr>
          <a:xfrm>
            <a:off x="1097280" y="1737360"/>
            <a:ext cx="10058400" cy="4023360"/>
          </a:xfrm>
        </p:spPr>
        <p:txBody>
          <a:bodyPr>
            <a:noAutofit/>
          </a:bodyPr>
          <a:lstStyle/>
          <a:p>
            <a:pPr algn="just">
              <a:lnSpc>
                <a:spcPct val="200000"/>
              </a:lnSpc>
              <a:buFont typeface="Wingdings" panose="05000000000000000000" pitchFamily="2" charset="2"/>
              <a:buChar char="Ø"/>
            </a:pPr>
            <a:r>
              <a:rPr lang="fr-FR" sz="2400" b="1" dirty="0">
                <a:latin typeface="Arial" panose="020B0604020202020204" pitchFamily="34" charset="0"/>
                <a:cs typeface="Arial" panose="020B0604020202020204" pitchFamily="34" charset="0"/>
              </a:rPr>
              <a:t>Server</a:t>
            </a:r>
            <a:r>
              <a:rPr lang="fr-FR" sz="2400" dirty="0">
                <a:latin typeface="Arial" panose="020B0604020202020204" pitchFamily="34" charset="0"/>
                <a:cs typeface="Arial" panose="020B0604020202020204" pitchFamily="34" charset="0"/>
              </a:rPr>
              <a:t>: Cette classe est utilisée pour créer un serveur </a:t>
            </a:r>
            <a:r>
              <a:rPr lang="fr-FR" sz="2400" b="1" dirty="0">
                <a:latin typeface="Arial" panose="020B0604020202020204" pitchFamily="34" charset="0"/>
                <a:cs typeface="Arial" panose="020B0604020202020204" pitchFamily="34" charset="0"/>
              </a:rPr>
              <a:t>TCP</a:t>
            </a:r>
            <a:r>
              <a:rPr lang="fr-FR" sz="2400" dirty="0">
                <a:latin typeface="Arial" panose="020B0604020202020204" pitchFamily="34" charset="0"/>
                <a:cs typeface="Arial" panose="020B0604020202020204" pitchFamily="34" charset="0"/>
              </a:rPr>
              <a:t> ou local.</a:t>
            </a:r>
          </a:p>
          <a:p>
            <a:pPr algn="just">
              <a:lnSpc>
                <a:spcPct val="200000"/>
              </a:lnSpc>
              <a:buFont typeface="Wingdings" panose="05000000000000000000" pitchFamily="2" charset="2"/>
              <a:buChar char="Ø"/>
            </a:pPr>
            <a:r>
              <a:rPr lang="fr-FR" sz="2400" b="1" dirty="0">
                <a:latin typeface="Arial" panose="020B0604020202020204" pitchFamily="34" charset="0"/>
                <a:cs typeface="Arial" panose="020B0604020202020204" pitchFamily="34" charset="0"/>
              </a:rPr>
              <a:t>Socket</a:t>
            </a:r>
            <a:r>
              <a:rPr lang="fr-FR" sz="2400" dirty="0">
                <a:latin typeface="Arial" panose="020B0604020202020204" pitchFamily="34" charset="0"/>
                <a:cs typeface="Arial" panose="020B0604020202020204" pitchFamily="34" charset="0"/>
              </a:rPr>
              <a:t>: Cet objet est une abstraction d’un </a:t>
            </a:r>
            <a:r>
              <a:rPr lang="fr-FR" sz="2400" b="1" dirty="0">
                <a:latin typeface="Arial" panose="020B0604020202020204" pitchFamily="34" charset="0"/>
                <a:cs typeface="Arial" panose="020B0604020202020204" pitchFamily="34" charset="0"/>
              </a:rPr>
              <a:t>TCP</a:t>
            </a:r>
            <a:r>
              <a:rPr lang="fr-FR" sz="2400" dirty="0">
                <a:latin typeface="Arial" panose="020B0604020202020204" pitchFamily="34" charset="0"/>
                <a:cs typeface="Arial" panose="020B0604020202020204" pitchFamily="34" charset="0"/>
              </a:rPr>
              <a:t> ou d’un socket local. Les instances </a:t>
            </a:r>
            <a:r>
              <a:rPr lang="fr-FR" sz="2400" b="1" dirty="0" err="1">
                <a:latin typeface="Arial" panose="020B0604020202020204" pitchFamily="34" charset="0"/>
                <a:cs typeface="Arial" panose="020B0604020202020204" pitchFamily="34" charset="0"/>
              </a:rPr>
              <a:t>net.Socket</a:t>
            </a:r>
            <a:r>
              <a:rPr lang="fr-FR" sz="2400" dirty="0">
                <a:latin typeface="Arial" panose="020B0604020202020204" pitchFamily="34" charset="0"/>
                <a:cs typeface="Arial" panose="020B0604020202020204" pitchFamily="34" charset="0"/>
              </a:rPr>
              <a:t> implémentent une interface Stream duplex. Ils peuvent être créés par l’utilisateur et utilisés en tant que client (avec </a:t>
            </a:r>
            <a:r>
              <a:rPr lang="fr-FR" sz="2400" b="1" dirty="0" err="1">
                <a:latin typeface="Arial" panose="020B0604020202020204" pitchFamily="34" charset="0"/>
                <a:cs typeface="Arial" panose="020B0604020202020204" pitchFamily="34" charset="0"/>
              </a:rPr>
              <a:t>connect</a:t>
            </a:r>
            <a:r>
              <a:rPr lang="fr-FR" sz="2400" dirty="0">
                <a:latin typeface="Arial" panose="020B0604020202020204" pitchFamily="34" charset="0"/>
                <a:cs typeface="Arial" panose="020B0604020202020204" pitchFamily="34" charset="0"/>
              </a:rPr>
              <a:t> ()) ou ils peuvent être créés par </a:t>
            </a:r>
            <a:r>
              <a:rPr lang="fr-FR" sz="2400" b="1" dirty="0" err="1">
                <a:latin typeface="Arial" panose="020B0604020202020204" pitchFamily="34" charset="0"/>
                <a:cs typeface="Arial" panose="020B0604020202020204" pitchFamily="34" charset="0"/>
              </a:rPr>
              <a:t>Node</a:t>
            </a:r>
            <a:r>
              <a:rPr lang="fr-FR" sz="2400" dirty="0">
                <a:latin typeface="Arial" panose="020B0604020202020204" pitchFamily="34" charset="0"/>
                <a:cs typeface="Arial" panose="020B0604020202020204" pitchFamily="34" charset="0"/>
              </a:rPr>
              <a:t> et transmis à l’utilisateur via l’événement «connexion» d’un serveur.</a:t>
            </a:r>
          </a:p>
          <a:p>
            <a:pPr algn="just">
              <a:lnSpc>
                <a:spcPct val="200000"/>
              </a:lnSpc>
              <a:buFont typeface="Wingdings" panose="05000000000000000000" pitchFamily="2" charset="2"/>
              <a:buChar char="Ø"/>
            </a:pPr>
            <a:endParaRPr lang="fr-FR" sz="2400" dirty="0">
              <a:latin typeface="Arial" panose="020B0604020202020204" pitchFamily="34" charset="0"/>
              <a:cs typeface="Arial" panose="020B0604020202020204" pitchFamily="34" charset="0"/>
            </a:endParaRPr>
          </a:p>
          <a:p>
            <a:pPr algn="just">
              <a:lnSpc>
                <a:spcPct val="200000"/>
              </a:lnSpc>
              <a:buFont typeface="Wingdings" panose="05000000000000000000" pitchFamily="2" charset="2"/>
              <a:buChar char="Ø"/>
            </a:pPr>
            <a:endParaRPr lang="fr-F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8188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Les ressources Statiques</a:t>
            </a:r>
            <a:endParaRPr lang="fr-FR" b="1" dirty="0"/>
          </a:p>
        </p:txBody>
      </p:sp>
      <p:sp>
        <p:nvSpPr>
          <p:cNvPr id="3" name="Espace réservé du contenu 2"/>
          <p:cNvSpPr>
            <a:spLocks noGrp="1"/>
          </p:cNvSpPr>
          <p:nvPr>
            <p:ph idx="1"/>
          </p:nvPr>
        </p:nvSpPr>
        <p:spPr/>
        <p:txBody>
          <a:bodyPr>
            <a:normAutofit/>
          </a:bodyPr>
          <a:lstStyle/>
          <a:p>
            <a:pPr algn="just">
              <a:lnSpc>
                <a:spcPct val="150000"/>
              </a:lnSpc>
              <a:buFont typeface="Wingdings" panose="05000000000000000000" pitchFamily="2" charset="2"/>
              <a:buChar char="Ø"/>
            </a:pPr>
            <a:r>
              <a:rPr lang="fr-FR" sz="2400" dirty="0"/>
              <a:t> </a:t>
            </a:r>
            <a:r>
              <a:rPr lang="fr-FR" sz="2400" dirty="0" smtClean="0"/>
              <a:t>En </a:t>
            </a:r>
            <a:r>
              <a:rPr lang="fr-FR" sz="2400" dirty="0"/>
              <a:t>Node.js, les ressources statiques font référence à des fichiers tels que des images, des feuilles de style CSS, des scripts JavaScript, des fichiers HTML, etc., qui sont servis par le serveur web sans traitement spécial. Contrairement aux ressources dynamiques, comme les résultats de requêtes de bases de données ou les réponses générées à la volée, les ressources statiques sont généralement des fichiers préexistants sur le serveur et ne nécessitent pas de traitement spécial pour être servis aux clients.</a:t>
            </a:r>
          </a:p>
        </p:txBody>
      </p:sp>
    </p:spTree>
    <p:extLst>
      <p:ext uri="{BB962C8B-B14F-4D97-AF65-F5344CB8AC3E}">
        <p14:creationId xmlns:p14="http://schemas.microsoft.com/office/powerpoint/2010/main" val="3223494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lnSpc>
                <a:spcPct val="100000"/>
              </a:lnSpc>
            </a:pPr>
            <a:r>
              <a:rPr lang="fr-FR" sz="3600" b="1" dirty="0"/>
              <a:t> Moteurs de </a:t>
            </a:r>
            <a:r>
              <a:rPr lang="fr-FR" sz="3600" b="1" dirty="0" smtClean="0"/>
              <a:t>Template </a:t>
            </a:r>
            <a:r>
              <a:rPr lang="fr-FR" sz="3600" b="1" dirty="0"/>
              <a:t>pour </a:t>
            </a:r>
            <a:r>
              <a:rPr lang="fr-FR" sz="3600" b="1" dirty="0" smtClean="0"/>
              <a:t>JavaScript </a:t>
            </a:r>
            <a:r>
              <a:rPr lang="fr-FR" sz="3600" b="1" dirty="0"/>
              <a:t>et </a:t>
            </a:r>
            <a:r>
              <a:rPr lang="fr-FR" sz="3600" b="1" dirty="0" err="1"/>
              <a:t>Nodejs</a:t>
            </a:r>
            <a:endParaRPr lang="fr-FR" sz="3600" b="1" dirty="0"/>
          </a:p>
        </p:txBody>
      </p:sp>
      <p:sp>
        <p:nvSpPr>
          <p:cNvPr id="3" name="Espace réservé du contenu 2"/>
          <p:cNvSpPr>
            <a:spLocks noGrp="1"/>
          </p:cNvSpPr>
          <p:nvPr>
            <p:ph idx="1"/>
          </p:nvPr>
        </p:nvSpPr>
        <p:spPr>
          <a:xfrm>
            <a:off x="1097280" y="1663865"/>
            <a:ext cx="10390425" cy="4023360"/>
          </a:xfrm>
        </p:spPr>
        <p:txBody>
          <a:bodyPr>
            <a:noAutofit/>
          </a:bodyPr>
          <a:lstStyle/>
          <a:p>
            <a:pPr algn="just">
              <a:lnSpc>
                <a:spcPct val="150000"/>
              </a:lnSpc>
              <a:buFont typeface="Wingdings" panose="05000000000000000000" pitchFamily="2" charset="2"/>
              <a:buChar char="Ø"/>
            </a:pPr>
            <a:r>
              <a:rPr lang="fr-FR" dirty="0"/>
              <a:t>Un moteur de modèle est une bibliothèque ou un Framework qui utilise certaines règles/langages pour interpréter les données et rendre les vues.</a:t>
            </a:r>
          </a:p>
          <a:p>
            <a:pPr algn="just">
              <a:lnSpc>
                <a:spcPct val="150000"/>
              </a:lnSpc>
              <a:buFont typeface="Wingdings" panose="05000000000000000000" pitchFamily="2" charset="2"/>
              <a:buChar char="Ø"/>
            </a:pPr>
            <a:r>
              <a:rPr lang="fr-FR" dirty="0"/>
              <a:t>Dans le cas des applications Web, les vues sont des pages HTML (ou des parties de celles-ci), mais elles peuvent être des fichiers JSON ou XML, ou, dans les programmes de bureau, des interfaces graphiques. Pour ceux d’entre vous qui connaissent le concept modèle-vue-contrôleur, les modèles appartiennent à la vue.</a:t>
            </a:r>
          </a:p>
          <a:p>
            <a:pPr algn="just">
              <a:lnSpc>
                <a:spcPct val="150000"/>
              </a:lnSpc>
              <a:buFont typeface="Wingdings" panose="05000000000000000000" pitchFamily="2" charset="2"/>
              <a:buChar char="Ø"/>
            </a:pPr>
            <a:r>
              <a:rPr lang="fr-FR" dirty="0"/>
              <a:t>Dans les applications Web, il est avantageux d’utiliser des modèles car nous pouvons générer un nombre infini de pages de manière dynamique avec un seul modèle! Un autre avantage secondaire est lorsque nous devons changer quelque chose; nous ne pouvons le faire qu’à un seul endroit.</a:t>
            </a:r>
          </a:p>
        </p:txBody>
      </p:sp>
    </p:spTree>
    <p:extLst>
      <p:ext uri="{BB962C8B-B14F-4D97-AF65-F5344CB8AC3E}">
        <p14:creationId xmlns:p14="http://schemas.microsoft.com/office/powerpoint/2010/main" val="24012775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lnSpc>
                <a:spcPct val="100000"/>
              </a:lnSpc>
            </a:pPr>
            <a:r>
              <a:rPr lang="fr-FR" dirty="0" smtClean="0"/>
              <a:t>Exemple de moteur de Template</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b="1" dirty="0" err="1"/>
              <a:t>Vash</a:t>
            </a:r>
            <a:endParaRPr lang="fr-FR" b="1" dirty="0"/>
          </a:p>
          <a:p>
            <a:pPr>
              <a:buFont typeface="Wingdings" panose="05000000000000000000" pitchFamily="2" charset="2"/>
              <a:buChar char="Ø"/>
            </a:pPr>
            <a:r>
              <a:rPr lang="fr-FR" b="1" dirty="0"/>
              <a:t>EJS</a:t>
            </a:r>
          </a:p>
          <a:p>
            <a:pPr>
              <a:buFont typeface="Wingdings" panose="05000000000000000000" pitchFamily="2" charset="2"/>
              <a:buChar char="Ø"/>
            </a:pPr>
            <a:r>
              <a:rPr lang="fr-FR" b="1" dirty="0"/>
              <a:t>Moustache</a:t>
            </a:r>
          </a:p>
          <a:p>
            <a:pPr>
              <a:buFont typeface="Wingdings" panose="05000000000000000000" pitchFamily="2" charset="2"/>
              <a:buChar char="Ø"/>
            </a:pPr>
            <a:r>
              <a:rPr lang="fr-FR" b="1" dirty="0"/>
              <a:t>Dust.js</a:t>
            </a:r>
          </a:p>
          <a:p>
            <a:pPr>
              <a:buFont typeface="Wingdings" panose="05000000000000000000" pitchFamily="2" charset="2"/>
              <a:buChar char="Ø"/>
            </a:pPr>
            <a:r>
              <a:rPr lang="fr-FR" b="1" dirty="0" err="1"/>
              <a:t>Nunjucks</a:t>
            </a:r>
            <a:endParaRPr lang="fr-FR" b="1" dirty="0"/>
          </a:p>
          <a:p>
            <a:pPr>
              <a:buFont typeface="Wingdings" panose="05000000000000000000" pitchFamily="2" charset="2"/>
              <a:buChar char="Ø"/>
            </a:pPr>
            <a:r>
              <a:rPr lang="fr-FR" b="1" dirty="0"/>
              <a:t>Guidon</a:t>
            </a:r>
          </a:p>
          <a:p>
            <a:pPr>
              <a:buFont typeface="Wingdings" panose="05000000000000000000" pitchFamily="2" charset="2"/>
              <a:buChar char="Ø"/>
            </a:pPr>
            <a:r>
              <a:rPr lang="fr-FR" b="1" dirty="0" err="1"/>
              <a:t>atpl</a:t>
            </a:r>
            <a:endParaRPr lang="fr-FR" b="1" dirty="0"/>
          </a:p>
          <a:p>
            <a:pPr>
              <a:buFont typeface="Wingdings" panose="05000000000000000000" pitchFamily="2" charset="2"/>
              <a:buChar char="Ø"/>
            </a:pPr>
            <a:r>
              <a:rPr lang="fr-FR" b="1" dirty="0"/>
              <a:t>hameau</a:t>
            </a:r>
          </a:p>
        </p:txBody>
      </p:sp>
    </p:spTree>
    <p:extLst>
      <p:ext uri="{BB962C8B-B14F-4D97-AF65-F5344CB8AC3E}">
        <p14:creationId xmlns:p14="http://schemas.microsoft.com/office/powerpoint/2010/main" val="3567002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Template avec EJS</a:t>
            </a:r>
            <a:endParaRPr lang="fr-FR" b="1" dirty="0"/>
          </a:p>
        </p:txBody>
      </p:sp>
      <p:sp>
        <p:nvSpPr>
          <p:cNvPr id="3" name="Espace réservé du contenu 2"/>
          <p:cNvSpPr>
            <a:spLocks noGrp="1"/>
          </p:cNvSpPr>
          <p:nvPr>
            <p:ph idx="1"/>
          </p:nvPr>
        </p:nvSpPr>
        <p:spPr/>
        <p:txBody>
          <a:bodyPr>
            <a:normAutofit lnSpcReduction="10000"/>
          </a:bodyPr>
          <a:lstStyle/>
          <a:p>
            <a:pPr algn="just">
              <a:lnSpc>
                <a:spcPct val="200000"/>
              </a:lnSpc>
              <a:buFont typeface="Wingdings" panose="05000000000000000000" pitchFamily="2" charset="2"/>
              <a:buChar char="Ø"/>
            </a:pPr>
            <a:r>
              <a:rPr lang="fr-FR" dirty="0"/>
              <a:t> EJS ou Embedded </a:t>
            </a:r>
            <a:r>
              <a:rPr lang="fr-FR" dirty="0" err="1"/>
              <a:t>Javascript</a:t>
            </a:r>
            <a:r>
              <a:rPr lang="fr-FR" dirty="0"/>
              <a:t> </a:t>
            </a:r>
            <a:r>
              <a:rPr lang="fr-FR" dirty="0" err="1"/>
              <a:t>Templating</a:t>
            </a:r>
            <a:r>
              <a:rPr lang="fr-FR" dirty="0"/>
              <a:t> est un moteur de </a:t>
            </a:r>
            <a:r>
              <a:rPr lang="fr-FR" dirty="0" err="1"/>
              <a:t>template</a:t>
            </a:r>
            <a:r>
              <a:rPr lang="fr-FR" dirty="0"/>
              <a:t> utilisé par Node.js. Le moteur de modèle aide à créer un modèle HTML avec un minimum de code. En outre, il peut injecter des données dans le modèle HTML côté client et produire le code HTML final. EJS est un langage de </a:t>
            </a:r>
            <a:r>
              <a:rPr lang="fr-FR" dirty="0" err="1"/>
              <a:t>template</a:t>
            </a:r>
            <a:r>
              <a:rPr lang="fr-FR" dirty="0"/>
              <a:t> simple qui est utilisé pour générer un balisage HTML avec du JavaScript simple. Il aide également à intégrer JavaScript aux pages HTML. Pour commencer, en utilisant EJS comme moteur de </a:t>
            </a:r>
            <a:r>
              <a:rPr lang="fr-FR" dirty="0" err="1"/>
              <a:t>template</a:t>
            </a:r>
            <a:r>
              <a:rPr lang="fr-FR" dirty="0"/>
              <a:t>, nous devons installer EJS en utilisant la commande donnée : </a:t>
            </a:r>
          </a:p>
          <a:p>
            <a:pPr>
              <a:buFont typeface="Wingdings" panose="05000000000000000000" pitchFamily="2" charset="2"/>
              <a:buChar char="Ø"/>
            </a:pPr>
            <a:r>
              <a:rPr lang="fr-FR" b="1" dirty="0" smtClean="0"/>
              <a:t>npm </a:t>
            </a:r>
            <a:r>
              <a:rPr lang="fr-FR" b="1" dirty="0" err="1"/>
              <a:t>install</a:t>
            </a:r>
            <a:r>
              <a:rPr lang="fr-FR" b="1" dirty="0"/>
              <a:t> </a:t>
            </a:r>
            <a:r>
              <a:rPr lang="fr-FR" b="1" dirty="0" err="1"/>
              <a:t>ejs</a:t>
            </a:r>
            <a:r>
              <a:rPr lang="fr-FR" b="1" dirty="0"/>
              <a:t> --</a:t>
            </a:r>
            <a:r>
              <a:rPr lang="fr-FR" b="1" dirty="0" err="1"/>
              <a:t>save</a:t>
            </a:r>
            <a:endParaRPr lang="fr-FR" b="1" dirty="0"/>
          </a:p>
        </p:txBody>
      </p:sp>
    </p:spTree>
    <p:extLst>
      <p:ext uri="{BB962C8B-B14F-4D97-AF65-F5344CB8AC3E}">
        <p14:creationId xmlns:p14="http://schemas.microsoft.com/office/powerpoint/2010/main" val="22081369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sp>
        <p:nvSpPr>
          <p:cNvPr id="3" name="Espace réservé du contenu 2"/>
          <p:cNvSpPr>
            <a:spLocks noGrp="1"/>
          </p:cNvSpPr>
          <p:nvPr>
            <p:ph idx="1"/>
          </p:nvPr>
        </p:nvSpPr>
        <p:spPr/>
        <p:txBody>
          <a:bodyPr>
            <a:noAutofit/>
          </a:bodyPr>
          <a:lstStyle/>
          <a:p>
            <a:pPr algn="just">
              <a:lnSpc>
                <a:spcPct val="100000"/>
              </a:lnSpc>
              <a:buFont typeface="Wingdings" panose="05000000000000000000" pitchFamily="2" charset="2"/>
              <a:buChar char="Ø"/>
            </a:pPr>
            <a:r>
              <a:rPr lang="fr-FR" dirty="0" smtClean="0"/>
              <a:t>Créer un nouveau projet: </a:t>
            </a:r>
            <a:r>
              <a:rPr lang="fr-FR" b="1" dirty="0" smtClean="0"/>
              <a:t>express-</a:t>
            </a:r>
            <a:r>
              <a:rPr lang="fr-FR" b="1" dirty="0" err="1" smtClean="0"/>
              <a:t>project</a:t>
            </a:r>
            <a:endParaRPr lang="fr-FR" b="1" dirty="0" smtClean="0"/>
          </a:p>
          <a:p>
            <a:pPr algn="just">
              <a:lnSpc>
                <a:spcPct val="100000"/>
              </a:lnSpc>
              <a:buFont typeface="Wingdings" panose="05000000000000000000" pitchFamily="2" charset="2"/>
              <a:buChar char="Ø"/>
            </a:pPr>
            <a:r>
              <a:rPr lang="fr-FR" dirty="0" smtClean="0"/>
              <a:t>Initialiser le projet via la commande </a:t>
            </a:r>
            <a:r>
              <a:rPr lang="fr-FR" b="1" dirty="0" err="1" smtClean="0"/>
              <a:t>init</a:t>
            </a:r>
            <a:endParaRPr lang="fr-FR" b="1" dirty="0"/>
          </a:p>
          <a:p>
            <a:pPr algn="just">
              <a:lnSpc>
                <a:spcPct val="100000"/>
              </a:lnSpc>
              <a:buFont typeface="Wingdings" panose="05000000000000000000" pitchFamily="2" charset="2"/>
              <a:buChar char="Ø"/>
            </a:pPr>
            <a:r>
              <a:rPr lang="fr-FR" dirty="0" smtClean="0"/>
              <a:t>Installer le module </a:t>
            </a:r>
            <a:r>
              <a:rPr lang="fr-FR" b="1" dirty="0" err="1" smtClean="0"/>
              <a:t>nodemon</a:t>
            </a:r>
            <a:endParaRPr lang="fr-FR" b="1" dirty="0" smtClean="0"/>
          </a:p>
          <a:p>
            <a:pPr algn="just">
              <a:lnSpc>
                <a:spcPct val="100000"/>
              </a:lnSpc>
              <a:buFont typeface="Wingdings" panose="05000000000000000000" pitchFamily="2" charset="2"/>
              <a:buChar char="Ø"/>
            </a:pPr>
            <a:r>
              <a:rPr lang="fr-FR" dirty="0"/>
              <a:t>Installer le module </a:t>
            </a:r>
            <a:r>
              <a:rPr lang="fr-FR" b="1" dirty="0"/>
              <a:t>Express</a:t>
            </a:r>
          </a:p>
          <a:p>
            <a:pPr algn="just">
              <a:lnSpc>
                <a:spcPct val="100000"/>
              </a:lnSpc>
              <a:buFont typeface="Wingdings" panose="05000000000000000000" pitchFamily="2" charset="2"/>
              <a:buChar char="Ø"/>
            </a:pPr>
            <a:r>
              <a:rPr lang="fr-FR" dirty="0" smtClean="0"/>
              <a:t>Installer le module </a:t>
            </a:r>
            <a:r>
              <a:rPr lang="fr-FR" b="1" dirty="0" smtClean="0"/>
              <a:t>EJS</a:t>
            </a:r>
          </a:p>
          <a:p>
            <a:pPr algn="just">
              <a:lnSpc>
                <a:spcPct val="100000"/>
              </a:lnSpc>
              <a:buFont typeface="Wingdings" panose="05000000000000000000" pitchFamily="2" charset="2"/>
              <a:buChar char="Ø"/>
            </a:pPr>
            <a:r>
              <a:rPr lang="fr-FR" dirty="0" smtClean="0"/>
              <a:t>Créer la page </a:t>
            </a:r>
            <a:r>
              <a:rPr lang="fr-FR" b="1" dirty="0" err="1" smtClean="0"/>
              <a:t>home.ejs</a:t>
            </a:r>
            <a:r>
              <a:rPr lang="fr-FR" dirty="0" smtClean="0"/>
              <a:t> sous un dossier </a:t>
            </a:r>
            <a:r>
              <a:rPr lang="fr-FR" b="1" dirty="0" err="1" smtClean="0"/>
              <a:t>views</a:t>
            </a:r>
            <a:endParaRPr lang="fr-FR" b="1" dirty="0" smtClean="0"/>
          </a:p>
          <a:p>
            <a:pPr algn="just">
              <a:lnSpc>
                <a:spcPct val="100000"/>
              </a:lnSpc>
              <a:buFont typeface="Wingdings" panose="05000000000000000000" pitchFamily="2" charset="2"/>
              <a:buChar char="Ø"/>
            </a:pPr>
            <a:r>
              <a:rPr lang="fr-FR" dirty="0" smtClean="0"/>
              <a:t>Créer le serveur </a:t>
            </a:r>
            <a:r>
              <a:rPr lang="fr-FR" b="1" dirty="0" smtClean="0"/>
              <a:t>server.js</a:t>
            </a:r>
            <a:r>
              <a:rPr lang="fr-FR" dirty="0" smtClean="0"/>
              <a:t> qui redirige l’utilisateur vers la page home</a:t>
            </a:r>
            <a:r>
              <a:rPr lang="fr-FR" b="1" dirty="0" smtClean="0"/>
              <a:t>.</a:t>
            </a:r>
            <a:endParaRPr lang="fr-FR" b="1" dirty="0"/>
          </a:p>
        </p:txBody>
      </p:sp>
    </p:spTree>
    <p:extLst>
      <p:ext uri="{BB962C8B-B14F-4D97-AF65-F5344CB8AC3E}">
        <p14:creationId xmlns:p14="http://schemas.microsoft.com/office/powerpoint/2010/main" val="25753662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Installation des modules</a:t>
            </a:r>
            <a:endParaRPr lang="fr-FR" b="1" dirty="0"/>
          </a:p>
        </p:txBody>
      </p:sp>
      <p:sp>
        <p:nvSpPr>
          <p:cNvPr id="3" name="Espace réservé du contenu 2"/>
          <p:cNvSpPr>
            <a:spLocks noGrp="1"/>
          </p:cNvSpPr>
          <p:nvPr>
            <p:ph idx="1"/>
          </p:nvPr>
        </p:nvSpPr>
        <p:spPr/>
        <p:txBody>
          <a:bodyPr>
            <a:normAutofit/>
          </a:bodyPr>
          <a:lstStyle/>
          <a:p>
            <a:pPr marL="514350" indent="-514350">
              <a:lnSpc>
                <a:spcPct val="170000"/>
              </a:lnSpc>
              <a:buFont typeface="+mj-lt"/>
              <a:buAutoNum type="arabicPeriod"/>
            </a:pPr>
            <a:r>
              <a:rPr lang="fr-FR" sz="3200" b="1" dirty="0" err="1" smtClean="0"/>
              <a:t>Npm</a:t>
            </a:r>
            <a:r>
              <a:rPr lang="fr-FR" sz="3200" b="1" dirty="0" smtClean="0"/>
              <a:t> </a:t>
            </a:r>
            <a:r>
              <a:rPr lang="fr-FR" sz="3200" b="1" dirty="0" err="1" smtClean="0"/>
              <a:t>install</a:t>
            </a:r>
            <a:r>
              <a:rPr lang="fr-FR" sz="3200" b="1" dirty="0" smtClean="0"/>
              <a:t> </a:t>
            </a:r>
            <a:r>
              <a:rPr lang="fr-FR" sz="3200" b="1" dirty="0" err="1" smtClean="0"/>
              <a:t>nodemon</a:t>
            </a:r>
            <a:endParaRPr lang="fr-FR" sz="3200" b="1" dirty="0" smtClean="0"/>
          </a:p>
          <a:p>
            <a:pPr marL="514350" indent="-514350">
              <a:lnSpc>
                <a:spcPct val="170000"/>
              </a:lnSpc>
              <a:buFont typeface="+mj-lt"/>
              <a:buAutoNum type="arabicPeriod"/>
            </a:pPr>
            <a:r>
              <a:rPr lang="fr-FR" sz="3200" b="1" dirty="0" err="1"/>
              <a:t>Npm</a:t>
            </a:r>
            <a:r>
              <a:rPr lang="fr-FR" sz="3200" b="1" dirty="0"/>
              <a:t> </a:t>
            </a:r>
            <a:r>
              <a:rPr lang="fr-FR" sz="3200" b="1" dirty="0" err="1"/>
              <a:t>install</a:t>
            </a:r>
            <a:r>
              <a:rPr lang="fr-FR" sz="3200" b="1" dirty="0"/>
              <a:t> express</a:t>
            </a:r>
          </a:p>
          <a:p>
            <a:pPr marL="514350" indent="-514350">
              <a:lnSpc>
                <a:spcPct val="170000"/>
              </a:lnSpc>
              <a:buFont typeface="+mj-lt"/>
              <a:buAutoNum type="arabicPeriod"/>
            </a:pPr>
            <a:r>
              <a:rPr lang="fr-FR" sz="3200" b="1" dirty="0" err="1" smtClean="0"/>
              <a:t>Npm</a:t>
            </a:r>
            <a:r>
              <a:rPr lang="fr-FR" sz="3200" b="1" dirty="0" smtClean="0"/>
              <a:t> </a:t>
            </a:r>
            <a:r>
              <a:rPr lang="fr-FR" sz="3200" b="1" dirty="0" err="1" smtClean="0"/>
              <a:t>install</a:t>
            </a:r>
            <a:r>
              <a:rPr lang="fr-FR" sz="3200" b="1" dirty="0" smtClean="0"/>
              <a:t> </a:t>
            </a:r>
            <a:r>
              <a:rPr lang="fr-FR" sz="3200" b="1" dirty="0" err="1" smtClean="0"/>
              <a:t>ejs</a:t>
            </a:r>
            <a:endParaRPr lang="fr-FR" sz="3200" b="1" dirty="0" smtClean="0"/>
          </a:p>
        </p:txBody>
      </p:sp>
    </p:spTree>
    <p:extLst>
      <p:ext uri="{BB962C8B-B14F-4D97-AF65-F5344CB8AC3E}">
        <p14:creationId xmlns:p14="http://schemas.microsoft.com/office/powerpoint/2010/main" val="32591612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Home page .</a:t>
            </a:r>
            <a:r>
              <a:rPr lang="fr-FR" b="1" dirty="0" err="1" smtClean="0"/>
              <a:t>ejs</a:t>
            </a:r>
            <a:endParaRPr lang="fr-FR" b="1" dirty="0"/>
          </a:p>
        </p:txBody>
      </p:sp>
      <p:pic>
        <p:nvPicPr>
          <p:cNvPr id="5" name="Image 4"/>
          <p:cNvPicPr>
            <a:picLocks noChangeAspect="1"/>
          </p:cNvPicPr>
          <p:nvPr/>
        </p:nvPicPr>
        <p:blipFill>
          <a:blip r:embed="rId2"/>
          <a:stretch>
            <a:fillRect/>
          </a:stretch>
        </p:blipFill>
        <p:spPr>
          <a:xfrm>
            <a:off x="3249930" y="2022907"/>
            <a:ext cx="5753100" cy="3010732"/>
          </a:xfrm>
          <a:prstGeom prst="rect">
            <a:avLst/>
          </a:prstGeom>
        </p:spPr>
      </p:pic>
    </p:spTree>
    <p:extLst>
      <p:ext uri="{BB962C8B-B14F-4D97-AF65-F5344CB8AC3E}">
        <p14:creationId xmlns:p14="http://schemas.microsoft.com/office/powerpoint/2010/main" val="27083871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Server.js</a:t>
            </a:r>
            <a:endParaRPr lang="fr-FR" b="1" dirty="0"/>
          </a:p>
        </p:txBody>
      </p:sp>
      <p:pic>
        <p:nvPicPr>
          <p:cNvPr id="3" name="Image 2"/>
          <p:cNvPicPr>
            <a:picLocks noChangeAspect="1"/>
          </p:cNvPicPr>
          <p:nvPr/>
        </p:nvPicPr>
        <p:blipFill>
          <a:blip r:embed="rId2"/>
          <a:stretch>
            <a:fillRect/>
          </a:stretch>
        </p:blipFill>
        <p:spPr>
          <a:xfrm>
            <a:off x="2743199" y="2032432"/>
            <a:ext cx="6945745" cy="3888077"/>
          </a:xfrm>
          <a:prstGeom prst="rect">
            <a:avLst/>
          </a:prstGeom>
        </p:spPr>
      </p:pic>
    </p:spTree>
    <p:extLst>
      <p:ext uri="{BB962C8B-B14F-4D97-AF65-F5344CB8AC3E}">
        <p14:creationId xmlns:p14="http://schemas.microsoft.com/office/powerpoint/2010/main" val="2586948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Intégration de </a:t>
            </a:r>
            <a:r>
              <a:rPr lang="fr-FR" b="1" dirty="0"/>
              <a:t>la fonction </a:t>
            </a:r>
            <a:r>
              <a:rPr lang="fr-FR" b="1" dirty="0" err="1"/>
              <a:t>slowFunction</a:t>
            </a:r>
            <a:r>
              <a:rPr lang="fr-FR" b="1" dirty="0"/>
              <a:t> </a:t>
            </a:r>
          </a:p>
        </p:txBody>
      </p:sp>
      <p:sp>
        <p:nvSpPr>
          <p:cNvPr id="3" name="Espace réservé du contenu 2"/>
          <p:cNvSpPr>
            <a:spLocks noGrp="1"/>
          </p:cNvSpPr>
          <p:nvPr>
            <p:ph idx="1"/>
          </p:nvPr>
        </p:nvSpPr>
        <p:spPr/>
        <p:txBody>
          <a:bodyPr/>
          <a:lstStyle/>
          <a:p>
            <a:pPr algn="just">
              <a:lnSpc>
                <a:spcPct val="200000"/>
              </a:lnSpc>
            </a:pPr>
            <a:r>
              <a:rPr lang="fr-FR" dirty="0"/>
              <a:t>Ensuite, nous allons écrire une fonction intentionnellement lente qui compte 5 milliards de fois dans une boucle. Avant la fonction </a:t>
            </a:r>
            <a:r>
              <a:rPr lang="fr-FR" b="1" dirty="0" err="1"/>
              <a:t>requestListener</a:t>
            </a:r>
            <a:r>
              <a:rPr lang="fr-FR" b="1" dirty="0"/>
              <a:t>(), </a:t>
            </a:r>
            <a:r>
              <a:rPr lang="fr-FR" dirty="0"/>
              <a:t>ajoutez le code suivant :</a:t>
            </a:r>
          </a:p>
        </p:txBody>
      </p:sp>
      <p:pic>
        <p:nvPicPr>
          <p:cNvPr id="4" name="Image 3"/>
          <p:cNvPicPr>
            <a:picLocks noChangeAspect="1"/>
          </p:cNvPicPr>
          <p:nvPr/>
        </p:nvPicPr>
        <p:blipFill>
          <a:blip r:embed="rId2"/>
          <a:stretch>
            <a:fillRect/>
          </a:stretch>
        </p:blipFill>
        <p:spPr>
          <a:xfrm>
            <a:off x="6229951" y="3198332"/>
            <a:ext cx="5070475" cy="27791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30330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Exécution</a:t>
            </a:r>
            <a:endParaRPr lang="fr-FR" b="1" dirty="0"/>
          </a:p>
        </p:txBody>
      </p:sp>
      <p:sp>
        <p:nvSpPr>
          <p:cNvPr id="3" name="Espace réservé du contenu 2"/>
          <p:cNvSpPr>
            <a:spLocks noGrp="1"/>
          </p:cNvSpPr>
          <p:nvPr>
            <p:ph idx="1"/>
          </p:nvPr>
        </p:nvSpPr>
        <p:spPr/>
        <p:txBody>
          <a:bodyPr>
            <a:normAutofit/>
          </a:bodyPr>
          <a:lstStyle/>
          <a:p>
            <a:r>
              <a:rPr lang="fr-FR" sz="3200" b="1" dirty="0" smtClean="0"/>
              <a:t>Tester la page home</a:t>
            </a:r>
          </a:p>
          <a:p>
            <a:endParaRPr lang="fr-FR" sz="3200" b="1" dirty="0"/>
          </a:p>
          <a:p>
            <a:r>
              <a:rPr lang="fr-FR" sz="3200" b="1" dirty="0" err="1"/>
              <a:t>npx</a:t>
            </a:r>
            <a:r>
              <a:rPr lang="fr-FR" sz="3200" b="1" dirty="0"/>
              <a:t> </a:t>
            </a:r>
            <a:r>
              <a:rPr lang="fr-FR" sz="3200" b="1" dirty="0" err="1"/>
              <a:t>nodemon</a:t>
            </a:r>
            <a:r>
              <a:rPr lang="fr-FR" sz="3200" b="1" dirty="0"/>
              <a:t> server.js</a:t>
            </a:r>
          </a:p>
        </p:txBody>
      </p:sp>
    </p:spTree>
    <p:extLst>
      <p:ext uri="{BB962C8B-B14F-4D97-AF65-F5344CB8AC3E}">
        <p14:creationId xmlns:p14="http://schemas.microsoft.com/office/powerpoint/2010/main" val="38333553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394977"/>
            <a:ext cx="10058400" cy="1450757"/>
          </a:xfrm>
        </p:spPr>
        <p:txBody>
          <a:bodyPr anchor="ctr"/>
          <a:lstStyle/>
          <a:p>
            <a:pPr algn="ctr"/>
            <a:r>
              <a:rPr lang="fr-FR" b="1" dirty="0" smtClean="0"/>
              <a:t>Contenu dynamique</a:t>
            </a:r>
            <a:endParaRPr lang="fr-FR" b="1" dirty="0"/>
          </a:p>
        </p:txBody>
      </p:sp>
      <p:sp>
        <p:nvSpPr>
          <p:cNvPr id="3" name="Espace réservé du contenu 2"/>
          <p:cNvSpPr>
            <a:spLocks noGrp="1"/>
          </p:cNvSpPr>
          <p:nvPr>
            <p:ph idx="1"/>
          </p:nvPr>
        </p:nvSpPr>
        <p:spPr>
          <a:xfrm>
            <a:off x="1097280" y="1606037"/>
            <a:ext cx="10058400" cy="4023360"/>
          </a:xfrm>
        </p:spPr>
        <p:txBody>
          <a:bodyPr>
            <a:normAutofit/>
          </a:bodyPr>
          <a:lstStyle/>
          <a:p>
            <a:pPr algn="just">
              <a:lnSpc>
                <a:spcPct val="200000"/>
              </a:lnSpc>
            </a:pPr>
            <a:r>
              <a:rPr lang="fr-FR" sz="2800" dirty="0"/>
              <a:t>Pour ajouter du contenu dynamique, cette méthode de rendu prend un deuxième paramètre qui est un objet.</a:t>
            </a:r>
          </a:p>
        </p:txBody>
      </p:sp>
      <p:pic>
        <p:nvPicPr>
          <p:cNvPr id="4" name="Image 3"/>
          <p:cNvPicPr>
            <a:picLocks noChangeAspect="1"/>
          </p:cNvPicPr>
          <p:nvPr/>
        </p:nvPicPr>
        <p:blipFill>
          <a:blip r:embed="rId2"/>
          <a:stretch>
            <a:fillRect/>
          </a:stretch>
        </p:blipFill>
        <p:spPr>
          <a:xfrm>
            <a:off x="3060699" y="3370853"/>
            <a:ext cx="5508625" cy="733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stretch>
            <a:fillRect/>
          </a:stretch>
        </p:blipFill>
        <p:spPr>
          <a:xfrm>
            <a:off x="3060698" y="4329587"/>
            <a:ext cx="5508625" cy="16641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27289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Intégration de données</a:t>
            </a:r>
            <a:endParaRPr lang="fr-FR" b="1" dirty="0"/>
          </a:p>
        </p:txBody>
      </p:sp>
      <p:pic>
        <p:nvPicPr>
          <p:cNvPr id="4" name="Espace réservé du contenu 3"/>
          <p:cNvPicPr>
            <a:picLocks noGrp="1" noChangeAspect="1"/>
          </p:cNvPicPr>
          <p:nvPr>
            <p:ph idx="1"/>
          </p:nvPr>
        </p:nvPicPr>
        <p:blipFill>
          <a:blip r:embed="rId2"/>
          <a:stretch>
            <a:fillRect/>
          </a:stretch>
        </p:blipFill>
        <p:spPr>
          <a:xfrm>
            <a:off x="1841500" y="2019300"/>
            <a:ext cx="8407400" cy="3721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110634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smtClean="0"/>
              <a:t>Home.ejs</a:t>
            </a:r>
            <a:endParaRPr lang="fr-FR" b="1" dirty="0"/>
          </a:p>
        </p:txBody>
      </p:sp>
      <p:pic>
        <p:nvPicPr>
          <p:cNvPr id="4" name="Espace réservé du contenu 3"/>
          <p:cNvPicPr>
            <a:picLocks noGrp="1" noChangeAspect="1"/>
          </p:cNvPicPr>
          <p:nvPr>
            <p:ph idx="1"/>
          </p:nvPr>
        </p:nvPicPr>
        <p:blipFill>
          <a:blip r:embed="rId2"/>
          <a:stretch>
            <a:fillRect/>
          </a:stretch>
        </p:blipFill>
        <p:spPr>
          <a:xfrm>
            <a:off x="1295400" y="1993900"/>
            <a:ext cx="9860280" cy="4076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2692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Intégration CSS</a:t>
            </a:r>
            <a:endParaRPr lang="fr-FR" b="1" dirty="0"/>
          </a:p>
        </p:txBody>
      </p:sp>
      <p:sp>
        <p:nvSpPr>
          <p:cNvPr id="3" name="Espace réservé du contenu 2"/>
          <p:cNvSpPr>
            <a:spLocks noGrp="1"/>
          </p:cNvSpPr>
          <p:nvPr>
            <p:ph idx="1"/>
          </p:nvPr>
        </p:nvSpPr>
        <p:spPr/>
        <p:txBody>
          <a:bodyPr>
            <a:normAutofit lnSpcReduction="10000"/>
          </a:bodyPr>
          <a:lstStyle/>
          <a:p>
            <a:pPr>
              <a:lnSpc>
                <a:spcPct val="200000"/>
              </a:lnSpc>
              <a:buFont typeface="Wingdings" panose="05000000000000000000" pitchFamily="2" charset="2"/>
              <a:buChar char="Ø"/>
            </a:pPr>
            <a:r>
              <a:rPr lang="fr-FR" sz="2800" dirty="0" smtClean="0"/>
              <a:t> Créer le dossier </a:t>
            </a:r>
            <a:r>
              <a:rPr lang="fr-FR" sz="2800" b="1" dirty="0" smtClean="0"/>
              <a:t>public</a:t>
            </a:r>
            <a:r>
              <a:rPr lang="fr-FR" sz="2800" dirty="0" smtClean="0"/>
              <a:t>.</a:t>
            </a:r>
          </a:p>
          <a:p>
            <a:pPr>
              <a:lnSpc>
                <a:spcPct val="200000"/>
              </a:lnSpc>
              <a:buFont typeface="Wingdings" panose="05000000000000000000" pitchFamily="2" charset="2"/>
              <a:buChar char="Ø"/>
            </a:pPr>
            <a:r>
              <a:rPr lang="fr-FR" sz="2800" dirty="0" smtClean="0"/>
              <a:t>Ajouter la feuille de style : </a:t>
            </a:r>
            <a:r>
              <a:rPr lang="fr-FR" sz="2800" b="1" dirty="0" smtClean="0"/>
              <a:t>bootstrap.min.css</a:t>
            </a:r>
          </a:p>
          <a:p>
            <a:pPr>
              <a:lnSpc>
                <a:spcPct val="200000"/>
              </a:lnSpc>
              <a:buFont typeface="Wingdings" panose="05000000000000000000" pitchFamily="2" charset="2"/>
              <a:buChar char="Ø"/>
            </a:pPr>
            <a:r>
              <a:rPr lang="fr-FR" sz="2800" dirty="0" smtClean="0"/>
              <a:t>Mettre à jour votre </a:t>
            </a:r>
            <a:r>
              <a:rPr lang="fr-FR" sz="2800" b="1" dirty="0" smtClean="0"/>
              <a:t>serveur</a:t>
            </a:r>
            <a:r>
              <a:rPr lang="fr-FR" sz="2800" dirty="0" smtClean="0"/>
              <a:t>.</a:t>
            </a:r>
          </a:p>
          <a:p>
            <a:pPr>
              <a:lnSpc>
                <a:spcPct val="200000"/>
              </a:lnSpc>
              <a:buFont typeface="Wingdings" panose="05000000000000000000" pitchFamily="2" charset="2"/>
              <a:buChar char="Ø"/>
            </a:pPr>
            <a:r>
              <a:rPr lang="fr-FR" sz="2800" dirty="0" smtClean="0"/>
              <a:t>Mettre à jour votre page </a:t>
            </a:r>
            <a:r>
              <a:rPr lang="fr-FR" sz="2800" b="1" dirty="0" err="1" smtClean="0"/>
              <a:t>home.ejs</a:t>
            </a:r>
            <a:endParaRPr lang="fr-FR" sz="2800" b="1" dirty="0"/>
          </a:p>
        </p:txBody>
      </p:sp>
    </p:spTree>
    <p:extLst>
      <p:ext uri="{BB962C8B-B14F-4D97-AF65-F5344CB8AC3E}">
        <p14:creationId xmlns:p14="http://schemas.microsoft.com/office/powerpoint/2010/main" val="25793201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Mise à jour</a:t>
            </a:r>
            <a:endParaRPr lang="fr-FR" b="1" dirty="0"/>
          </a:p>
        </p:txBody>
      </p:sp>
      <p:pic>
        <p:nvPicPr>
          <p:cNvPr id="4" name="Espace réservé du contenu 3"/>
          <p:cNvPicPr>
            <a:picLocks noGrp="1" noChangeAspect="1"/>
          </p:cNvPicPr>
          <p:nvPr>
            <p:ph idx="1"/>
          </p:nvPr>
        </p:nvPicPr>
        <p:blipFill>
          <a:blip r:embed="rId2"/>
          <a:stretch>
            <a:fillRect/>
          </a:stretch>
        </p:blipFill>
        <p:spPr>
          <a:xfrm>
            <a:off x="3646453" y="1516554"/>
            <a:ext cx="5057775" cy="681639"/>
          </a:xfrm>
          <a:prstGeom prst="rect">
            <a:avLst/>
          </a:prstGeom>
        </p:spPr>
      </p:pic>
      <p:pic>
        <p:nvPicPr>
          <p:cNvPr id="5" name="Image 4"/>
          <p:cNvPicPr>
            <a:picLocks noChangeAspect="1"/>
          </p:cNvPicPr>
          <p:nvPr/>
        </p:nvPicPr>
        <p:blipFill>
          <a:blip r:embed="rId3"/>
          <a:stretch>
            <a:fillRect/>
          </a:stretch>
        </p:blipFill>
        <p:spPr>
          <a:xfrm>
            <a:off x="1477818" y="2289572"/>
            <a:ext cx="9677862" cy="3448810"/>
          </a:xfrm>
          <a:prstGeom prst="rect">
            <a:avLst/>
          </a:prstGeom>
        </p:spPr>
      </p:pic>
    </p:spTree>
    <p:extLst>
      <p:ext uri="{BB962C8B-B14F-4D97-AF65-F5344CB8AC3E}">
        <p14:creationId xmlns:p14="http://schemas.microsoft.com/office/powerpoint/2010/main" val="42052089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Séparation de data</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créer le dossier </a:t>
            </a:r>
            <a:r>
              <a:rPr lang="fr-FR" b="1" dirty="0" smtClean="0"/>
              <a:t>data</a:t>
            </a:r>
          </a:p>
          <a:p>
            <a:pPr>
              <a:buFont typeface="Wingdings" panose="05000000000000000000" pitchFamily="2" charset="2"/>
              <a:buChar char="Ø"/>
            </a:pPr>
            <a:r>
              <a:rPr lang="fr-FR" dirty="0" smtClean="0"/>
              <a:t>Créer le fichier </a:t>
            </a:r>
            <a:r>
              <a:rPr lang="fr-FR" b="1" dirty="0" smtClean="0"/>
              <a:t>data.js</a:t>
            </a:r>
          </a:p>
          <a:p>
            <a:pPr>
              <a:buFont typeface="Wingdings" panose="05000000000000000000" pitchFamily="2" charset="2"/>
              <a:buChar char="Ø"/>
            </a:pPr>
            <a:endParaRPr lang="fr-FR" dirty="0"/>
          </a:p>
          <a:p>
            <a:pPr>
              <a:buFont typeface="Wingdings" panose="05000000000000000000" pitchFamily="2" charset="2"/>
              <a:buChar char="Ø"/>
            </a:pPr>
            <a:endParaRPr lang="fr-FR" dirty="0" smtClean="0"/>
          </a:p>
          <a:p>
            <a:pPr>
              <a:buFont typeface="Wingdings" panose="05000000000000000000" pitchFamily="2" charset="2"/>
              <a:buChar char="Ø"/>
            </a:pPr>
            <a:r>
              <a:rPr lang="fr-FR" dirty="0" smtClean="0"/>
              <a:t>Mettre à jour </a:t>
            </a:r>
            <a:r>
              <a:rPr lang="fr-FR" b="1" dirty="0" smtClean="0"/>
              <a:t>server.js</a:t>
            </a:r>
            <a:endParaRPr lang="fr-FR" b="1" dirty="0"/>
          </a:p>
        </p:txBody>
      </p:sp>
      <p:pic>
        <p:nvPicPr>
          <p:cNvPr id="4" name="Image 3"/>
          <p:cNvPicPr>
            <a:picLocks noChangeAspect="1"/>
          </p:cNvPicPr>
          <p:nvPr/>
        </p:nvPicPr>
        <p:blipFill>
          <a:blip r:embed="rId2"/>
          <a:stretch>
            <a:fillRect/>
          </a:stretch>
        </p:blipFill>
        <p:spPr>
          <a:xfrm>
            <a:off x="4268880" y="2511560"/>
            <a:ext cx="3715200" cy="1177300"/>
          </a:xfrm>
          <a:prstGeom prst="rect">
            <a:avLst/>
          </a:prstGeom>
        </p:spPr>
      </p:pic>
    </p:spTree>
    <p:extLst>
      <p:ext uri="{BB962C8B-B14F-4D97-AF65-F5344CB8AC3E}">
        <p14:creationId xmlns:p14="http://schemas.microsoft.com/office/powerpoint/2010/main" val="3975423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Programme de la somme</a:t>
            </a:r>
            <a:br>
              <a:rPr lang="fr-FR" b="1" dirty="0" smtClean="0"/>
            </a:br>
            <a:r>
              <a:rPr lang="fr-FR" b="1" dirty="0" err="1" smtClean="0"/>
              <a:t>somme.ejs</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308194"/>
            <a:ext cx="10058400" cy="3195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974988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Chargement de la page</a:t>
            </a:r>
            <a:endParaRPr lang="fr-FR" b="1" dirty="0"/>
          </a:p>
        </p:txBody>
      </p:sp>
      <p:pic>
        <p:nvPicPr>
          <p:cNvPr id="4" name="Espace réservé du contenu 3"/>
          <p:cNvPicPr>
            <a:picLocks noGrp="1" noChangeAspect="1"/>
          </p:cNvPicPr>
          <p:nvPr>
            <p:ph idx="1"/>
          </p:nvPr>
        </p:nvPicPr>
        <p:blipFill>
          <a:blip r:embed="rId2"/>
          <a:stretch>
            <a:fillRect/>
          </a:stretch>
        </p:blipFill>
        <p:spPr>
          <a:xfrm>
            <a:off x="2539015" y="2504426"/>
            <a:ext cx="7217544" cy="1818999"/>
          </a:xfrm>
          <a:prstGeom prst="rect">
            <a:avLst/>
          </a:prstGeom>
        </p:spPr>
      </p:pic>
    </p:spTree>
    <p:extLst>
      <p:ext uri="{BB962C8B-B14F-4D97-AF65-F5344CB8AC3E}">
        <p14:creationId xmlns:p14="http://schemas.microsoft.com/office/powerpoint/2010/main" val="10889854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Action </a:t>
            </a:r>
            <a:r>
              <a:rPr lang="fr-FR" b="1" dirty="0" err="1" smtClean="0"/>
              <a:t>add</a:t>
            </a:r>
            <a:r>
              <a:rPr lang="fr-FR" b="1" dirty="0" smtClean="0"/>
              <a:t> pour calculer la somme</a:t>
            </a:r>
            <a:endParaRPr lang="fr-FR" b="1" dirty="0"/>
          </a:p>
        </p:txBody>
      </p:sp>
      <p:pic>
        <p:nvPicPr>
          <p:cNvPr id="4" name="Espace réservé du contenu 3"/>
          <p:cNvPicPr>
            <a:picLocks noGrp="1" noChangeAspect="1"/>
          </p:cNvPicPr>
          <p:nvPr>
            <p:ph idx="1"/>
          </p:nvPr>
        </p:nvPicPr>
        <p:blipFill>
          <a:blip r:embed="rId2"/>
          <a:stretch>
            <a:fillRect/>
          </a:stretch>
        </p:blipFill>
        <p:spPr>
          <a:xfrm>
            <a:off x="2414726" y="1966913"/>
            <a:ext cx="7705818" cy="3781425"/>
          </a:xfrm>
          <a:prstGeom prst="rect">
            <a:avLst/>
          </a:prstGeom>
        </p:spPr>
      </p:pic>
    </p:spTree>
    <p:extLst>
      <p:ext uri="{BB962C8B-B14F-4D97-AF65-F5344CB8AC3E}">
        <p14:creationId xmlns:p14="http://schemas.microsoft.com/office/powerpoint/2010/main" val="3264153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58795" y="225355"/>
            <a:ext cx="8911687" cy="1280890"/>
          </a:xfrm>
        </p:spPr>
        <p:txBody>
          <a:bodyPr anchor="ctr">
            <a:normAutofit/>
          </a:bodyPr>
          <a:lstStyle/>
          <a:p>
            <a:pPr algn="ctr"/>
            <a:r>
              <a:rPr lang="fr-FR" sz="2800" b="1" dirty="0" smtClean="0"/>
              <a:t>Réajustement de </a:t>
            </a:r>
            <a:r>
              <a:rPr lang="fr-FR" sz="2800" b="1" dirty="0"/>
              <a:t>la fonction </a:t>
            </a:r>
            <a:r>
              <a:rPr lang="fr-FR" sz="2800" b="1" dirty="0" err="1"/>
              <a:t>requestListener</a:t>
            </a:r>
            <a:r>
              <a:rPr lang="fr-FR" sz="2800" b="1" dirty="0"/>
              <a:t>()</a:t>
            </a:r>
          </a:p>
        </p:txBody>
      </p:sp>
      <p:pic>
        <p:nvPicPr>
          <p:cNvPr id="4" name="Espace réservé du contenu 3"/>
          <p:cNvPicPr>
            <a:picLocks noGrp="1" noChangeAspect="1"/>
          </p:cNvPicPr>
          <p:nvPr>
            <p:ph idx="1"/>
          </p:nvPr>
        </p:nvPicPr>
        <p:blipFill>
          <a:blip r:embed="rId2"/>
          <a:stretch>
            <a:fillRect/>
          </a:stretch>
        </p:blipFill>
        <p:spPr>
          <a:xfrm>
            <a:off x="3195961" y="1893571"/>
            <a:ext cx="6913822" cy="3943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74267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Mise à jour </a:t>
            </a:r>
            <a:r>
              <a:rPr lang="fr-FR" b="1" dirty="0" err="1" smtClean="0"/>
              <a:t>somme.ejs</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6963" y="2059619"/>
            <a:ext cx="10058400" cy="3333951"/>
          </a:xfrm>
          <a:prstGeom prst="rect">
            <a:avLst/>
          </a:prstGeom>
        </p:spPr>
      </p:pic>
    </p:spTree>
    <p:extLst>
      <p:ext uri="{BB962C8B-B14F-4D97-AF65-F5344CB8AC3E}">
        <p14:creationId xmlns:p14="http://schemas.microsoft.com/office/powerpoint/2010/main" val="32326061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Test</a:t>
            </a:r>
            <a:endParaRPr lang="fr-FR" b="1" dirty="0"/>
          </a:p>
        </p:txBody>
      </p:sp>
      <p:sp>
        <p:nvSpPr>
          <p:cNvPr id="3" name="Espace réservé du contenu 2"/>
          <p:cNvSpPr>
            <a:spLocks noGrp="1"/>
          </p:cNvSpPr>
          <p:nvPr>
            <p:ph idx="1"/>
          </p:nvPr>
        </p:nvSpPr>
        <p:spPr/>
        <p:txBody>
          <a:bodyPr/>
          <a:lstStyle/>
          <a:p>
            <a:r>
              <a:rPr lang="fr-FR" dirty="0" smtClean="0"/>
              <a:t>Tester le programme</a:t>
            </a:r>
            <a:endParaRPr lang="fr-FR" dirty="0"/>
          </a:p>
        </p:txBody>
      </p:sp>
    </p:spTree>
    <p:extLst>
      <p:ext uri="{BB962C8B-B14F-4D97-AF65-F5344CB8AC3E}">
        <p14:creationId xmlns:p14="http://schemas.microsoft.com/office/powerpoint/2010/main" val="26457846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Module body-</a:t>
            </a:r>
            <a:r>
              <a:rPr lang="fr-FR" b="1" dirty="0" err="1" smtClean="0"/>
              <a:t>parser</a:t>
            </a:r>
            <a:endParaRPr lang="fr-FR" b="1" dirty="0"/>
          </a:p>
        </p:txBody>
      </p:sp>
      <p:sp>
        <p:nvSpPr>
          <p:cNvPr id="3" name="Espace réservé du contenu 2"/>
          <p:cNvSpPr>
            <a:spLocks noGrp="1"/>
          </p:cNvSpPr>
          <p:nvPr>
            <p:ph idx="1"/>
          </p:nvPr>
        </p:nvSpPr>
        <p:spPr/>
        <p:txBody>
          <a:bodyPr/>
          <a:lstStyle/>
          <a:p>
            <a:pPr>
              <a:lnSpc>
                <a:spcPct val="200000"/>
              </a:lnSpc>
              <a:buFont typeface="Wingdings" panose="05000000000000000000" pitchFamily="2" charset="2"/>
              <a:buChar char="Ø"/>
            </a:pPr>
            <a:r>
              <a:rPr lang="fr-FR" dirty="0" smtClean="0"/>
              <a:t> Installer le module: </a:t>
            </a:r>
            <a:r>
              <a:rPr lang="fr-FR" b="1" dirty="0" err="1"/>
              <a:t>npm</a:t>
            </a:r>
            <a:r>
              <a:rPr lang="fr-FR" b="1" dirty="0"/>
              <a:t> </a:t>
            </a:r>
            <a:r>
              <a:rPr lang="fr-FR" b="1" dirty="0" err="1"/>
              <a:t>install</a:t>
            </a:r>
            <a:r>
              <a:rPr lang="fr-FR" b="1" dirty="0"/>
              <a:t> </a:t>
            </a:r>
            <a:r>
              <a:rPr lang="fr-FR" b="1" dirty="0" smtClean="0"/>
              <a:t>body-</a:t>
            </a:r>
            <a:r>
              <a:rPr lang="fr-FR" b="1" dirty="0" err="1" smtClean="0"/>
              <a:t>parser</a:t>
            </a:r>
            <a:endParaRPr lang="fr-FR" b="1" dirty="0" smtClean="0"/>
          </a:p>
          <a:p>
            <a:pPr>
              <a:lnSpc>
                <a:spcPct val="200000"/>
              </a:lnSpc>
              <a:buFont typeface="Wingdings" panose="05000000000000000000" pitchFamily="2" charset="2"/>
              <a:buChar char="Ø"/>
            </a:pPr>
            <a:r>
              <a:rPr lang="fr-FR" dirty="0" smtClean="0"/>
              <a:t>Charger le module au niveau du serveur: </a:t>
            </a:r>
            <a:r>
              <a:rPr lang="fr-FR" dirty="0"/>
              <a:t>let </a:t>
            </a:r>
            <a:r>
              <a:rPr lang="fr-FR" dirty="0" err="1"/>
              <a:t>bodyParser</a:t>
            </a:r>
            <a:r>
              <a:rPr lang="fr-FR" dirty="0"/>
              <a:t> = </a:t>
            </a:r>
            <a:r>
              <a:rPr lang="fr-FR" dirty="0" err="1"/>
              <a:t>require</a:t>
            </a:r>
            <a:r>
              <a:rPr lang="fr-FR" dirty="0"/>
              <a:t>("body-</a:t>
            </a:r>
            <a:r>
              <a:rPr lang="fr-FR" dirty="0" err="1"/>
              <a:t>parser</a:t>
            </a:r>
            <a:r>
              <a:rPr lang="fr-FR" dirty="0" smtClean="0"/>
              <a:t>");</a:t>
            </a:r>
          </a:p>
          <a:p>
            <a:pPr>
              <a:lnSpc>
                <a:spcPct val="200000"/>
              </a:lnSpc>
              <a:buFont typeface="Wingdings" panose="05000000000000000000" pitchFamily="2" charset="2"/>
              <a:buChar char="Ø"/>
            </a:pPr>
            <a:r>
              <a:rPr lang="fr-FR" dirty="0" smtClean="0"/>
              <a:t>Utiliser le module :</a:t>
            </a:r>
            <a:r>
              <a:rPr lang="fr-FR" b="1" dirty="0" err="1"/>
              <a:t>server.use</a:t>
            </a:r>
            <a:r>
              <a:rPr lang="fr-FR" b="1" dirty="0"/>
              <a:t>(</a:t>
            </a:r>
            <a:r>
              <a:rPr lang="fr-FR" b="1" dirty="0" err="1"/>
              <a:t>bodyParser.urlencoded</a:t>
            </a:r>
            <a:r>
              <a:rPr lang="fr-FR" b="1" dirty="0"/>
              <a:t>({ </a:t>
            </a:r>
            <a:r>
              <a:rPr lang="fr-FR" b="1" dirty="0" err="1"/>
              <a:t>extended</a:t>
            </a:r>
            <a:r>
              <a:rPr lang="fr-FR" b="1" dirty="0"/>
              <a:t>: </a:t>
            </a:r>
            <a:r>
              <a:rPr lang="fr-FR" b="1" dirty="0" err="1"/>
              <a:t>true</a:t>
            </a:r>
            <a:r>
              <a:rPr lang="fr-FR" b="1" dirty="0"/>
              <a:t> </a:t>
            </a:r>
            <a:r>
              <a:rPr lang="fr-FR" b="1" dirty="0" smtClean="0"/>
              <a:t>}));</a:t>
            </a:r>
          </a:p>
          <a:p>
            <a:pPr>
              <a:lnSpc>
                <a:spcPct val="200000"/>
              </a:lnSpc>
              <a:buFont typeface="Wingdings" panose="05000000000000000000" pitchFamily="2" charset="2"/>
              <a:buChar char="Ø"/>
            </a:pPr>
            <a:r>
              <a:rPr lang="fr-FR" dirty="0" smtClean="0"/>
              <a:t>Récupérer les paramètres à l’aide de l’instruction :</a:t>
            </a:r>
            <a:r>
              <a:rPr lang="fr-FR" b="1" dirty="0" smtClean="0"/>
              <a:t>request.body.n1 </a:t>
            </a:r>
          </a:p>
          <a:p>
            <a:pPr>
              <a:lnSpc>
                <a:spcPct val="200000"/>
              </a:lnSpc>
              <a:buFont typeface="Wingdings" panose="05000000000000000000" pitchFamily="2" charset="2"/>
              <a:buChar char="Ø"/>
            </a:pPr>
            <a:endParaRPr lang="fr-FR" dirty="0"/>
          </a:p>
        </p:txBody>
      </p:sp>
    </p:spTree>
    <p:extLst>
      <p:ext uri="{BB962C8B-B14F-4D97-AF65-F5344CB8AC3E}">
        <p14:creationId xmlns:p14="http://schemas.microsoft.com/office/powerpoint/2010/main" val="9330135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4000" b="1" dirty="0" smtClean="0"/>
              <a:t>Ajouter les autres opérations arithmétiques</a:t>
            </a:r>
            <a:endParaRPr lang="fr-FR" sz="4000" b="1" dirty="0"/>
          </a:p>
        </p:txBody>
      </p:sp>
      <p:sp>
        <p:nvSpPr>
          <p:cNvPr id="3" name="Espace réservé du contenu 2"/>
          <p:cNvSpPr>
            <a:spLocks noGrp="1"/>
          </p:cNvSpPr>
          <p:nvPr>
            <p:ph idx="1"/>
          </p:nvPr>
        </p:nvSpPr>
        <p:spPr/>
        <p:txBody>
          <a:bodyPr/>
          <a:lstStyle/>
          <a:p>
            <a:pPr>
              <a:lnSpc>
                <a:spcPct val="300000"/>
              </a:lnSpc>
              <a:buFont typeface="Wingdings" panose="05000000000000000000" pitchFamily="2" charset="2"/>
              <a:buChar char="Ø"/>
            </a:pPr>
            <a:r>
              <a:rPr lang="fr-FR" b="1" dirty="0" smtClean="0"/>
              <a:t> La multiplication</a:t>
            </a:r>
          </a:p>
          <a:p>
            <a:pPr>
              <a:lnSpc>
                <a:spcPct val="300000"/>
              </a:lnSpc>
              <a:buFont typeface="Wingdings" panose="05000000000000000000" pitchFamily="2" charset="2"/>
              <a:buChar char="Ø"/>
            </a:pPr>
            <a:r>
              <a:rPr lang="fr-FR" b="1" dirty="0" smtClean="0"/>
              <a:t>La soustraction</a:t>
            </a:r>
          </a:p>
          <a:p>
            <a:pPr>
              <a:lnSpc>
                <a:spcPct val="300000"/>
              </a:lnSpc>
              <a:buFont typeface="Wingdings" panose="05000000000000000000" pitchFamily="2" charset="2"/>
              <a:buChar char="Ø"/>
            </a:pPr>
            <a:r>
              <a:rPr lang="fr-FR" b="1" dirty="0" smtClean="0"/>
              <a:t>La division </a:t>
            </a:r>
            <a:endParaRPr lang="fr-FR" b="1" dirty="0"/>
          </a:p>
        </p:txBody>
      </p:sp>
    </p:spTree>
    <p:extLst>
      <p:ext uri="{BB962C8B-B14F-4D97-AF65-F5344CB8AC3E}">
        <p14:creationId xmlns:p14="http://schemas.microsoft.com/office/powerpoint/2010/main" val="10627397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smtClean="0"/>
              <a:t>Somme.ejs</a:t>
            </a:r>
            <a:endParaRPr lang="fr-FR" b="1" dirty="0"/>
          </a:p>
        </p:txBody>
      </p:sp>
      <p:pic>
        <p:nvPicPr>
          <p:cNvPr id="4" name="Espace réservé du contenu 3"/>
          <p:cNvPicPr>
            <a:picLocks noGrp="1" noChangeAspect="1"/>
          </p:cNvPicPr>
          <p:nvPr>
            <p:ph idx="1"/>
          </p:nvPr>
        </p:nvPicPr>
        <p:blipFill>
          <a:blip r:embed="rId2"/>
          <a:stretch>
            <a:fillRect/>
          </a:stretch>
        </p:blipFill>
        <p:spPr>
          <a:xfrm>
            <a:off x="2225992" y="2170360"/>
            <a:ext cx="7800975" cy="2490417"/>
          </a:xfrm>
          <a:prstGeom prst="rect">
            <a:avLst/>
          </a:prstGeom>
        </p:spPr>
      </p:pic>
    </p:spTree>
    <p:extLst>
      <p:ext uri="{BB962C8B-B14F-4D97-AF65-F5344CB8AC3E}">
        <p14:creationId xmlns:p14="http://schemas.microsoft.com/office/powerpoint/2010/main" val="15232658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Action </a:t>
            </a:r>
            <a:r>
              <a:rPr lang="fr-FR" b="1" dirty="0" err="1" smtClean="0"/>
              <a:t>add</a:t>
            </a:r>
            <a:endParaRPr lang="fr-FR" b="1" dirty="0"/>
          </a:p>
        </p:txBody>
      </p:sp>
      <p:pic>
        <p:nvPicPr>
          <p:cNvPr id="4" name="Espace réservé du contenu 3"/>
          <p:cNvPicPr>
            <a:picLocks noGrp="1" noChangeAspect="1"/>
          </p:cNvPicPr>
          <p:nvPr>
            <p:ph idx="1"/>
          </p:nvPr>
        </p:nvPicPr>
        <p:blipFill>
          <a:blip r:embed="rId2"/>
          <a:stretch>
            <a:fillRect/>
          </a:stretch>
        </p:blipFill>
        <p:spPr>
          <a:xfrm>
            <a:off x="1651247" y="1846263"/>
            <a:ext cx="9126244" cy="4022725"/>
          </a:xfrm>
          <a:prstGeom prst="rect">
            <a:avLst/>
          </a:prstGeom>
        </p:spPr>
      </p:pic>
    </p:spTree>
    <p:extLst>
      <p:ext uri="{BB962C8B-B14F-4D97-AF65-F5344CB8AC3E}">
        <p14:creationId xmlns:p14="http://schemas.microsoft.com/office/powerpoint/2010/main" val="42541758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Test</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Tester </a:t>
            </a:r>
            <a:r>
              <a:rPr lang="fr-FR" smtClean="0"/>
              <a:t>votre page.</a:t>
            </a:r>
            <a:endParaRPr lang="fr-FR"/>
          </a:p>
        </p:txBody>
      </p:sp>
    </p:spTree>
    <p:extLst>
      <p:ext uri="{BB962C8B-B14F-4D97-AF65-F5344CB8AC3E}">
        <p14:creationId xmlns:p14="http://schemas.microsoft.com/office/powerpoint/2010/main" val="8744615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Mode de connexion </a:t>
            </a:r>
            <a:r>
              <a:rPr lang="fr-FR" b="1" dirty="0" err="1" smtClean="0"/>
              <a:t>nodejs</a:t>
            </a:r>
            <a:endParaRPr lang="fr-FR" b="1" dirty="0"/>
          </a:p>
        </p:txBody>
      </p:sp>
      <p:sp>
        <p:nvSpPr>
          <p:cNvPr id="3" name="Espace réservé du contenu 2"/>
          <p:cNvSpPr>
            <a:spLocks noGrp="1"/>
          </p:cNvSpPr>
          <p:nvPr>
            <p:ph idx="1"/>
          </p:nvPr>
        </p:nvSpPr>
        <p:spPr/>
        <p:txBody>
          <a:bodyPr/>
          <a:lstStyle/>
          <a:p>
            <a:pPr algn="just">
              <a:lnSpc>
                <a:spcPct val="150000"/>
              </a:lnSpc>
              <a:buFont typeface="Wingdings" panose="05000000000000000000" pitchFamily="2" charset="2"/>
              <a:buChar char="Ø"/>
            </a:pPr>
            <a:r>
              <a:rPr lang="fr-FR" dirty="0" smtClean="0"/>
              <a:t> </a:t>
            </a:r>
            <a:r>
              <a:rPr lang="fr-FR" dirty="0"/>
              <a:t>En Node.js, il existe plusieurs façons de créer une connexion avec d'autres systèmes, serveurs ou bases de données. Voici quelques-uns des modes de connexion courants en Node.js </a:t>
            </a:r>
            <a:r>
              <a:rPr lang="fr-FR" dirty="0" smtClean="0"/>
              <a:t>:</a:t>
            </a:r>
          </a:p>
          <a:p>
            <a:pPr lvl="1" algn="just">
              <a:lnSpc>
                <a:spcPct val="150000"/>
              </a:lnSpc>
              <a:buFont typeface="Wingdings" panose="05000000000000000000" pitchFamily="2" charset="2"/>
              <a:buChar char="Ø"/>
            </a:pPr>
            <a:r>
              <a:rPr lang="fr-FR" b="1" dirty="0"/>
              <a:t>Connexion </a:t>
            </a:r>
            <a:r>
              <a:rPr lang="fr-FR" b="1" dirty="0" smtClean="0"/>
              <a:t>HTTP/HTTPS</a:t>
            </a:r>
          </a:p>
          <a:p>
            <a:pPr lvl="1" algn="just">
              <a:lnSpc>
                <a:spcPct val="150000"/>
              </a:lnSpc>
              <a:buFont typeface="Wingdings" panose="05000000000000000000" pitchFamily="2" charset="2"/>
              <a:buChar char="Ø"/>
            </a:pPr>
            <a:r>
              <a:rPr lang="fr-FR" b="1" dirty="0"/>
              <a:t>Connexion </a:t>
            </a:r>
            <a:r>
              <a:rPr lang="fr-FR" b="1" dirty="0" err="1"/>
              <a:t>WebSocket</a:t>
            </a:r>
            <a:r>
              <a:rPr lang="fr-FR" dirty="0"/>
              <a:t> </a:t>
            </a:r>
            <a:endParaRPr lang="fr-FR" dirty="0" smtClean="0"/>
          </a:p>
          <a:p>
            <a:pPr lvl="1" algn="just">
              <a:lnSpc>
                <a:spcPct val="150000"/>
              </a:lnSpc>
              <a:buFont typeface="Wingdings" panose="05000000000000000000" pitchFamily="2" charset="2"/>
              <a:buChar char="Ø"/>
            </a:pPr>
            <a:r>
              <a:rPr lang="fr-FR" b="1" dirty="0"/>
              <a:t>Connexion </a:t>
            </a:r>
            <a:r>
              <a:rPr lang="fr-FR" b="1" dirty="0" smtClean="0"/>
              <a:t>TCP/UDP</a:t>
            </a:r>
          </a:p>
          <a:p>
            <a:pPr lvl="1" algn="just">
              <a:lnSpc>
                <a:spcPct val="150000"/>
              </a:lnSpc>
              <a:buFont typeface="Wingdings" panose="05000000000000000000" pitchFamily="2" charset="2"/>
              <a:buChar char="Ø"/>
            </a:pPr>
            <a:r>
              <a:rPr lang="fr-FR" b="1" dirty="0"/>
              <a:t>Connexion avec des bases de </a:t>
            </a:r>
            <a:r>
              <a:rPr lang="fr-FR" b="1" dirty="0" smtClean="0"/>
              <a:t>données</a:t>
            </a:r>
          </a:p>
          <a:p>
            <a:pPr lvl="1" algn="just">
              <a:lnSpc>
                <a:spcPct val="150000"/>
              </a:lnSpc>
              <a:buFont typeface="Wingdings" panose="05000000000000000000" pitchFamily="2" charset="2"/>
              <a:buChar char="Ø"/>
            </a:pPr>
            <a:r>
              <a:rPr lang="fr-FR" b="1" dirty="0"/>
              <a:t>Connexion avec des APIs </a:t>
            </a:r>
            <a:r>
              <a:rPr lang="fr-FR" b="1" dirty="0" smtClean="0"/>
              <a:t>externes</a:t>
            </a:r>
          </a:p>
          <a:p>
            <a:pPr lvl="1" algn="just">
              <a:lnSpc>
                <a:spcPct val="150000"/>
              </a:lnSpc>
              <a:buFont typeface="Wingdings" panose="05000000000000000000" pitchFamily="2" charset="2"/>
              <a:buChar char="Ø"/>
            </a:pPr>
            <a:r>
              <a:rPr lang="fr-FR" b="1" dirty="0"/>
              <a:t>Connexion avec des systèmes de fichiers</a:t>
            </a:r>
            <a:endParaRPr lang="fr-FR" dirty="0"/>
          </a:p>
        </p:txBody>
      </p:sp>
    </p:spTree>
    <p:extLst>
      <p:ext uri="{BB962C8B-B14F-4D97-AF65-F5344CB8AC3E}">
        <p14:creationId xmlns:p14="http://schemas.microsoft.com/office/powerpoint/2010/main" val="16116067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Intégration MYSQL</a:t>
            </a:r>
            <a:endParaRPr lang="fr-FR" b="1"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6908035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9644" y="683491"/>
            <a:ext cx="10058400" cy="716697"/>
          </a:xfrm>
        </p:spPr>
        <p:txBody>
          <a:bodyPr anchor="b"/>
          <a:lstStyle/>
          <a:p>
            <a:pPr algn="ctr"/>
            <a:r>
              <a:rPr lang="fr-FR" b="1" dirty="0" smtClean="0"/>
              <a:t>NODEJS et </a:t>
            </a:r>
            <a:r>
              <a:rPr lang="fr-FR" b="1" dirty="0" err="1" smtClean="0"/>
              <a:t>Mysql</a:t>
            </a:r>
            <a:endParaRPr lang="fr-FR" b="1" dirty="0"/>
          </a:p>
        </p:txBody>
      </p:sp>
      <p:sp>
        <p:nvSpPr>
          <p:cNvPr id="3" name="Espace réservé du contenu 2"/>
          <p:cNvSpPr>
            <a:spLocks noGrp="1"/>
          </p:cNvSpPr>
          <p:nvPr>
            <p:ph idx="1"/>
          </p:nvPr>
        </p:nvSpPr>
        <p:spPr>
          <a:xfrm>
            <a:off x="1097280" y="1719996"/>
            <a:ext cx="10058400" cy="5468203"/>
          </a:xfrm>
        </p:spPr>
        <p:txBody>
          <a:bodyPr>
            <a:noAutofit/>
          </a:bodyPr>
          <a:lstStyle/>
          <a:p>
            <a:pPr algn="just">
              <a:lnSpc>
                <a:spcPct val="150000"/>
              </a:lnSpc>
              <a:buFont typeface="Wingdings" panose="05000000000000000000" pitchFamily="2" charset="2"/>
              <a:buChar char="Ø"/>
            </a:pPr>
            <a:r>
              <a:rPr lang="fr-FR" dirty="0"/>
              <a:t>Plusieurs librairies </a:t>
            </a:r>
            <a:r>
              <a:rPr lang="fr-FR" dirty="0" err="1"/>
              <a:t>NodeJS</a:t>
            </a:r>
            <a:r>
              <a:rPr lang="fr-FR" dirty="0"/>
              <a:t> permettent d’établir une connexion avec une base de données MySQL et d’exécuter des requêtes. Parmi elles, les deux plus populaires sont :</a:t>
            </a:r>
          </a:p>
          <a:p>
            <a:pPr lvl="1" algn="just">
              <a:lnSpc>
                <a:spcPct val="150000"/>
              </a:lnSpc>
              <a:buFont typeface="Wingdings" panose="05000000000000000000" pitchFamily="2" charset="2"/>
              <a:buChar char="Ø"/>
            </a:pPr>
            <a:r>
              <a:rPr lang="fr-FR" b="1" dirty="0" err="1" smtClean="0"/>
              <a:t>mysql</a:t>
            </a:r>
            <a:r>
              <a:rPr lang="fr-FR" dirty="0"/>
              <a:t>, un driver MySQL basique pour Node.js écrit en </a:t>
            </a:r>
            <a:r>
              <a:rPr lang="fr-FR" b="1" dirty="0" err="1"/>
              <a:t>javascript</a:t>
            </a:r>
            <a:r>
              <a:rPr lang="fr-FR" dirty="0"/>
              <a:t> et ne nécessitant pas de compilation. Il s’agit de la solution la plus simple et rapide à mettre en place pour interagir avec une base de données MySQL en </a:t>
            </a:r>
            <a:r>
              <a:rPr lang="fr-FR" b="1" dirty="0" err="1"/>
              <a:t>Node</a:t>
            </a:r>
            <a:r>
              <a:rPr lang="fr-FR" dirty="0"/>
              <a:t>.</a:t>
            </a:r>
          </a:p>
          <a:p>
            <a:pPr lvl="1" algn="just">
              <a:lnSpc>
                <a:spcPct val="150000"/>
              </a:lnSpc>
              <a:buFont typeface="Wingdings" panose="05000000000000000000" pitchFamily="2" charset="2"/>
              <a:buChar char="Ø"/>
            </a:pPr>
            <a:r>
              <a:rPr lang="fr-FR" b="1" dirty="0" err="1"/>
              <a:t>Sequelize</a:t>
            </a:r>
            <a:r>
              <a:rPr lang="fr-FR" dirty="0"/>
              <a:t>, la librairie la plus populaire pour utiliser les systèmes de gestion de bases de données basés sur </a:t>
            </a:r>
            <a:r>
              <a:rPr lang="fr-FR" b="1" dirty="0"/>
              <a:t>SQL</a:t>
            </a:r>
            <a:r>
              <a:rPr lang="fr-FR" dirty="0"/>
              <a:t> avec </a:t>
            </a:r>
            <a:r>
              <a:rPr lang="fr-FR" b="1" dirty="0"/>
              <a:t>Node.js</a:t>
            </a:r>
            <a:r>
              <a:rPr lang="fr-FR" dirty="0"/>
              <a:t>. Elle supporte </a:t>
            </a:r>
            <a:r>
              <a:rPr lang="fr-FR" b="1" dirty="0"/>
              <a:t>MySQL</a:t>
            </a:r>
            <a:r>
              <a:rPr lang="fr-FR" dirty="0"/>
              <a:t> mais également </a:t>
            </a:r>
            <a:r>
              <a:rPr lang="fr-FR" b="1" dirty="0" err="1"/>
              <a:t>Postgres</a:t>
            </a:r>
            <a:r>
              <a:rPr lang="fr-FR" dirty="0"/>
              <a:t>, </a:t>
            </a:r>
            <a:r>
              <a:rPr lang="fr-FR" b="1" dirty="0"/>
              <a:t>Microsoft SQL</a:t>
            </a:r>
            <a:r>
              <a:rPr lang="fr-FR" dirty="0"/>
              <a:t>, </a:t>
            </a:r>
            <a:r>
              <a:rPr lang="fr-FR" b="1" dirty="0" err="1"/>
              <a:t>MariaDB</a:t>
            </a:r>
            <a:r>
              <a:rPr lang="fr-FR" dirty="0"/>
              <a:t>… Cet </a:t>
            </a:r>
            <a:r>
              <a:rPr lang="fr-FR" b="1" dirty="0"/>
              <a:t>ORM</a:t>
            </a:r>
            <a:r>
              <a:rPr lang="fr-FR" dirty="0"/>
              <a:t> (Object-</a:t>
            </a:r>
            <a:r>
              <a:rPr lang="fr-FR" dirty="0" err="1"/>
              <a:t>Relational</a:t>
            </a:r>
            <a:r>
              <a:rPr lang="fr-FR" dirty="0"/>
              <a:t> </a:t>
            </a:r>
            <a:r>
              <a:rPr lang="fr-FR" dirty="0" err="1"/>
              <a:t>Mapping</a:t>
            </a:r>
            <a:r>
              <a:rPr lang="fr-FR" dirty="0"/>
              <a:t>) puissant permet entre autres l’utilisation de promesses et la customisation des messages d’erreur pour chaque champ.</a:t>
            </a:r>
          </a:p>
          <a:p>
            <a:pPr lvl="1" algn="just">
              <a:lnSpc>
                <a:spcPct val="150000"/>
              </a:lnSpc>
              <a:buFont typeface="Wingdings" panose="05000000000000000000" pitchFamily="2" charset="2"/>
              <a:buChar char="Ø"/>
            </a:pPr>
            <a:r>
              <a:rPr lang="fr-FR" sz="1600" b="1" dirty="0"/>
              <a:t>Prisma</a:t>
            </a:r>
            <a:r>
              <a:rPr lang="fr-FR" dirty="0"/>
              <a:t> est un autre </a:t>
            </a:r>
            <a:r>
              <a:rPr lang="fr-FR" b="1" dirty="0"/>
              <a:t>ORM</a:t>
            </a:r>
            <a:r>
              <a:rPr lang="fr-FR" dirty="0"/>
              <a:t> populaire dans l’écosystème JavaScript</a:t>
            </a:r>
          </a:p>
        </p:txBody>
      </p:sp>
    </p:spTree>
    <p:extLst>
      <p:ext uri="{BB962C8B-B14F-4D97-AF65-F5344CB8AC3E}">
        <p14:creationId xmlns:p14="http://schemas.microsoft.com/office/powerpoint/2010/main" val="1310410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Exécution</a:t>
            </a:r>
            <a:endParaRPr lang="fr-FR" b="1" dirty="0"/>
          </a:p>
        </p:txBody>
      </p:sp>
      <p:pic>
        <p:nvPicPr>
          <p:cNvPr id="4" name="Espace réservé du contenu 3"/>
          <p:cNvPicPr>
            <a:picLocks noGrp="1" noChangeAspect="1"/>
          </p:cNvPicPr>
          <p:nvPr>
            <p:ph idx="1"/>
          </p:nvPr>
        </p:nvPicPr>
        <p:blipFill>
          <a:blip r:embed="rId2"/>
          <a:stretch>
            <a:fillRect/>
          </a:stretch>
        </p:blipFill>
        <p:spPr>
          <a:xfrm>
            <a:off x="3574473" y="2235561"/>
            <a:ext cx="7107382" cy="6511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 5"/>
          <p:cNvPicPr>
            <a:picLocks noChangeAspect="1"/>
          </p:cNvPicPr>
          <p:nvPr/>
        </p:nvPicPr>
        <p:blipFill>
          <a:blip r:embed="rId3"/>
          <a:stretch>
            <a:fillRect/>
          </a:stretch>
        </p:blipFill>
        <p:spPr>
          <a:xfrm>
            <a:off x="3574473" y="3150609"/>
            <a:ext cx="7107381" cy="687100"/>
          </a:xfrm>
          <a:prstGeom prst="rect">
            <a:avLst/>
          </a:prstGeom>
        </p:spPr>
      </p:pic>
      <p:pic>
        <p:nvPicPr>
          <p:cNvPr id="7" name="Image 6"/>
          <p:cNvPicPr>
            <a:picLocks noChangeAspect="1"/>
          </p:cNvPicPr>
          <p:nvPr/>
        </p:nvPicPr>
        <p:blipFill>
          <a:blip r:embed="rId4"/>
          <a:stretch>
            <a:fillRect/>
          </a:stretch>
        </p:blipFill>
        <p:spPr>
          <a:xfrm>
            <a:off x="3574473" y="4365478"/>
            <a:ext cx="7107381" cy="705285"/>
          </a:xfrm>
          <a:prstGeom prst="rect">
            <a:avLst/>
          </a:prstGeom>
        </p:spPr>
      </p:pic>
    </p:spTree>
    <p:extLst>
      <p:ext uri="{BB962C8B-B14F-4D97-AF65-F5344CB8AC3E}">
        <p14:creationId xmlns:p14="http://schemas.microsoft.com/office/powerpoint/2010/main" val="32598672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b="1" dirty="0" smtClean="0"/>
              <a:t>Installation du module </a:t>
            </a:r>
            <a:r>
              <a:rPr lang="fr-FR" b="1" dirty="0" err="1" smtClean="0"/>
              <a:t>mysql</a:t>
            </a:r>
            <a:endParaRPr lang="fr-FR" b="1" dirty="0"/>
          </a:p>
        </p:txBody>
      </p:sp>
      <p:sp>
        <p:nvSpPr>
          <p:cNvPr id="3" name="Espace réservé du contenu 2"/>
          <p:cNvSpPr>
            <a:spLocks noGrp="1"/>
          </p:cNvSpPr>
          <p:nvPr>
            <p:ph idx="1"/>
          </p:nvPr>
        </p:nvSpPr>
        <p:spPr/>
        <p:txBody>
          <a:bodyPr/>
          <a:lstStyle/>
          <a:p>
            <a:pPr marL="457200" indent="-457200">
              <a:buFont typeface="+mj-lt"/>
              <a:buAutoNum type="arabicPeriod"/>
            </a:pPr>
            <a:r>
              <a:rPr lang="fr-FR" b="1" dirty="0" smtClean="0"/>
              <a:t>Installation:</a:t>
            </a:r>
          </a:p>
          <a:p>
            <a:pPr marL="457200" indent="-457200">
              <a:buFont typeface="+mj-lt"/>
              <a:buAutoNum type="arabicPeriod"/>
            </a:pPr>
            <a:endParaRPr lang="fr-FR" b="1" dirty="0"/>
          </a:p>
          <a:p>
            <a:pPr marL="457200" indent="-457200">
              <a:buFont typeface="+mj-lt"/>
              <a:buAutoNum type="arabicPeriod"/>
            </a:pPr>
            <a:endParaRPr lang="fr-FR" b="1" dirty="0" smtClean="0"/>
          </a:p>
          <a:p>
            <a:pPr marL="457200" indent="-457200">
              <a:buFont typeface="+mj-lt"/>
              <a:buAutoNum type="arabicPeriod"/>
            </a:pPr>
            <a:endParaRPr lang="fr-FR" b="1" dirty="0"/>
          </a:p>
          <a:p>
            <a:pPr marL="457200" indent="-457200">
              <a:buFont typeface="+mj-lt"/>
              <a:buAutoNum type="arabicPeriod"/>
            </a:pPr>
            <a:r>
              <a:rPr lang="fr-FR" b="1" dirty="0" smtClean="0"/>
              <a:t>Intégration :</a:t>
            </a:r>
            <a:endParaRPr lang="fr-FR" b="1" dirty="0"/>
          </a:p>
        </p:txBody>
      </p:sp>
      <p:pic>
        <p:nvPicPr>
          <p:cNvPr id="4" name="Image 3"/>
          <p:cNvPicPr>
            <a:picLocks noChangeAspect="1"/>
          </p:cNvPicPr>
          <p:nvPr/>
        </p:nvPicPr>
        <p:blipFill>
          <a:blip r:embed="rId2"/>
          <a:stretch>
            <a:fillRect/>
          </a:stretch>
        </p:blipFill>
        <p:spPr>
          <a:xfrm>
            <a:off x="4114800" y="2457450"/>
            <a:ext cx="3924300" cy="628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stretch>
            <a:fillRect/>
          </a:stretch>
        </p:blipFill>
        <p:spPr>
          <a:xfrm>
            <a:off x="4114800" y="4413250"/>
            <a:ext cx="3924300" cy="768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74945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4400" b="1" dirty="0" smtClean="0"/>
              <a:t>Se connecter à MYSQL et création de la base</a:t>
            </a:r>
            <a:endParaRPr lang="fr-FR" sz="4400" b="1" dirty="0"/>
          </a:p>
        </p:txBody>
      </p:sp>
      <p:pic>
        <p:nvPicPr>
          <p:cNvPr id="4" name="Espace réservé du contenu 3"/>
          <p:cNvPicPr>
            <a:picLocks noGrp="1" noChangeAspect="1"/>
          </p:cNvPicPr>
          <p:nvPr>
            <p:ph idx="1"/>
          </p:nvPr>
        </p:nvPicPr>
        <p:blipFill>
          <a:blip r:embed="rId2"/>
          <a:stretch>
            <a:fillRect/>
          </a:stretch>
        </p:blipFill>
        <p:spPr>
          <a:xfrm>
            <a:off x="2062703" y="1921486"/>
            <a:ext cx="8509000" cy="4173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56697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Script Select</a:t>
            </a:r>
            <a:endParaRPr lang="fr-FR" b="1" dirty="0"/>
          </a:p>
        </p:txBody>
      </p:sp>
      <p:pic>
        <p:nvPicPr>
          <p:cNvPr id="4" name="Espace réservé du contenu 3"/>
          <p:cNvPicPr>
            <a:picLocks noGrp="1" noChangeAspect="1"/>
          </p:cNvPicPr>
          <p:nvPr>
            <p:ph idx="1"/>
          </p:nvPr>
        </p:nvPicPr>
        <p:blipFill>
          <a:blip r:embed="rId2"/>
          <a:stretch>
            <a:fillRect/>
          </a:stretch>
        </p:blipFill>
        <p:spPr>
          <a:xfrm>
            <a:off x="1244600" y="1905000"/>
            <a:ext cx="9911080" cy="421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19265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Tester les autres actions</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Ajouter un nouveau employé.</a:t>
            </a:r>
          </a:p>
          <a:p>
            <a:pPr>
              <a:buFont typeface="Wingdings" panose="05000000000000000000" pitchFamily="2" charset="2"/>
              <a:buChar char="Ø"/>
            </a:pPr>
            <a:r>
              <a:rPr lang="fr-FR" dirty="0"/>
              <a:t> </a:t>
            </a:r>
            <a:r>
              <a:rPr lang="fr-FR" dirty="0" smtClean="0"/>
              <a:t>Supprimer un employé.</a:t>
            </a:r>
          </a:p>
          <a:p>
            <a:pPr>
              <a:buFont typeface="Wingdings" panose="05000000000000000000" pitchFamily="2" charset="2"/>
              <a:buChar char="Ø"/>
            </a:pPr>
            <a:r>
              <a:rPr lang="fr-FR" dirty="0" smtClean="0"/>
              <a:t>Modifier un employé.</a:t>
            </a:r>
          </a:p>
          <a:p>
            <a:pPr>
              <a:buFont typeface="Wingdings" panose="05000000000000000000" pitchFamily="2" charset="2"/>
              <a:buChar char="Ø"/>
            </a:pPr>
            <a:r>
              <a:rPr lang="fr-FR" dirty="0" smtClean="0"/>
              <a:t>Chercher un employé.</a:t>
            </a:r>
            <a:endParaRPr lang="fr-FR" dirty="0"/>
          </a:p>
        </p:txBody>
      </p:sp>
    </p:spTree>
    <p:extLst>
      <p:ext uri="{BB962C8B-B14F-4D97-AF65-F5344CB8AC3E}">
        <p14:creationId xmlns:p14="http://schemas.microsoft.com/office/powerpoint/2010/main" val="24279869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Intégration </a:t>
            </a:r>
            <a:r>
              <a:rPr lang="fr-FR" b="1" dirty="0" err="1" smtClean="0"/>
              <a:t>Mysql</a:t>
            </a:r>
            <a:r>
              <a:rPr lang="fr-FR" b="1" dirty="0" smtClean="0"/>
              <a:t>/Express/EJS</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créer la page </a:t>
            </a:r>
            <a:r>
              <a:rPr lang="fr-FR" b="1" dirty="0" err="1" smtClean="0"/>
              <a:t>employe.ejs</a:t>
            </a:r>
            <a:r>
              <a:rPr lang="fr-FR" dirty="0" smtClean="0"/>
              <a:t> au niveau du dossier </a:t>
            </a:r>
            <a:r>
              <a:rPr lang="fr-FR" dirty="0" err="1" smtClean="0"/>
              <a:t>views</a:t>
            </a:r>
            <a:r>
              <a:rPr lang="fr-FR" dirty="0" smtClean="0"/>
              <a:t>.</a:t>
            </a:r>
            <a:endParaRPr lang="fr-FR" dirty="0"/>
          </a:p>
        </p:txBody>
      </p:sp>
      <p:pic>
        <p:nvPicPr>
          <p:cNvPr id="4" name="Image 3"/>
          <p:cNvPicPr>
            <a:picLocks noChangeAspect="1"/>
          </p:cNvPicPr>
          <p:nvPr/>
        </p:nvPicPr>
        <p:blipFill>
          <a:blip r:embed="rId2"/>
          <a:stretch>
            <a:fillRect/>
          </a:stretch>
        </p:blipFill>
        <p:spPr>
          <a:xfrm>
            <a:off x="1233996" y="2325150"/>
            <a:ext cx="9921684" cy="36523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141333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Mettre à jour le serveur</a:t>
            </a:r>
            <a:endParaRPr lang="fr-FR" b="1"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 Déclaration &amp; Configuration</a:t>
            </a:r>
            <a:endParaRPr lang="fr-FR" dirty="0"/>
          </a:p>
        </p:txBody>
      </p:sp>
      <p:pic>
        <p:nvPicPr>
          <p:cNvPr id="4" name="Image 3"/>
          <p:cNvPicPr>
            <a:picLocks noChangeAspect="1"/>
          </p:cNvPicPr>
          <p:nvPr/>
        </p:nvPicPr>
        <p:blipFill>
          <a:blip r:embed="rId2"/>
          <a:stretch>
            <a:fillRect/>
          </a:stretch>
        </p:blipFill>
        <p:spPr>
          <a:xfrm>
            <a:off x="1997475" y="2430678"/>
            <a:ext cx="8300621" cy="3162254"/>
          </a:xfrm>
          <a:prstGeom prst="rect">
            <a:avLst/>
          </a:prstGeom>
        </p:spPr>
      </p:pic>
    </p:spTree>
    <p:extLst>
      <p:ext uri="{BB962C8B-B14F-4D97-AF65-F5344CB8AC3E}">
        <p14:creationId xmlns:p14="http://schemas.microsoft.com/office/powerpoint/2010/main" val="41225496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3200" b="1" dirty="0" smtClean="0"/>
              <a:t>Chargement de la liste des employés au niveau de la racine</a:t>
            </a:r>
            <a:endParaRPr lang="fr-FR" sz="3200" b="1" dirty="0"/>
          </a:p>
        </p:txBody>
      </p:sp>
      <p:pic>
        <p:nvPicPr>
          <p:cNvPr id="4" name="Espace réservé du contenu 3"/>
          <p:cNvPicPr>
            <a:picLocks noGrp="1" noChangeAspect="1"/>
          </p:cNvPicPr>
          <p:nvPr>
            <p:ph idx="1"/>
          </p:nvPr>
        </p:nvPicPr>
        <p:blipFill>
          <a:blip r:embed="rId2"/>
          <a:stretch>
            <a:fillRect/>
          </a:stretch>
        </p:blipFill>
        <p:spPr>
          <a:xfrm>
            <a:off x="1695635" y="2201662"/>
            <a:ext cx="9152877" cy="3284737"/>
          </a:xfrm>
          <a:prstGeom prst="rect">
            <a:avLst/>
          </a:prstGeom>
        </p:spPr>
      </p:pic>
    </p:spTree>
    <p:extLst>
      <p:ext uri="{BB962C8B-B14F-4D97-AF65-F5344CB8AC3E}">
        <p14:creationId xmlns:p14="http://schemas.microsoft.com/office/powerpoint/2010/main" val="21909082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6600" b="1" dirty="0" err="1" smtClean="0"/>
              <a:t>Employe.ejs</a:t>
            </a:r>
            <a:endParaRPr lang="fr-FR" sz="6600" b="1" dirty="0"/>
          </a:p>
        </p:txBody>
      </p:sp>
      <p:pic>
        <p:nvPicPr>
          <p:cNvPr id="4" name="Espace réservé du contenu 3"/>
          <p:cNvPicPr>
            <a:picLocks noGrp="1" noChangeAspect="1"/>
          </p:cNvPicPr>
          <p:nvPr>
            <p:ph idx="1"/>
          </p:nvPr>
        </p:nvPicPr>
        <p:blipFill>
          <a:blip r:embed="rId2"/>
          <a:stretch>
            <a:fillRect/>
          </a:stretch>
        </p:blipFill>
        <p:spPr>
          <a:xfrm>
            <a:off x="1997476" y="1962150"/>
            <a:ext cx="8620217" cy="3959256"/>
          </a:xfrm>
          <a:prstGeom prst="rect">
            <a:avLst/>
          </a:prstGeom>
        </p:spPr>
      </p:pic>
    </p:spTree>
    <p:extLst>
      <p:ext uri="{BB962C8B-B14F-4D97-AF65-F5344CB8AC3E}">
        <p14:creationId xmlns:p14="http://schemas.microsoft.com/office/powerpoint/2010/main" val="20679414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L’ajout d’un Employé</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6963" y="2396972"/>
            <a:ext cx="10058400" cy="2459114"/>
          </a:xfrm>
          <a:prstGeom prst="rect">
            <a:avLst/>
          </a:prstGeom>
        </p:spPr>
      </p:pic>
    </p:spTree>
    <p:extLst>
      <p:ext uri="{BB962C8B-B14F-4D97-AF65-F5344CB8AC3E}">
        <p14:creationId xmlns:p14="http://schemas.microsoft.com/office/powerpoint/2010/main" val="22611345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La suppression d’un Employé</a:t>
            </a:r>
            <a:endParaRPr lang="fr-FR" b="1" dirty="0"/>
          </a:p>
        </p:txBody>
      </p:sp>
      <p:pic>
        <p:nvPicPr>
          <p:cNvPr id="4" name="Espace réservé du contenu 3"/>
          <p:cNvPicPr>
            <a:picLocks noGrp="1" noChangeAspect="1"/>
          </p:cNvPicPr>
          <p:nvPr>
            <p:ph idx="1"/>
          </p:nvPr>
        </p:nvPicPr>
        <p:blipFill>
          <a:blip r:embed="rId2"/>
          <a:stretch>
            <a:fillRect/>
          </a:stretch>
        </p:blipFill>
        <p:spPr>
          <a:xfrm>
            <a:off x="1511617" y="2295387"/>
            <a:ext cx="9229725" cy="2889172"/>
          </a:xfrm>
          <a:prstGeom prst="rect">
            <a:avLst/>
          </a:prstGeom>
        </p:spPr>
      </p:pic>
    </p:spTree>
    <p:extLst>
      <p:ext uri="{BB962C8B-B14F-4D97-AF65-F5344CB8AC3E}">
        <p14:creationId xmlns:p14="http://schemas.microsoft.com/office/powerpoint/2010/main" val="118853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118420"/>
            <a:ext cx="8911687" cy="1280890"/>
          </a:xfrm>
        </p:spPr>
        <p:txBody>
          <a:bodyPr/>
          <a:lstStyle/>
          <a:p>
            <a:pPr algn="ctr"/>
            <a:r>
              <a:rPr lang="fr-FR" b="1" dirty="0" smtClean="0"/>
              <a:t>Processus Enfant</a:t>
            </a:r>
            <a:endParaRPr lang="fr-FR" b="1" dirty="0"/>
          </a:p>
        </p:txBody>
      </p:sp>
      <p:sp>
        <p:nvSpPr>
          <p:cNvPr id="3" name="Espace réservé du contenu 2"/>
          <p:cNvSpPr>
            <a:spLocks noGrp="1"/>
          </p:cNvSpPr>
          <p:nvPr>
            <p:ph idx="1"/>
          </p:nvPr>
        </p:nvSpPr>
        <p:spPr>
          <a:xfrm>
            <a:off x="1222051" y="1835526"/>
            <a:ext cx="9937180" cy="3777622"/>
          </a:xfrm>
        </p:spPr>
        <p:txBody>
          <a:bodyPr>
            <a:noAutofit/>
          </a:bodyPr>
          <a:lstStyle/>
          <a:p>
            <a:pPr algn="just">
              <a:lnSpc>
                <a:spcPct val="150000"/>
              </a:lnSpc>
            </a:pPr>
            <a:r>
              <a:rPr lang="fr-FR" sz="2800" dirty="0"/>
              <a:t>Pour traiter le code de blocage tout en acceptant les requêtes entrantes, nous pouvons déplacer le code de blocage vers un processus enfant avec </a:t>
            </a:r>
            <a:r>
              <a:rPr lang="fr-FR" sz="2800" b="1" dirty="0"/>
              <a:t>fork</a:t>
            </a:r>
            <a:r>
              <a:rPr lang="fr-FR" sz="2800" dirty="0"/>
              <a:t>(). Nous allons déplacer le code de blocage dans son propre module. Le serveur </a:t>
            </a:r>
            <a:r>
              <a:rPr lang="fr-FR" sz="2800" b="1" dirty="0"/>
              <a:t>Node.js</a:t>
            </a:r>
            <a:r>
              <a:rPr lang="fr-FR" sz="2800" dirty="0"/>
              <a:t> créera alors un processus enfant lorsque quelqu’un accède au point terminal /total et écoutera les résultats de ce processus enfant.</a:t>
            </a:r>
          </a:p>
        </p:txBody>
      </p:sp>
    </p:spTree>
    <p:extLst>
      <p:ext uri="{BB962C8B-B14F-4D97-AF65-F5344CB8AC3E}">
        <p14:creationId xmlns:p14="http://schemas.microsoft.com/office/powerpoint/2010/main" val="86884386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rmAutofit/>
          </a:bodyPr>
          <a:lstStyle/>
          <a:p>
            <a:pPr algn="ctr"/>
            <a:r>
              <a:rPr lang="fr-FR" sz="3200" b="1" dirty="0"/>
              <a:t>Utiliser une base de données MySQL en </a:t>
            </a:r>
            <a:r>
              <a:rPr lang="fr-FR" sz="3200" b="1" dirty="0" err="1"/>
              <a:t>NodeJS</a:t>
            </a:r>
            <a:r>
              <a:rPr lang="fr-FR" sz="3200" b="1" dirty="0"/>
              <a:t> avec </a:t>
            </a:r>
            <a:r>
              <a:rPr lang="fr-FR" sz="3200" b="1" dirty="0" err="1"/>
              <a:t>Sequelize</a:t>
            </a:r>
            <a:endParaRPr lang="fr-FR" sz="3200" b="1" dirty="0"/>
          </a:p>
        </p:txBody>
      </p:sp>
      <p:sp>
        <p:nvSpPr>
          <p:cNvPr id="3" name="Espace réservé du contenu 2"/>
          <p:cNvSpPr>
            <a:spLocks noGrp="1"/>
          </p:cNvSpPr>
          <p:nvPr>
            <p:ph idx="1"/>
          </p:nvPr>
        </p:nvSpPr>
        <p:spPr/>
        <p:txBody>
          <a:bodyPr>
            <a:normAutofit/>
          </a:bodyPr>
          <a:lstStyle/>
          <a:p>
            <a:pPr algn="just">
              <a:lnSpc>
                <a:spcPct val="150000"/>
              </a:lnSpc>
              <a:buFont typeface="Wingdings" panose="05000000000000000000" pitchFamily="2" charset="2"/>
              <a:buChar char="Ø"/>
            </a:pPr>
            <a:r>
              <a:rPr lang="fr-FR" sz="2400" dirty="0">
                <a:latin typeface="Arial" panose="020B0604020202020204" pitchFamily="34" charset="0"/>
                <a:cs typeface="Arial" panose="020B0604020202020204" pitchFamily="34" charset="0"/>
              </a:rPr>
              <a:t>Pour utiliser </a:t>
            </a:r>
            <a:r>
              <a:rPr lang="fr-FR" sz="2400" b="1" dirty="0" err="1">
                <a:latin typeface="Arial" panose="020B0604020202020204" pitchFamily="34" charset="0"/>
                <a:cs typeface="Arial" panose="020B0604020202020204" pitchFamily="34" charset="0"/>
              </a:rPr>
              <a:t>Sequelize</a:t>
            </a:r>
            <a:r>
              <a:rPr lang="fr-FR" sz="2400" dirty="0">
                <a:latin typeface="Arial" panose="020B0604020202020204" pitchFamily="34" charset="0"/>
                <a:cs typeface="Arial" panose="020B0604020202020204" pitchFamily="34" charset="0"/>
              </a:rPr>
              <a:t> afin d’interagir avec votre base de données </a:t>
            </a:r>
            <a:r>
              <a:rPr lang="fr-FR" sz="2400" b="1" dirty="0">
                <a:latin typeface="Arial" panose="020B0604020202020204" pitchFamily="34" charset="0"/>
                <a:cs typeface="Arial" panose="020B0604020202020204" pitchFamily="34" charset="0"/>
              </a:rPr>
              <a:t>MySQL</a:t>
            </a:r>
            <a:r>
              <a:rPr lang="fr-FR" sz="2400" dirty="0">
                <a:latin typeface="Arial" panose="020B0604020202020204" pitchFamily="34" charset="0"/>
                <a:cs typeface="Arial" panose="020B0604020202020204" pitchFamily="34" charset="0"/>
              </a:rPr>
              <a:t> en </a:t>
            </a:r>
            <a:r>
              <a:rPr lang="fr-FR" sz="2400" b="1" dirty="0" err="1">
                <a:latin typeface="Arial" panose="020B0604020202020204" pitchFamily="34" charset="0"/>
                <a:cs typeface="Arial" panose="020B0604020202020204" pitchFamily="34" charset="0"/>
              </a:rPr>
              <a:t>Node</a:t>
            </a:r>
            <a:r>
              <a:rPr lang="fr-FR" sz="2400" dirty="0">
                <a:latin typeface="Arial" panose="020B0604020202020204" pitchFamily="34" charset="0"/>
                <a:cs typeface="Arial" panose="020B0604020202020204" pitchFamily="34" charset="0"/>
              </a:rPr>
              <a:t>, il vous faut d’abord installer le driver </a:t>
            </a:r>
            <a:r>
              <a:rPr lang="fr-FR" sz="2400" b="1" dirty="0">
                <a:latin typeface="Arial" panose="020B0604020202020204" pitchFamily="34" charset="0"/>
                <a:cs typeface="Arial" panose="020B0604020202020204" pitchFamily="34" charset="0"/>
              </a:rPr>
              <a:t>mysql2</a:t>
            </a:r>
            <a:r>
              <a:rPr lang="fr-FR" sz="2400" dirty="0">
                <a:latin typeface="Arial" panose="020B0604020202020204" pitchFamily="34" charset="0"/>
                <a:cs typeface="Arial" panose="020B0604020202020204" pitchFamily="34" charset="0"/>
              </a:rPr>
              <a:t>. Il s’agit d’un driver distinct du module </a:t>
            </a:r>
            <a:r>
              <a:rPr lang="fr-FR" sz="2400" b="1" dirty="0" err="1">
                <a:latin typeface="Arial" panose="020B0604020202020204" pitchFamily="34" charset="0"/>
                <a:cs typeface="Arial" panose="020B0604020202020204" pitchFamily="34" charset="0"/>
              </a:rPr>
              <a:t>mysql</a:t>
            </a:r>
            <a:r>
              <a:rPr lang="fr-FR" sz="2400" dirty="0">
                <a:latin typeface="Arial" panose="020B0604020202020204" pitchFamily="34" charset="0"/>
                <a:cs typeface="Arial" panose="020B0604020202020204" pitchFamily="34" charset="0"/>
              </a:rPr>
              <a:t>, moins populaire que ce dernier, mais qui propose quelques fonctionnalités supplémentaires.</a:t>
            </a:r>
          </a:p>
          <a:p>
            <a:pPr algn="just">
              <a:lnSpc>
                <a:spcPct val="150000"/>
              </a:lnSpc>
              <a:buFont typeface="Wingdings" panose="05000000000000000000" pitchFamily="2" charset="2"/>
              <a:buChar char="Ø"/>
            </a:pPr>
            <a:r>
              <a:rPr lang="fr-FR" sz="2400" dirty="0" smtClean="0">
                <a:latin typeface="Arial" panose="020B0604020202020204" pitchFamily="34" charset="0"/>
                <a:cs typeface="Arial" panose="020B0604020202020204" pitchFamily="34" charset="0"/>
              </a:rPr>
              <a:t>Installez </a:t>
            </a:r>
            <a:r>
              <a:rPr lang="fr-FR" sz="2400" dirty="0">
                <a:latin typeface="Arial" panose="020B0604020202020204" pitchFamily="34" charset="0"/>
                <a:cs typeface="Arial" panose="020B0604020202020204" pitchFamily="34" charset="0"/>
              </a:rPr>
              <a:t>mysql2 avec </a:t>
            </a:r>
            <a:r>
              <a:rPr lang="fr-FR" sz="2400" b="1" dirty="0">
                <a:latin typeface="Arial" panose="020B0604020202020204" pitchFamily="34" charset="0"/>
                <a:cs typeface="Arial" panose="020B0604020202020204" pitchFamily="34" charset="0"/>
              </a:rPr>
              <a:t>npm </a:t>
            </a:r>
            <a:r>
              <a:rPr lang="fr-FR" sz="2400" b="1" dirty="0" err="1">
                <a:latin typeface="Arial" panose="020B0604020202020204" pitchFamily="34" charset="0"/>
                <a:cs typeface="Arial" panose="020B0604020202020204" pitchFamily="34" charset="0"/>
              </a:rPr>
              <a:t>install</a:t>
            </a:r>
            <a:r>
              <a:rPr lang="fr-FR" sz="2400" b="1" dirty="0">
                <a:latin typeface="Arial" panose="020B0604020202020204" pitchFamily="34" charset="0"/>
                <a:cs typeface="Arial" panose="020B0604020202020204" pitchFamily="34" charset="0"/>
              </a:rPr>
              <a:t> </a:t>
            </a:r>
            <a:r>
              <a:rPr lang="fr-FR" sz="2400" dirty="0">
                <a:latin typeface="Arial" panose="020B0604020202020204" pitchFamily="34" charset="0"/>
                <a:cs typeface="Arial" panose="020B0604020202020204" pitchFamily="34" charset="0"/>
              </a:rPr>
              <a:t>:</a:t>
            </a:r>
          </a:p>
        </p:txBody>
      </p:sp>
      <p:pic>
        <p:nvPicPr>
          <p:cNvPr id="4" name="Image 3"/>
          <p:cNvPicPr>
            <a:picLocks noChangeAspect="1"/>
          </p:cNvPicPr>
          <p:nvPr/>
        </p:nvPicPr>
        <p:blipFill>
          <a:blip r:embed="rId2"/>
          <a:stretch>
            <a:fillRect/>
          </a:stretch>
        </p:blipFill>
        <p:spPr>
          <a:xfrm>
            <a:off x="6405880" y="4408487"/>
            <a:ext cx="4135120" cy="595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 4"/>
          <p:cNvPicPr>
            <a:picLocks noChangeAspect="1"/>
          </p:cNvPicPr>
          <p:nvPr/>
        </p:nvPicPr>
        <p:blipFill>
          <a:blip r:embed="rId3"/>
          <a:stretch>
            <a:fillRect/>
          </a:stretch>
        </p:blipFill>
        <p:spPr>
          <a:xfrm>
            <a:off x="6405880" y="5245946"/>
            <a:ext cx="4135120" cy="6231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42190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166938"/>
            <a:ext cx="10058400" cy="3827462"/>
          </a:xfrm>
          <a:prstGeom prst="rect">
            <a:avLst/>
          </a:prstGeom>
        </p:spPr>
      </p:pic>
    </p:spTree>
    <p:extLst>
      <p:ext uri="{BB962C8B-B14F-4D97-AF65-F5344CB8AC3E}">
        <p14:creationId xmlns:p14="http://schemas.microsoft.com/office/powerpoint/2010/main" val="5092987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Atelier</a:t>
            </a:r>
            <a:endParaRPr lang="fr-FR" b="1" dirty="0"/>
          </a:p>
        </p:txBody>
      </p:sp>
      <p:sp>
        <p:nvSpPr>
          <p:cNvPr id="3" name="Espace réservé du contenu 2"/>
          <p:cNvSpPr>
            <a:spLocks noGrp="1"/>
          </p:cNvSpPr>
          <p:nvPr>
            <p:ph idx="1"/>
          </p:nvPr>
        </p:nvSpPr>
        <p:spPr/>
        <p:txBody>
          <a:bodyPr>
            <a:normAutofit/>
          </a:bodyPr>
          <a:lstStyle/>
          <a:p>
            <a:pPr>
              <a:lnSpc>
                <a:spcPct val="300000"/>
              </a:lnSpc>
              <a:buFont typeface="Wingdings" panose="05000000000000000000" pitchFamily="2" charset="2"/>
              <a:buChar char="Ø"/>
            </a:pPr>
            <a:r>
              <a:rPr lang="fr-FR" sz="3600" b="1" dirty="0" smtClean="0"/>
              <a:t> </a:t>
            </a:r>
            <a:r>
              <a:rPr lang="fr-FR" sz="3600" b="1" dirty="0" err="1"/>
              <a:t>npm</a:t>
            </a:r>
            <a:r>
              <a:rPr lang="fr-FR" sz="3600" b="1" dirty="0"/>
              <a:t> </a:t>
            </a:r>
            <a:r>
              <a:rPr lang="fr-FR" sz="3600" b="1" dirty="0" err="1"/>
              <a:t>install</a:t>
            </a:r>
            <a:r>
              <a:rPr lang="fr-FR" sz="3600" b="1" dirty="0"/>
              <a:t> </a:t>
            </a:r>
            <a:r>
              <a:rPr lang="fr-FR" sz="3600" b="1" dirty="0" err="1" smtClean="0"/>
              <a:t>sequelize</a:t>
            </a:r>
            <a:endParaRPr lang="fr-FR" sz="3600" b="1" dirty="0" smtClean="0"/>
          </a:p>
          <a:p>
            <a:pPr>
              <a:lnSpc>
                <a:spcPct val="300000"/>
              </a:lnSpc>
              <a:buFont typeface="Wingdings" panose="05000000000000000000" pitchFamily="2" charset="2"/>
              <a:buChar char="Ø"/>
            </a:pPr>
            <a:r>
              <a:rPr lang="fr-FR" sz="3600" b="1" dirty="0"/>
              <a:t> </a:t>
            </a:r>
            <a:r>
              <a:rPr lang="fr-FR" sz="3600" b="1" dirty="0" err="1"/>
              <a:t>npm</a:t>
            </a:r>
            <a:r>
              <a:rPr lang="fr-FR" sz="3600" b="1" dirty="0"/>
              <a:t> </a:t>
            </a:r>
            <a:r>
              <a:rPr lang="fr-FR" sz="3600" b="1" dirty="0" err="1"/>
              <a:t>install</a:t>
            </a:r>
            <a:r>
              <a:rPr lang="fr-FR" sz="3600" b="1" dirty="0"/>
              <a:t> </a:t>
            </a:r>
            <a:r>
              <a:rPr lang="fr-FR" sz="3600" b="1" dirty="0" smtClean="0"/>
              <a:t>mysql2</a:t>
            </a:r>
          </a:p>
        </p:txBody>
      </p:sp>
    </p:spTree>
    <p:extLst>
      <p:ext uri="{BB962C8B-B14F-4D97-AF65-F5344CB8AC3E}">
        <p14:creationId xmlns:p14="http://schemas.microsoft.com/office/powerpoint/2010/main" val="21999740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166938"/>
            <a:ext cx="10058400" cy="3827462"/>
          </a:xfrm>
          <a:prstGeom prst="rect">
            <a:avLst/>
          </a:prstGeom>
        </p:spPr>
      </p:pic>
    </p:spTree>
    <p:extLst>
      <p:ext uri="{BB962C8B-B14F-4D97-AF65-F5344CB8AC3E}">
        <p14:creationId xmlns:p14="http://schemas.microsoft.com/office/powerpoint/2010/main" val="22193035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86603"/>
            <a:ext cx="10058400" cy="551597"/>
          </a:xfrm>
        </p:spPr>
        <p:txBody>
          <a:bodyPr anchor="ctr">
            <a:normAutofit fontScale="90000"/>
          </a:bodyPr>
          <a:lstStyle/>
          <a:p>
            <a:pPr algn="ctr"/>
            <a:r>
              <a:rPr lang="fr-FR" b="1" dirty="0" smtClean="0"/>
              <a:t>Création de la table</a:t>
            </a:r>
            <a:br>
              <a:rPr lang="fr-FR" b="1" dirty="0" smtClean="0"/>
            </a:br>
            <a:r>
              <a:rPr lang="fr-FR" b="1" dirty="0" smtClean="0"/>
              <a:t>Etablissement de la connexion</a:t>
            </a:r>
            <a:endParaRPr lang="fr-FR" b="1" dirty="0"/>
          </a:p>
        </p:txBody>
      </p:sp>
      <p:pic>
        <p:nvPicPr>
          <p:cNvPr id="4" name="Image 3"/>
          <p:cNvPicPr>
            <a:picLocks noChangeAspect="1"/>
          </p:cNvPicPr>
          <p:nvPr/>
        </p:nvPicPr>
        <p:blipFill>
          <a:blip r:embed="rId2"/>
          <a:stretch>
            <a:fillRect/>
          </a:stretch>
        </p:blipFill>
        <p:spPr>
          <a:xfrm>
            <a:off x="1231900" y="1938337"/>
            <a:ext cx="9923779" cy="4170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2289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86603"/>
            <a:ext cx="10058400" cy="754797"/>
          </a:xfrm>
        </p:spPr>
        <p:txBody>
          <a:bodyPr anchor="ctr"/>
          <a:lstStyle/>
          <a:p>
            <a:pPr algn="ctr"/>
            <a:r>
              <a:rPr lang="fr-FR" b="1" dirty="0" smtClean="0"/>
              <a:t>Création de l ’entité</a:t>
            </a:r>
            <a:endParaRPr lang="fr-FR" b="1" dirty="0"/>
          </a:p>
        </p:txBody>
      </p:sp>
      <p:pic>
        <p:nvPicPr>
          <p:cNvPr id="5" name="Espace réservé du contenu 4"/>
          <p:cNvPicPr>
            <a:picLocks noGrp="1" noChangeAspect="1"/>
          </p:cNvPicPr>
          <p:nvPr>
            <p:ph idx="1"/>
          </p:nvPr>
        </p:nvPicPr>
        <p:blipFill>
          <a:blip r:embed="rId2"/>
          <a:stretch>
            <a:fillRect/>
          </a:stretch>
        </p:blipFill>
        <p:spPr>
          <a:xfrm>
            <a:off x="1244600" y="1846263"/>
            <a:ext cx="9911080" cy="44148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04621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86603"/>
            <a:ext cx="10058400" cy="818297"/>
          </a:xfrm>
        </p:spPr>
        <p:txBody>
          <a:bodyPr anchor="ctr"/>
          <a:lstStyle/>
          <a:p>
            <a:pPr algn="ctr"/>
            <a:r>
              <a:rPr lang="fr-FR" b="1" dirty="0" smtClean="0"/>
              <a:t>Création de la table</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1968500"/>
            <a:ext cx="10058400" cy="4025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52246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86603"/>
            <a:ext cx="10058400" cy="983397"/>
          </a:xfrm>
        </p:spPr>
        <p:txBody>
          <a:bodyPr anchor="ctr"/>
          <a:lstStyle/>
          <a:p>
            <a:pPr algn="ctr"/>
            <a:r>
              <a:rPr lang="fr-FR" b="1" dirty="0" smtClean="0"/>
              <a:t>Insertion d’un nouveau Enregistrement</a:t>
            </a:r>
            <a:endParaRPr lang="fr-FR" b="1" dirty="0"/>
          </a:p>
        </p:txBody>
      </p:sp>
      <p:sp>
        <p:nvSpPr>
          <p:cNvPr id="3" name="Espace réservé du contenu 2"/>
          <p:cNvSpPr>
            <a:spLocks noGrp="1"/>
          </p:cNvSpPr>
          <p:nvPr>
            <p:ph idx="1"/>
          </p:nvPr>
        </p:nvSpPr>
        <p:spPr/>
        <p:txBody>
          <a:bodyPr/>
          <a:lstStyle/>
          <a:p>
            <a:r>
              <a:rPr lang="fr-FR" b="1" dirty="0" smtClean="0"/>
              <a:t>Après avoir créer la table Book</a:t>
            </a:r>
            <a:endParaRPr lang="fr-FR" b="1" dirty="0"/>
          </a:p>
        </p:txBody>
      </p:sp>
      <p:pic>
        <p:nvPicPr>
          <p:cNvPr id="4" name="Image 3"/>
          <p:cNvPicPr>
            <a:picLocks noChangeAspect="1"/>
          </p:cNvPicPr>
          <p:nvPr/>
        </p:nvPicPr>
        <p:blipFill>
          <a:blip r:embed="rId2"/>
          <a:stretch>
            <a:fillRect/>
          </a:stretch>
        </p:blipFill>
        <p:spPr>
          <a:xfrm>
            <a:off x="2892424" y="2314364"/>
            <a:ext cx="8263255" cy="39340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05832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Sélectionner tous les enregistrements</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120900"/>
            <a:ext cx="10058400"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6620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86603"/>
            <a:ext cx="10058400" cy="703997"/>
          </a:xfrm>
        </p:spPr>
        <p:txBody>
          <a:bodyPr anchor="ctr">
            <a:normAutofit fontScale="90000"/>
          </a:bodyPr>
          <a:lstStyle/>
          <a:p>
            <a:pPr algn="ctr"/>
            <a:r>
              <a:rPr lang="fr-FR" b="1" dirty="0" smtClean="0"/>
              <a:t>Sélection avec clause </a:t>
            </a:r>
            <a:r>
              <a:rPr lang="fr-FR" b="1" dirty="0" err="1" smtClean="0"/>
              <a:t>where</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1" y="1912938"/>
            <a:ext cx="10058400" cy="4094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91714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Procédure</a:t>
            </a:r>
            <a:endParaRPr lang="fr-FR" dirty="0"/>
          </a:p>
        </p:txBody>
      </p:sp>
      <p:sp>
        <p:nvSpPr>
          <p:cNvPr id="3" name="Espace réservé du contenu 2"/>
          <p:cNvSpPr>
            <a:spLocks noGrp="1"/>
          </p:cNvSpPr>
          <p:nvPr>
            <p:ph idx="1"/>
          </p:nvPr>
        </p:nvSpPr>
        <p:spPr/>
        <p:txBody>
          <a:bodyPr/>
          <a:lstStyle/>
          <a:p>
            <a:r>
              <a:rPr lang="fr-FR" dirty="0" smtClean="0"/>
              <a:t>Créer le module </a:t>
            </a:r>
            <a:r>
              <a:rPr lang="fr-FR" b="1" dirty="0" smtClean="0"/>
              <a:t>count.js</a:t>
            </a:r>
            <a:r>
              <a:rPr lang="fr-FR" dirty="0" smtClean="0"/>
              <a:t> </a:t>
            </a:r>
            <a:r>
              <a:rPr lang="fr-FR" dirty="0"/>
              <a:t>qui contiendra </a:t>
            </a:r>
            <a:r>
              <a:rPr lang="fr-FR" b="1" dirty="0" err="1"/>
              <a:t>slowFunction</a:t>
            </a:r>
            <a:r>
              <a:rPr lang="fr-FR" dirty="0" smtClean="0"/>
              <a:t>(),</a:t>
            </a:r>
            <a:endParaRPr lang="fr-FR" dirty="0"/>
          </a:p>
        </p:txBody>
      </p:sp>
      <p:pic>
        <p:nvPicPr>
          <p:cNvPr id="4" name="Image 3"/>
          <p:cNvPicPr>
            <a:picLocks noChangeAspect="1"/>
          </p:cNvPicPr>
          <p:nvPr/>
        </p:nvPicPr>
        <p:blipFill>
          <a:blip r:embed="rId2"/>
          <a:stretch>
            <a:fillRect/>
          </a:stretch>
        </p:blipFill>
        <p:spPr>
          <a:xfrm>
            <a:off x="3598550" y="2612135"/>
            <a:ext cx="5638801" cy="2641023"/>
          </a:xfrm>
          <a:prstGeom prst="rect">
            <a:avLst/>
          </a:prstGeom>
        </p:spPr>
      </p:pic>
    </p:spTree>
    <p:extLst>
      <p:ext uri="{BB962C8B-B14F-4D97-AF65-F5344CB8AC3E}">
        <p14:creationId xmlns:p14="http://schemas.microsoft.com/office/powerpoint/2010/main" val="354229134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Suppression d’un enregistrement</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1968500"/>
            <a:ext cx="10058400" cy="3860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95180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smtClean="0"/>
              <a:t>MongoDB</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1955800"/>
            <a:ext cx="10058400" cy="42290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471462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Installation module</a:t>
            </a:r>
            <a:endParaRPr lang="fr-FR" b="1" dirty="0"/>
          </a:p>
        </p:txBody>
      </p:sp>
      <p:pic>
        <p:nvPicPr>
          <p:cNvPr id="4" name="Espace réservé du contenu 3"/>
          <p:cNvPicPr>
            <a:picLocks noGrp="1" noChangeAspect="1"/>
          </p:cNvPicPr>
          <p:nvPr>
            <p:ph idx="1"/>
          </p:nvPr>
        </p:nvPicPr>
        <p:blipFill>
          <a:blip r:embed="rId2"/>
          <a:stretch>
            <a:fillRect/>
          </a:stretch>
        </p:blipFill>
        <p:spPr>
          <a:xfrm>
            <a:off x="2672080" y="2336800"/>
            <a:ext cx="6908799" cy="984250"/>
          </a:xfrm>
          <a:prstGeom prst="rect">
            <a:avLst/>
          </a:prstGeom>
        </p:spPr>
      </p:pic>
    </p:spTree>
    <p:extLst>
      <p:ext uri="{BB962C8B-B14F-4D97-AF65-F5344CB8AC3E}">
        <p14:creationId xmlns:p14="http://schemas.microsoft.com/office/powerpoint/2010/main" val="14038533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Etablissement de la connexion</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057400"/>
            <a:ext cx="10058400" cy="3987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2553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Insertion d’un Document</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1846263"/>
            <a:ext cx="10058400" cy="4554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855645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err="1"/>
              <a:t>Mongoose</a:t>
            </a:r>
            <a:endParaRPr lang="fr-FR" b="1" dirty="0"/>
          </a:p>
        </p:txBody>
      </p:sp>
      <p:sp>
        <p:nvSpPr>
          <p:cNvPr id="3" name="Espace réservé du contenu 2"/>
          <p:cNvSpPr>
            <a:spLocks noGrp="1"/>
          </p:cNvSpPr>
          <p:nvPr>
            <p:ph idx="1"/>
          </p:nvPr>
        </p:nvSpPr>
        <p:spPr/>
        <p:txBody>
          <a:bodyPr>
            <a:noAutofit/>
          </a:bodyPr>
          <a:lstStyle/>
          <a:p>
            <a:pPr algn="just">
              <a:lnSpc>
                <a:spcPct val="150000"/>
              </a:lnSpc>
            </a:pPr>
            <a:r>
              <a:rPr lang="fr-FR" sz="3200" b="1" dirty="0" err="1">
                <a:latin typeface="Arial" panose="020B0604020202020204" pitchFamily="34" charset="0"/>
                <a:cs typeface="Arial" panose="020B0604020202020204" pitchFamily="34" charset="0"/>
              </a:rPr>
              <a:t>Mongoose</a:t>
            </a:r>
            <a:r>
              <a:rPr lang="fr-FR" sz="3200" dirty="0">
                <a:latin typeface="Arial" panose="020B0604020202020204" pitchFamily="34" charset="0"/>
                <a:cs typeface="Arial" panose="020B0604020202020204" pitchFamily="34" charset="0"/>
              </a:rPr>
              <a:t> est un </a:t>
            </a:r>
            <a:r>
              <a:rPr lang="fr-FR" sz="3200" b="1" dirty="0">
                <a:latin typeface="Arial" panose="020B0604020202020204" pitchFamily="34" charset="0"/>
                <a:cs typeface="Arial" panose="020B0604020202020204" pitchFamily="34" charset="0"/>
              </a:rPr>
              <a:t>ODM</a:t>
            </a:r>
            <a:r>
              <a:rPr lang="fr-FR" sz="3200" dirty="0">
                <a:latin typeface="Arial" panose="020B0604020202020204" pitchFamily="34" charset="0"/>
                <a:cs typeface="Arial" panose="020B0604020202020204" pitchFamily="34" charset="0"/>
              </a:rPr>
              <a:t> très populaire pour </a:t>
            </a:r>
            <a:r>
              <a:rPr lang="fr-FR" sz="3200" b="1" dirty="0" err="1">
                <a:latin typeface="Arial" panose="020B0604020202020204" pitchFamily="34" charset="0"/>
                <a:cs typeface="Arial" panose="020B0604020202020204" pitchFamily="34" charset="0"/>
              </a:rPr>
              <a:t>MongoDB</a:t>
            </a:r>
            <a:r>
              <a:rPr lang="fr-FR" sz="3200" dirty="0">
                <a:latin typeface="Arial" panose="020B0604020202020204" pitchFamily="34" charset="0"/>
                <a:cs typeface="Arial" panose="020B0604020202020204" pitchFamily="34" charset="0"/>
              </a:rPr>
              <a:t> dans Node.js. </a:t>
            </a:r>
            <a:r>
              <a:rPr lang="fr-FR" sz="3200" b="1" dirty="0" err="1">
                <a:latin typeface="Arial" panose="020B0604020202020204" pitchFamily="34" charset="0"/>
                <a:cs typeface="Arial" panose="020B0604020202020204" pitchFamily="34" charset="0"/>
              </a:rPr>
              <a:t>Mongoose</a:t>
            </a:r>
            <a:r>
              <a:rPr lang="fr-FR" sz="3200" dirty="0">
                <a:latin typeface="Arial" panose="020B0604020202020204" pitchFamily="34" charset="0"/>
                <a:cs typeface="Arial" panose="020B0604020202020204" pitchFamily="34" charset="0"/>
              </a:rPr>
              <a:t> fournit une solution simple basée sur un schéma pour modéliser vos données d'application. Il comprend le casting de type intégré, la validation, la création de </a:t>
            </a:r>
            <a:r>
              <a:rPr lang="fr-FR" sz="3200" dirty="0" smtClean="0">
                <a:latin typeface="Arial" panose="020B0604020202020204" pitchFamily="34" charset="0"/>
                <a:cs typeface="Arial" panose="020B0604020202020204" pitchFamily="34" charset="0"/>
              </a:rPr>
              <a:t>requêtes </a:t>
            </a:r>
            <a:r>
              <a:rPr lang="fr-FR" sz="3200" dirty="0">
                <a:latin typeface="Arial" panose="020B0604020202020204" pitchFamily="34" charset="0"/>
                <a:cs typeface="Arial" panose="020B0604020202020204" pitchFamily="34" charset="0"/>
              </a:rPr>
              <a:t>et plus encore.</a:t>
            </a:r>
          </a:p>
        </p:txBody>
      </p:sp>
    </p:spTree>
    <p:extLst>
      <p:ext uri="{BB962C8B-B14F-4D97-AF65-F5344CB8AC3E}">
        <p14:creationId xmlns:p14="http://schemas.microsoft.com/office/powerpoint/2010/main" val="42722341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Redis</a:t>
            </a:r>
          </a:p>
        </p:txBody>
      </p:sp>
      <p:sp>
        <p:nvSpPr>
          <p:cNvPr id="3" name="Espace réservé du contenu 2"/>
          <p:cNvSpPr>
            <a:spLocks noGrp="1"/>
          </p:cNvSpPr>
          <p:nvPr>
            <p:ph idx="1"/>
          </p:nvPr>
        </p:nvSpPr>
        <p:spPr>
          <a:xfrm>
            <a:off x="1097280" y="1540934"/>
            <a:ext cx="10058400" cy="4478866"/>
          </a:xfrm>
        </p:spPr>
        <p:txBody>
          <a:bodyPr>
            <a:noAutofit/>
          </a:bodyPr>
          <a:lstStyle/>
          <a:p>
            <a:pPr algn="just">
              <a:lnSpc>
                <a:spcPct val="150000"/>
              </a:lnSpc>
            </a:pPr>
            <a:r>
              <a:rPr lang="fr-FR" sz="1800" b="1" dirty="0">
                <a:latin typeface="Arial" panose="020B0604020202020204" pitchFamily="34" charset="0"/>
                <a:cs typeface="Arial" panose="020B0604020202020204" pitchFamily="34" charset="0"/>
              </a:rPr>
              <a:t>Redis</a:t>
            </a:r>
            <a:r>
              <a:rPr lang="fr-FR" sz="1800" dirty="0">
                <a:latin typeface="Arial" panose="020B0604020202020204" pitchFamily="34" charset="0"/>
                <a:cs typeface="Arial" panose="020B0604020202020204" pitchFamily="34" charset="0"/>
              </a:rPr>
              <a:t> est le mieux adapté aux situations qui nécessitent que les données soient récupérées et livrées au client le plus rapidement possible. Il est assez </a:t>
            </a:r>
            <a:r>
              <a:rPr lang="fr-FR" sz="1800" dirty="0" smtClean="0">
                <a:latin typeface="Arial" panose="020B0604020202020204" pitchFamily="34" charset="0"/>
                <a:cs typeface="Arial" panose="020B0604020202020204" pitchFamily="34" charset="0"/>
              </a:rPr>
              <a:t>polyvalent </a:t>
            </a:r>
            <a:r>
              <a:rPr lang="fr-FR" sz="1800" dirty="0">
                <a:latin typeface="Arial" panose="020B0604020202020204" pitchFamily="34" charset="0"/>
                <a:cs typeface="Arial" panose="020B0604020202020204" pitchFamily="34" charset="0"/>
              </a:rPr>
              <a:t>et a de nombreux cas d'utilisation, notamment </a:t>
            </a:r>
            <a:r>
              <a:rPr lang="fr-FR" sz="1800" dirty="0" smtClean="0">
                <a:latin typeface="Arial" panose="020B0604020202020204" pitchFamily="34" charset="0"/>
                <a:cs typeface="Arial" panose="020B0604020202020204" pitchFamily="34" charset="0"/>
              </a:rPr>
              <a:t>:</a:t>
            </a:r>
          </a:p>
          <a:p>
            <a:pPr algn="just">
              <a:lnSpc>
                <a:spcPct val="150000"/>
              </a:lnSpc>
              <a:buFont typeface="Wingdings" panose="05000000000000000000" pitchFamily="2" charset="2"/>
              <a:buChar char="Ø"/>
            </a:pPr>
            <a:r>
              <a:rPr lang="fr-FR" sz="1800" dirty="0">
                <a:latin typeface="Arial" panose="020B0604020202020204" pitchFamily="34" charset="0"/>
                <a:cs typeface="Arial" panose="020B0604020202020204" pitchFamily="34" charset="0"/>
              </a:rPr>
              <a:t>mise en </a:t>
            </a:r>
            <a:r>
              <a:rPr lang="fr-FR" sz="1800" dirty="0" smtClean="0">
                <a:latin typeface="Arial" panose="020B0604020202020204" pitchFamily="34" charset="0"/>
                <a:cs typeface="Arial" panose="020B0604020202020204" pitchFamily="34" charset="0"/>
              </a:rPr>
              <a:t>cache</a:t>
            </a:r>
          </a:p>
          <a:p>
            <a:pPr algn="just">
              <a:lnSpc>
                <a:spcPct val="150000"/>
              </a:lnSpc>
              <a:buFont typeface="Wingdings" panose="05000000000000000000" pitchFamily="2" charset="2"/>
              <a:buChar char="Ø"/>
            </a:pPr>
            <a:r>
              <a:rPr lang="fr-FR" sz="1800" dirty="0" smtClean="0">
                <a:latin typeface="Arial" panose="020B0604020202020204" pitchFamily="34" charset="0"/>
                <a:cs typeface="Arial" panose="020B0604020202020204" pitchFamily="34" charset="0"/>
              </a:rPr>
              <a:t>en </a:t>
            </a:r>
            <a:r>
              <a:rPr lang="fr-FR" sz="1800" dirty="0">
                <a:latin typeface="Arial" panose="020B0604020202020204" pitchFamily="34" charset="0"/>
                <a:cs typeface="Arial" panose="020B0604020202020204" pitchFamily="34" charset="0"/>
              </a:rPr>
              <a:t>tant que base de données </a:t>
            </a:r>
            <a:r>
              <a:rPr lang="fr-FR" sz="1800" dirty="0" err="1" smtClean="0">
                <a:latin typeface="Arial" panose="020B0604020202020204" pitchFamily="34" charset="0"/>
                <a:cs typeface="Arial" panose="020B0604020202020204" pitchFamily="34" charset="0"/>
              </a:rPr>
              <a:t>NoSQL</a:t>
            </a:r>
            <a:endParaRPr lang="fr-FR" sz="1800" dirty="0" smtClean="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fr-FR" sz="1800" dirty="0" smtClean="0">
                <a:latin typeface="Arial" panose="020B0604020202020204" pitchFamily="34" charset="0"/>
                <a:cs typeface="Arial" panose="020B0604020202020204" pitchFamily="34" charset="0"/>
              </a:rPr>
              <a:t>en </a:t>
            </a:r>
            <a:r>
              <a:rPr lang="fr-FR" sz="1800" dirty="0">
                <a:latin typeface="Arial" panose="020B0604020202020204" pitchFamily="34" charset="0"/>
                <a:cs typeface="Arial" panose="020B0604020202020204" pitchFamily="34" charset="0"/>
              </a:rPr>
              <a:t>tant que courtier de </a:t>
            </a:r>
            <a:r>
              <a:rPr lang="fr-FR" sz="1800" dirty="0" smtClean="0">
                <a:latin typeface="Arial" panose="020B0604020202020204" pitchFamily="34" charset="0"/>
                <a:cs typeface="Arial" panose="020B0604020202020204" pitchFamily="34" charset="0"/>
              </a:rPr>
              <a:t>messages</a:t>
            </a:r>
          </a:p>
          <a:p>
            <a:pPr algn="just">
              <a:lnSpc>
                <a:spcPct val="150000"/>
              </a:lnSpc>
              <a:buFont typeface="Wingdings" panose="05000000000000000000" pitchFamily="2" charset="2"/>
              <a:buChar char="Ø"/>
            </a:pPr>
            <a:r>
              <a:rPr lang="fr-FR" sz="1800" dirty="0" smtClean="0">
                <a:latin typeface="Arial" panose="020B0604020202020204" pitchFamily="34" charset="0"/>
                <a:cs typeface="Arial" panose="020B0604020202020204" pitchFamily="34" charset="0"/>
              </a:rPr>
              <a:t>gestion </a:t>
            </a:r>
            <a:r>
              <a:rPr lang="fr-FR" sz="1800" dirty="0">
                <a:latin typeface="Arial" panose="020B0604020202020204" pitchFamily="34" charset="0"/>
                <a:cs typeface="Arial" panose="020B0604020202020204" pitchFamily="34" charset="0"/>
              </a:rPr>
              <a:t>des </a:t>
            </a:r>
            <a:r>
              <a:rPr lang="fr-FR" sz="1800" dirty="0" smtClean="0">
                <a:latin typeface="Arial" panose="020B0604020202020204" pitchFamily="34" charset="0"/>
                <a:cs typeface="Arial" panose="020B0604020202020204" pitchFamily="34" charset="0"/>
              </a:rPr>
              <a:t>sessions</a:t>
            </a:r>
          </a:p>
          <a:p>
            <a:pPr algn="just">
              <a:lnSpc>
                <a:spcPct val="150000"/>
              </a:lnSpc>
              <a:buFont typeface="Wingdings" panose="05000000000000000000" pitchFamily="2" charset="2"/>
              <a:buChar char="Ø"/>
            </a:pPr>
            <a:r>
              <a:rPr lang="fr-FR" sz="1800" dirty="0" smtClean="0">
                <a:latin typeface="Arial" panose="020B0604020202020204" pitchFamily="34" charset="0"/>
                <a:cs typeface="Arial" panose="020B0604020202020204" pitchFamily="34" charset="0"/>
              </a:rPr>
              <a:t>analyse </a:t>
            </a:r>
            <a:r>
              <a:rPr lang="fr-FR" sz="1800" dirty="0">
                <a:latin typeface="Arial" panose="020B0604020202020204" pitchFamily="34" charset="0"/>
                <a:cs typeface="Arial" panose="020B0604020202020204" pitchFamily="34" charset="0"/>
              </a:rPr>
              <a:t>en temps </a:t>
            </a:r>
            <a:r>
              <a:rPr lang="fr-FR" sz="1800" dirty="0" smtClean="0">
                <a:latin typeface="Arial" panose="020B0604020202020204" pitchFamily="34" charset="0"/>
                <a:cs typeface="Arial" panose="020B0604020202020204" pitchFamily="34" charset="0"/>
              </a:rPr>
              <a:t>réel</a:t>
            </a:r>
          </a:p>
          <a:p>
            <a:pPr algn="just">
              <a:lnSpc>
                <a:spcPct val="150000"/>
              </a:lnSpc>
              <a:buFont typeface="Wingdings" panose="05000000000000000000" pitchFamily="2" charset="2"/>
              <a:buChar char="Ø"/>
            </a:pPr>
            <a:r>
              <a:rPr lang="fr-FR" sz="1800" dirty="0" smtClean="0">
                <a:latin typeface="Arial" panose="020B0604020202020204" pitchFamily="34" charset="0"/>
                <a:cs typeface="Arial" panose="020B0604020202020204" pitchFamily="34" charset="0"/>
              </a:rPr>
              <a:t>diffusion </a:t>
            </a:r>
            <a:r>
              <a:rPr lang="fr-FR" sz="1800" dirty="0">
                <a:latin typeface="Arial" panose="020B0604020202020204" pitchFamily="34" charset="0"/>
                <a:cs typeface="Arial" panose="020B0604020202020204" pitchFamily="34" charset="0"/>
              </a:rPr>
              <a:t>d'événements</a:t>
            </a:r>
          </a:p>
        </p:txBody>
      </p:sp>
    </p:spTree>
    <p:extLst>
      <p:ext uri="{BB962C8B-B14F-4D97-AF65-F5344CB8AC3E}">
        <p14:creationId xmlns:p14="http://schemas.microsoft.com/office/powerpoint/2010/main" val="34048420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Module </a:t>
            </a:r>
            <a:r>
              <a:rPr lang="fr-FR" b="1" dirty="0" err="1" smtClean="0"/>
              <a:t>node</a:t>
            </a:r>
            <a:r>
              <a:rPr lang="fr-FR" b="1" dirty="0" smtClean="0"/>
              <a:t>-redis</a:t>
            </a:r>
            <a:endParaRPr lang="fr-FR" b="1" dirty="0"/>
          </a:p>
        </p:txBody>
      </p:sp>
      <p:sp>
        <p:nvSpPr>
          <p:cNvPr id="3" name="Espace réservé du contenu 2"/>
          <p:cNvSpPr>
            <a:spLocks noGrp="1"/>
          </p:cNvSpPr>
          <p:nvPr>
            <p:ph idx="1"/>
          </p:nvPr>
        </p:nvSpPr>
        <p:spPr/>
        <p:txBody>
          <a:bodyPr>
            <a:normAutofit/>
          </a:bodyPr>
          <a:lstStyle/>
          <a:p>
            <a:pPr algn="just">
              <a:lnSpc>
                <a:spcPct val="200000"/>
              </a:lnSpc>
            </a:pPr>
            <a:r>
              <a:rPr lang="fr-FR" sz="3600" dirty="0"/>
              <a:t>Si vous utilisez </a:t>
            </a:r>
            <a:r>
              <a:rPr lang="fr-FR" sz="3600" b="1" dirty="0" err="1"/>
              <a:t>Node</a:t>
            </a:r>
            <a:r>
              <a:rPr lang="fr-FR" sz="3600" dirty="0"/>
              <a:t>, vous pouvez utiliser le module </a:t>
            </a:r>
            <a:r>
              <a:rPr lang="fr-FR" sz="3600" b="1" dirty="0" err="1"/>
              <a:t>node</a:t>
            </a:r>
            <a:r>
              <a:rPr lang="fr-FR" sz="3600" b="1" dirty="0"/>
              <a:t>-redis</a:t>
            </a:r>
            <a:r>
              <a:rPr lang="fr-FR" sz="3600" dirty="0"/>
              <a:t> pour interagir avec</a:t>
            </a:r>
          </a:p>
        </p:txBody>
      </p:sp>
    </p:spTree>
    <p:extLst>
      <p:ext uri="{BB962C8B-B14F-4D97-AF65-F5344CB8AC3E}">
        <p14:creationId xmlns:p14="http://schemas.microsoft.com/office/powerpoint/2010/main" val="19950043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Installation et configuration</a:t>
            </a:r>
            <a:endParaRPr lang="fr-FR" b="1" dirty="0"/>
          </a:p>
        </p:txBody>
      </p:sp>
      <p:pic>
        <p:nvPicPr>
          <p:cNvPr id="4" name="Espace réservé du contenu 3"/>
          <p:cNvPicPr>
            <a:picLocks noGrp="1" noChangeAspect="1"/>
          </p:cNvPicPr>
          <p:nvPr>
            <p:ph idx="1"/>
          </p:nvPr>
        </p:nvPicPr>
        <p:blipFill>
          <a:blip r:embed="rId2"/>
          <a:stretch>
            <a:fillRect/>
          </a:stretch>
        </p:blipFill>
        <p:spPr>
          <a:xfrm>
            <a:off x="3035300" y="2435542"/>
            <a:ext cx="5778500" cy="942658"/>
          </a:xfrm>
          <a:prstGeom prst="rect">
            <a:avLst/>
          </a:prstGeom>
        </p:spPr>
      </p:pic>
      <p:pic>
        <p:nvPicPr>
          <p:cNvPr id="5" name="Image 4"/>
          <p:cNvPicPr>
            <a:picLocks noChangeAspect="1"/>
          </p:cNvPicPr>
          <p:nvPr/>
        </p:nvPicPr>
        <p:blipFill>
          <a:blip r:embed="rId3"/>
          <a:stretch>
            <a:fillRect/>
          </a:stretch>
        </p:blipFill>
        <p:spPr>
          <a:xfrm>
            <a:off x="3035300" y="4076382"/>
            <a:ext cx="5778500" cy="1067118"/>
          </a:xfrm>
          <a:prstGeom prst="rect">
            <a:avLst/>
          </a:prstGeom>
        </p:spPr>
      </p:pic>
    </p:spTree>
    <p:extLst>
      <p:ext uri="{BB962C8B-B14F-4D97-AF65-F5344CB8AC3E}">
        <p14:creationId xmlns:p14="http://schemas.microsoft.com/office/powerpoint/2010/main" val="3713619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Etablissement de la connexion</a:t>
            </a:r>
            <a:endParaRPr lang="fr-FR" b="1" dirty="0"/>
          </a:p>
        </p:txBody>
      </p:sp>
      <p:pic>
        <p:nvPicPr>
          <p:cNvPr id="4" name="Espace réservé du contenu 3"/>
          <p:cNvPicPr>
            <a:picLocks noGrp="1" noChangeAspect="1"/>
          </p:cNvPicPr>
          <p:nvPr>
            <p:ph idx="1"/>
          </p:nvPr>
        </p:nvPicPr>
        <p:blipFill>
          <a:blip r:embed="rId2"/>
          <a:stretch>
            <a:fillRect/>
          </a:stretch>
        </p:blipFill>
        <p:spPr>
          <a:xfrm>
            <a:off x="1097280" y="2006600"/>
            <a:ext cx="10058400" cy="4178300"/>
          </a:xfrm>
          <a:prstGeom prst="rect">
            <a:avLst/>
          </a:prstGeom>
        </p:spPr>
      </p:pic>
    </p:spTree>
    <p:extLst>
      <p:ext uri="{BB962C8B-B14F-4D97-AF65-F5344CB8AC3E}">
        <p14:creationId xmlns:p14="http://schemas.microsoft.com/office/powerpoint/2010/main" val="4285813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Communication</a:t>
            </a:r>
            <a:endParaRPr lang="fr-FR" b="1" dirty="0"/>
          </a:p>
        </p:txBody>
      </p:sp>
      <p:sp>
        <p:nvSpPr>
          <p:cNvPr id="3" name="Espace réservé du contenu 2"/>
          <p:cNvSpPr>
            <a:spLocks noGrp="1"/>
          </p:cNvSpPr>
          <p:nvPr>
            <p:ph idx="1"/>
          </p:nvPr>
        </p:nvSpPr>
        <p:spPr/>
        <p:txBody>
          <a:bodyPr>
            <a:normAutofit/>
          </a:bodyPr>
          <a:lstStyle/>
          <a:p>
            <a:pPr algn="just">
              <a:lnSpc>
                <a:spcPct val="150000"/>
              </a:lnSpc>
            </a:pPr>
            <a:r>
              <a:rPr lang="fr-FR" sz="2000" dirty="0"/>
              <a:t>Comme ce module sera un processus enfant créé avec </a:t>
            </a:r>
            <a:r>
              <a:rPr lang="fr-FR" sz="2000" b="1" dirty="0"/>
              <a:t>fork(), </a:t>
            </a:r>
            <a:r>
              <a:rPr lang="fr-FR" sz="2000" dirty="0"/>
              <a:t>nous pouvons également ajouter du code pour communiquer avec le processus parent lorsque </a:t>
            </a:r>
            <a:r>
              <a:rPr lang="fr-FR" sz="2000" b="1" dirty="0" err="1"/>
              <a:t>slowFunction</a:t>
            </a:r>
            <a:r>
              <a:rPr lang="fr-FR" sz="2000" b="1" dirty="0"/>
              <a:t>() </a:t>
            </a:r>
            <a:r>
              <a:rPr lang="fr-FR" sz="2000" dirty="0"/>
              <a:t>a terminé le traitement.</a:t>
            </a:r>
          </a:p>
        </p:txBody>
      </p:sp>
      <p:pic>
        <p:nvPicPr>
          <p:cNvPr id="4" name="Image 3"/>
          <p:cNvPicPr>
            <a:picLocks noChangeAspect="1"/>
          </p:cNvPicPr>
          <p:nvPr/>
        </p:nvPicPr>
        <p:blipFill>
          <a:blip r:embed="rId2"/>
          <a:stretch>
            <a:fillRect/>
          </a:stretch>
        </p:blipFill>
        <p:spPr>
          <a:xfrm>
            <a:off x="3126045" y="2875213"/>
            <a:ext cx="7943561" cy="2993881"/>
          </a:xfrm>
          <a:prstGeom prst="rect">
            <a:avLst/>
          </a:prstGeom>
        </p:spPr>
      </p:pic>
    </p:spTree>
    <p:extLst>
      <p:ext uri="{BB962C8B-B14F-4D97-AF65-F5344CB8AC3E}">
        <p14:creationId xmlns:p14="http://schemas.microsoft.com/office/powerpoint/2010/main" val="52117885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noAutofit/>
          </a:bodyPr>
          <a:lstStyle/>
          <a:p>
            <a:pPr algn="ctr"/>
            <a:r>
              <a:rPr lang="fr-FR" sz="3600" b="1" dirty="0"/>
              <a:t>l’installation globale des dépendances dans Node.js</a:t>
            </a:r>
          </a:p>
        </p:txBody>
      </p:sp>
      <p:sp>
        <p:nvSpPr>
          <p:cNvPr id="3" name="Espace réservé du contenu 2"/>
          <p:cNvSpPr>
            <a:spLocks noGrp="1"/>
          </p:cNvSpPr>
          <p:nvPr>
            <p:ph idx="1"/>
          </p:nvPr>
        </p:nvSpPr>
        <p:spPr/>
        <p:txBody>
          <a:bodyPr>
            <a:normAutofit fontScale="92500" lnSpcReduction="20000"/>
          </a:bodyPr>
          <a:lstStyle/>
          <a:p>
            <a:pPr algn="just">
              <a:lnSpc>
                <a:spcPct val="150000"/>
              </a:lnSpc>
            </a:pPr>
            <a:r>
              <a:rPr lang="fr-FR" dirty="0"/>
              <a:t>L’installation globale des dépendances dans Node.js place les packages globaux à un seul endroit dans le système exactement là où cela dépend de votre configuration, quel que soit l’endroit où vous exécutez la commande </a:t>
            </a:r>
            <a:r>
              <a:rPr lang="fr-FR" b="1" dirty="0" err="1"/>
              <a:t>npm</a:t>
            </a:r>
            <a:r>
              <a:rPr lang="fr-FR" b="1" dirty="0"/>
              <a:t> </a:t>
            </a:r>
            <a:r>
              <a:rPr lang="fr-FR" b="1" dirty="0" err="1"/>
              <a:t>install</a:t>
            </a:r>
            <a:r>
              <a:rPr lang="fr-FR" b="1" dirty="0"/>
              <a:t> -g &lt;package-</a:t>
            </a:r>
            <a:r>
              <a:rPr lang="fr-FR" b="1" dirty="0" err="1"/>
              <a:t>name</a:t>
            </a:r>
            <a:r>
              <a:rPr lang="fr-FR" b="1" dirty="0"/>
              <a:t>&gt;</a:t>
            </a:r>
            <a:r>
              <a:rPr lang="fr-FR" dirty="0"/>
              <a:t> pour installer les dépendances.</a:t>
            </a:r>
          </a:p>
          <a:p>
            <a:pPr algn="just">
              <a:lnSpc>
                <a:spcPct val="150000"/>
              </a:lnSpc>
              <a:buFont typeface="Wingdings" panose="05000000000000000000" pitchFamily="2" charset="2"/>
              <a:buChar char="Ø"/>
            </a:pPr>
            <a:r>
              <a:rPr lang="fr-FR" dirty="0" smtClean="0"/>
              <a:t>L’installation </a:t>
            </a:r>
            <a:r>
              <a:rPr lang="fr-FR" dirty="0"/>
              <a:t>des dépendances locales signifie que le module ne sera disponible que pour un projet que vous avez installé dans le même répertoire.</a:t>
            </a:r>
          </a:p>
          <a:p>
            <a:pPr algn="just">
              <a:lnSpc>
                <a:spcPct val="150000"/>
              </a:lnSpc>
              <a:buFont typeface="Wingdings" panose="05000000000000000000" pitchFamily="2" charset="2"/>
              <a:buChar char="Ø"/>
            </a:pPr>
            <a:r>
              <a:rPr lang="fr-FR" dirty="0"/>
              <a:t>Les dépendances d’installation globales placent le module dans votre </a:t>
            </a:r>
            <a:r>
              <a:rPr lang="fr-FR" dirty="0" err="1"/>
              <a:t>Node</a:t>
            </a:r>
            <a:r>
              <a:rPr lang="fr-FR" dirty="0"/>
              <a:t>. </a:t>
            </a:r>
            <a:r>
              <a:rPr lang="fr-FR" dirty="0" err="1"/>
              <a:t>js</a:t>
            </a:r>
            <a:r>
              <a:rPr lang="fr-FR" dirty="0"/>
              <a:t>, qui dépend du système d’exploitation) et sera accessible à partir de n’importe quel projet sans qu’il soit nécessaire de l’installer séparément pour chaque projet lors de la configuration.</a:t>
            </a:r>
          </a:p>
          <a:p>
            <a:pPr algn="just">
              <a:lnSpc>
                <a:spcPct val="150000"/>
              </a:lnSpc>
              <a:buFont typeface="Wingdings" panose="05000000000000000000" pitchFamily="2" charset="2"/>
              <a:buChar char="Ø"/>
            </a:pPr>
            <a:r>
              <a:rPr lang="fr-FR" dirty="0"/>
              <a:t>Ils nous permettent d’utiliser l’emballage comme un outil n’importe où sur l’ordinateur local.</a:t>
            </a:r>
          </a:p>
        </p:txBody>
      </p:sp>
    </p:spTree>
    <p:extLst>
      <p:ext uri="{BB962C8B-B14F-4D97-AF65-F5344CB8AC3E}">
        <p14:creationId xmlns:p14="http://schemas.microsoft.com/office/powerpoint/2010/main" val="33784679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Avantages</a:t>
            </a:r>
            <a:endParaRPr lang="fr-FR" b="1" dirty="0"/>
          </a:p>
        </p:txBody>
      </p:sp>
      <p:sp>
        <p:nvSpPr>
          <p:cNvPr id="3" name="Espace réservé du contenu 2"/>
          <p:cNvSpPr>
            <a:spLocks noGrp="1"/>
          </p:cNvSpPr>
          <p:nvPr>
            <p:ph idx="1"/>
          </p:nvPr>
        </p:nvSpPr>
        <p:spPr>
          <a:xfrm>
            <a:off x="1097280" y="1413934"/>
            <a:ext cx="10205720" cy="4023360"/>
          </a:xfrm>
        </p:spPr>
        <p:txBody>
          <a:bodyPr>
            <a:noAutofit/>
          </a:bodyPr>
          <a:lstStyle/>
          <a:p>
            <a:pPr algn="just">
              <a:lnSpc>
                <a:spcPct val="200000"/>
              </a:lnSpc>
              <a:buFont typeface="Wingdings" panose="05000000000000000000" pitchFamily="2" charset="2"/>
              <a:buChar char="Ø"/>
            </a:pPr>
            <a:r>
              <a:rPr lang="fr-FR" sz="2400" dirty="0"/>
              <a:t>Nous n’avons pas besoin d’installer un module à chaque fois lorsqu’il est installé globalement.</a:t>
            </a:r>
          </a:p>
          <a:p>
            <a:pPr algn="just">
              <a:lnSpc>
                <a:spcPct val="200000"/>
              </a:lnSpc>
              <a:buFont typeface="Wingdings" panose="05000000000000000000" pitchFamily="2" charset="2"/>
              <a:buChar char="Ø"/>
            </a:pPr>
            <a:r>
              <a:rPr lang="fr-FR" sz="2400" dirty="0"/>
              <a:t>Il prend moins de mémoire car une seule copie est installée.</a:t>
            </a:r>
          </a:p>
          <a:p>
            <a:pPr algn="just">
              <a:lnSpc>
                <a:spcPct val="200000"/>
              </a:lnSpc>
              <a:buFont typeface="Wingdings" panose="05000000000000000000" pitchFamily="2" charset="2"/>
              <a:buChar char="Ø"/>
            </a:pPr>
            <a:r>
              <a:rPr lang="fr-FR" sz="2400" dirty="0"/>
              <a:t>Nous pouvons créer des scripts </a:t>
            </a:r>
            <a:r>
              <a:rPr lang="fr-FR" sz="2400" b="1" dirty="0"/>
              <a:t>.</a:t>
            </a:r>
            <a:r>
              <a:rPr lang="fr-FR" sz="2400" b="1" dirty="0" err="1"/>
              <a:t>js</a:t>
            </a:r>
            <a:r>
              <a:rPr lang="fr-FR" sz="2400" b="1" dirty="0"/>
              <a:t> </a:t>
            </a:r>
            <a:r>
              <a:rPr lang="fr-FR" sz="2400" dirty="0"/>
              <a:t>et les exécuter n’importe où sans avoir de dossier </a:t>
            </a:r>
            <a:r>
              <a:rPr lang="fr-FR" sz="2400" b="1" dirty="0" err="1"/>
              <a:t>node_modules</a:t>
            </a:r>
            <a:r>
              <a:rPr lang="fr-FR" sz="2400" dirty="0"/>
              <a:t> dans le même répertoire lorsque les packages sont installés globalement.</a:t>
            </a:r>
          </a:p>
        </p:txBody>
      </p:sp>
    </p:spTree>
    <p:extLst>
      <p:ext uri="{BB962C8B-B14F-4D97-AF65-F5344CB8AC3E}">
        <p14:creationId xmlns:p14="http://schemas.microsoft.com/office/powerpoint/2010/main" val="23521907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a:t>Désavantages</a:t>
            </a:r>
          </a:p>
        </p:txBody>
      </p:sp>
      <p:sp>
        <p:nvSpPr>
          <p:cNvPr id="3" name="Espace réservé du contenu 2"/>
          <p:cNvSpPr>
            <a:spLocks noGrp="1"/>
          </p:cNvSpPr>
          <p:nvPr>
            <p:ph idx="1"/>
          </p:nvPr>
        </p:nvSpPr>
        <p:spPr/>
        <p:txBody>
          <a:bodyPr>
            <a:normAutofit/>
          </a:bodyPr>
          <a:lstStyle/>
          <a:p>
            <a:pPr algn="just">
              <a:lnSpc>
                <a:spcPct val="150000"/>
              </a:lnSpc>
              <a:buFont typeface="Wingdings" panose="05000000000000000000" pitchFamily="2" charset="2"/>
              <a:buChar char="Ø"/>
            </a:pPr>
            <a:r>
              <a:rPr lang="fr-FR" sz="2800" dirty="0" smtClean="0"/>
              <a:t>Lorsque </a:t>
            </a:r>
            <a:r>
              <a:rPr lang="fr-FR" sz="2800" dirty="0"/>
              <a:t>nous exécutons une application </a:t>
            </a:r>
            <a:r>
              <a:rPr lang="fr-FR" sz="2800" b="1" dirty="0" err="1"/>
              <a:t>Node</a:t>
            </a:r>
            <a:r>
              <a:rPr lang="fr-FR" sz="2800" dirty="0"/>
              <a:t> autre qu’une machine locale, une erreur se produira car elle a besoin de packages dans </a:t>
            </a:r>
            <a:r>
              <a:rPr lang="fr-FR" sz="2800" b="1" dirty="0" err="1"/>
              <a:t>package.json</a:t>
            </a:r>
            <a:r>
              <a:rPr lang="fr-FR" sz="2800" dirty="0"/>
              <a:t>, c’est-à-dire de packages locaux.</a:t>
            </a:r>
          </a:p>
          <a:p>
            <a:pPr algn="just">
              <a:lnSpc>
                <a:spcPct val="150000"/>
              </a:lnSpc>
              <a:buFont typeface="Wingdings" panose="05000000000000000000" pitchFamily="2" charset="2"/>
              <a:buChar char="Ø"/>
            </a:pPr>
            <a:r>
              <a:rPr lang="fr-FR" sz="2800" dirty="0"/>
              <a:t>Les packages déployés globalement ne peuvent pas être importés directement à l’aide de </a:t>
            </a:r>
            <a:r>
              <a:rPr lang="fr-FR" sz="2800" b="1" dirty="0" err="1"/>
              <a:t>require</a:t>
            </a:r>
            <a:r>
              <a:rPr lang="fr-FR" sz="2800" dirty="0"/>
              <a:t>() dans l’application </a:t>
            </a:r>
            <a:r>
              <a:rPr lang="fr-FR" sz="2800" b="1" dirty="0" err="1"/>
              <a:t>Node</a:t>
            </a:r>
            <a:r>
              <a:rPr lang="fr-FR" sz="2800" dirty="0"/>
              <a:t>.</a:t>
            </a:r>
          </a:p>
        </p:txBody>
      </p:sp>
    </p:spTree>
    <p:extLst>
      <p:ext uri="{BB962C8B-B14F-4D97-AF65-F5344CB8AC3E}">
        <p14:creationId xmlns:p14="http://schemas.microsoft.com/office/powerpoint/2010/main" val="2448485568"/>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2685</TotalTime>
  <Words>2212</Words>
  <Application>Microsoft Office PowerPoint</Application>
  <PresentationFormat>Grand écran</PresentationFormat>
  <Paragraphs>219</Paragraphs>
  <Slides>92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92</vt:i4>
      </vt:variant>
    </vt:vector>
  </HeadingPairs>
  <TitlesOfParts>
    <vt:vector size="97" baseType="lpstr">
      <vt:lpstr>Arial</vt:lpstr>
      <vt:lpstr>Calibri</vt:lpstr>
      <vt:lpstr>Calibri Light</vt:lpstr>
      <vt:lpstr>Wingdings</vt:lpstr>
      <vt:lpstr>Rétrospective</vt:lpstr>
      <vt:lpstr>NODEJS</vt:lpstr>
      <vt:lpstr>Exemple de création d’un processus enfant</vt:lpstr>
      <vt:lpstr>Mise en place du serveur</vt:lpstr>
      <vt:lpstr>Intégration de la fonction slowFunction </vt:lpstr>
      <vt:lpstr>Réajustement de la fonction requestListener()</vt:lpstr>
      <vt:lpstr>Exécution</vt:lpstr>
      <vt:lpstr>Processus Enfant</vt:lpstr>
      <vt:lpstr>Procédure</vt:lpstr>
      <vt:lpstr>Communication</vt:lpstr>
      <vt:lpstr>Mise à jour du serveur</vt:lpstr>
      <vt:lpstr>Exécution</vt:lpstr>
      <vt:lpstr>Les Worker Threads</vt:lpstr>
      <vt:lpstr>Exemple worker </vt:lpstr>
      <vt:lpstr>Exemple Programme Principale</vt:lpstr>
      <vt:lpstr>Le module NET</vt:lpstr>
      <vt:lpstr>Exemples de classe  </vt:lpstr>
      <vt:lpstr>Exemple</vt:lpstr>
      <vt:lpstr>Client.js</vt:lpstr>
      <vt:lpstr>Le module DNS</vt:lpstr>
      <vt:lpstr>Exemple</vt:lpstr>
      <vt:lpstr>Le module URL</vt:lpstr>
      <vt:lpstr>Exemple URL</vt:lpstr>
      <vt:lpstr>Le Module FS</vt:lpstr>
      <vt:lpstr>Exemple</vt:lpstr>
      <vt:lpstr>Le Module HTTP</vt:lpstr>
      <vt:lpstr>Exemple 1 : Retour HTML</vt:lpstr>
      <vt:lpstr>Exemple 2 : Retour JSON</vt:lpstr>
      <vt:lpstr>Exemple 3 : Retour CSV</vt:lpstr>
      <vt:lpstr>Exemple 4: à l’aide d’un fichier HTML</vt:lpstr>
      <vt:lpstr>Le module NET</vt:lpstr>
      <vt:lpstr>Exemples de classe  </vt:lpstr>
      <vt:lpstr>Les ressources Statiques</vt:lpstr>
      <vt:lpstr> Moteurs de Template pour JavaScript et Nodejs</vt:lpstr>
      <vt:lpstr>Exemple de moteur de Template</vt:lpstr>
      <vt:lpstr>Template avec EJS</vt:lpstr>
      <vt:lpstr>Exemple</vt:lpstr>
      <vt:lpstr>Installation des modules</vt:lpstr>
      <vt:lpstr>Home page .ejs</vt:lpstr>
      <vt:lpstr>Server.js</vt:lpstr>
      <vt:lpstr>Exécution</vt:lpstr>
      <vt:lpstr>Contenu dynamique</vt:lpstr>
      <vt:lpstr>Intégration de données</vt:lpstr>
      <vt:lpstr>Home.ejs</vt:lpstr>
      <vt:lpstr>Intégration CSS</vt:lpstr>
      <vt:lpstr>Mise à jour</vt:lpstr>
      <vt:lpstr>Séparation de data</vt:lpstr>
      <vt:lpstr>Programme de la somme somme.ejs</vt:lpstr>
      <vt:lpstr>Chargement de la page</vt:lpstr>
      <vt:lpstr>Action add pour calculer la somme</vt:lpstr>
      <vt:lpstr>Mise à jour somme.ejs</vt:lpstr>
      <vt:lpstr>Test</vt:lpstr>
      <vt:lpstr>Module body-parser</vt:lpstr>
      <vt:lpstr>Ajouter les autres opérations arithmétiques</vt:lpstr>
      <vt:lpstr>Somme.ejs</vt:lpstr>
      <vt:lpstr>Action add</vt:lpstr>
      <vt:lpstr>Test</vt:lpstr>
      <vt:lpstr>Mode de connexion nodejs</vt:lpstr>
      <vt:lpstr>Intégration MYSQL</vt:lpstr>
      <vt:lpstr>NODEJS et Mysql</vt:lpstr>
      <vt:lpstr>Installation du module mysql</vt:lpstr>
      <vt:lpstr>Se connecter à MYSQL et création de la base</vt:lpstr>
      <vt:lpstr>Script Select</vt:lpstr>
      <vt:lpstr>Tester les autres actions</vt:lpstr>
      <vt:lpstr>Intégration Mysql/Express/EJS</vt:lpstr>
      <vt:lpstr>Mettre à jour le serveur</vt:lpstr>
      <vt:lpstr>Chargement de la liste des employés au niveau de la racine</vt:lpstr>
      <vt:lpstr>Employe.ejs</vt:lpstr>
      <vt:lpstr>L’ajout d’un Employé</vt:lpstr>
      <vt:lpstr>La suppression d’un Employé</vt:lpstr>
      <vt:lpstr>Utiliser une base de données MySQL en NodeJS avec Sequelize</vt:lpstr>
      <vt:lpstr>EXEMPLE</vt:lpstr>
      <vt:lpstr>Atelier</vt:lpstr>
      <vt:lpstr>EXEMPLE</vt:lpstr>
      <vt:lpstr>Création de la table Etablissement de la connexion</vt:lpstr>
      <vt:lpstr>Création de l ’entité</vt:lpstr>
      <vt:lpstr>Création de la table</vt:lpstr>
      <vt:lpstr>Insertion d’un nouveau Enregistrement</vt:lpstr>
      <vt:lpstr>Sélectionner tous les enregistrements</vt:lpstr>
      <vt:lpstr>Sélection avec clause where</vt:lpstr>
      <vt:lpstr>Suppression d’un enregistrement</vt:lpstr>
      <vt:lpstr>MongoDB</vt:lpstr>
      <vt:lpstr>Installation module</vt:lpstr>
      <vt:lpstr>Etablissement de la connexion</vt:lpstr>
      <vt:lpstr>Insertion d’un Document</vt:lpstr>
      <vt:lpstr>Mongoose</vt:lpstr>
      <vt:lpstr>Redis</vt:lpstr>
      <vt:lpstr>Module node-redis</vt:lpstr>
      <vt:lpstr>Installation et configuration</vt:lpstr>
      <vt:lpstr>Etablissement de la connexion</vt:lpstr>
      <vt:lpstr>l’installation globale des dépendances dans Node.js</vt:lpstr>
      <vt:lpstr>Avantages</vt:lpstr>
      <vt:lpstr>Désavantages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HADDANE ISRAA</dc:creator>
  <cp:lastModifiedBy>admin</cp:lastModifiedBy>
  <cp:revision>174</cp:revision>
  <dcterms:created xsi:type="dcterms:W3CDTF">2023-03-26T13:41:48Z</dcterms:created>
  <dcterms:modified xsi:type="dcterms:W3CDTF">2024-02-08T06:01:54Z</dcterms:modified>
</cp:coreProperties>
</file>