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76" r:id="rId2"/>
    <p:sldId id="257" r:id="rId3"/>
    <p:sldId id="258" r:id="rId4"/>
    <p:sldId id="312" r:id="rId5"/>
    <p:sldId id="315" r:id="rId6"/>
    <p:sldId id="313" r:id="rId7"/>
    <p:sldId id="317" r:id="rId8"/>
    <p:sldId id="316" r:id="rId9"/>
    <p:sldId id="314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8" orient="horz" pos="3135" userDrawn="1">
          <p15:clr>
            <a:srgbClr val="A4A3A4"/>
          </p15:clr>
        </p15:guide>
        <p15:guide id="9" orient="horz" pos="1207" userDrawn="1">
          <p15:clr>
            <a:srgbClr val="A4A3A4"/>
          </p15:clr>
        </p15:guide>
        <p15:guide id="10" pos="47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77B"/>
    <a:srgbClr val="72BA44"/>
    <a:srgbClr val="D1DA2F"/>
    <a:srgbClr val="3088C9"/>
    <a:srgbClr val="C4E2E8"/>
    <a:srgbClr val="BD686A"/>
    <a:srgbClr val="ABABAB"/>
    <a:srgbClr val="969696"/>
    <a:srgbClr val="363636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89" autoAdjust="0"/>
    <p:restoredTop sz="95220" autoAdjust="0"/>
  </p:normalViewPr>
  <p:slideViewPr>
    <p:cSldViewPr snapToGrid="0">
      <p:cViewPr varScale="1">
        <p:scale>
          <a:sx n="70" d="100"/>
          <a:sy n="70" d="100"/>
        </p:scale>
        <p:origin x="774" y="78"/>
      </p:cViewPr>
      <p:guideLst>
        <p:guide orient="horz" pos="2636"/>
        <p:guide pos="3840"/>
        <p:guide pos="2933"/>
        <p:guide orient="horz" pos="3135"/>
        <p:guide orient="horz" pos="1207"/>
        <p:guide pos="47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>
            <a:extLst>
              <a:ext uri="{FF2B5EF4-FFF2-40B4-BE49-F238E27FC236}">
                <a16:creationId xmlns="" xmlns:a16="http://schemas.microsoft.com/office/drawing/2014/main" id="{F49A549A-8D62-47F4-BB5A-1F8EB1FCC4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="" xmlns:a16="http://schemas.microsoft.com/office/drawing/2014/main" id="{C554E9FB-07DD-491B-8378-4A4BC61EBE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6D3FFE-A5E3-4D74-B497-0CC17A3C8CA0}" type="datetimeFigureOut">
              <a:rPr lang="ar-SA" smtClean="0"/>
              <a:t>13/04/43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="" xmlns:a16="http://schemas.microsoft.com/office/drawing/2014/main" id="{18C5AB7A-90F6-49CD-A868-8C9355E746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="" xmlns:a16="http://schemas.microsoft.com/office/drawing/2014/main" id="{CF173BB8-2024-48F8-858E-5B1C840BC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942C6C8-E887-427F-91E7-93A4AEAEAFA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687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23F0F7-4F82-44D9-A7DF-B0B2CC70D74C}" type="datetimeFigureOut">
              <a:rPr lang="ar-SA" smtClean="0"/>
              <a:t>13/04/43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09FB0EA-F119-4522-A405-BEC73FCCA17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876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375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  <a:p>
            <a:r>
              <a:rPr lang="en-US" dirty="0"/>
              <a:t>Explain idea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Twitter features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1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 </a:t>
            </a:r>
            <a:endParaRPr lang="en-US" dirty="0"/>
          </a:p>
          <a:p>
            <a:r>
              <a:rPr lang="en-US" dirty="0"/>
              <a:t>Explain idea</a:t>
            </a:r>
          </a:p>
          <a:p>
            <a:r>
              <a:rPr lang="en-US" dirty="0"/>
              <a:t>motivation </a:t>
            </a:r>
          </a:p>
          <a:p>
            <a:r>
              <a:rPr lang="en-US" dirty="0"/>
              <a:t>Twitter features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B0EA-F119-4522-A405-BEC73FCCA177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8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r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41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8602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118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316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r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44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134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309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723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t>13/04/43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15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r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2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r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0037E-4BE4-4AD2-82F4-D36895E51D33}" type="datetimeFigureOut">
              <a:rPr lang="ar-SA" smtClean="0"/>
              <a:pPr/>
              <a:t>13/04/43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D4FE-1711-475C-B8E3-FCDFD3518C92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172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10037E-4BE4-4AD2-82F4-D36895E51D33}" type="datetimeFigureOut">
              <a:rPr lang="ar-SA" smtClean="0"/>
              <a:t>13/04/43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>
                <a:solidFill>
                  <a:schemeClr val="accent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4AED4FE-1711-475C-B8E3-FCDFD3518C92}" type="slidenum">
              <a:rPr lang="ar-SA" smtClean="0"/>
              <a:t>‹#›</a:t>
            </a:fld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58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457200" rtl="1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="" xmlns:a16="http://schemas.microsoft.com/office/drawing/2014/main" id="{F2C7082F-2D55-4410-93E1-13DDFF1681EF}"/>
              </a:ext>
            </a:extLst>
          </p:cNvPr>
          <p:cNvSpPr/>
          <p:nvPr/>
        </p:nvSpPr>
        <p:spPr>
          <a:xfrm>
            <a:off x="416169" y="879229"/>
            <a:ext cx="11359661" cy="50995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Online Shopping Intention </a:t>
            </a:r>
            <a:r>
              <a:rPr lang="en-US" sz="2400" b="1" dirty="0" smtClean="0"/>
              <a:t>Analysis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err="1" smtClean="0"/>
              <a:t>Hadeel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Alraddadi</a:t>
            </a:r>
            <a:endParaRPr lang="en-US" sz="2400" dirty="0"/>
          </a:p>
        </p:txBody>
      </p:sp>
      <p:cxnSp>
        <p:nvCxnSpPr>
          <p:cNvPr id="5" name="رابط مستقيم 4">
            <a:extLst>
              <a:ext uri="{FF2B5EF4-FFF2-40B4-BE49-F238E27FC236}">
                <a16:creationId xmlns="" xmlns:a16="http://schemas.microsoft.com/office/drawing/2014/main" id="{EB7DD5E1-608D-483D-AFF6-EA90DE5EB49A}"/>
              </a:ext>
            </a:extLst>
          </p:cNvPr>
          <p:cNvCxnSpPr>
            <a:cxnSpLocks/>
          </p:cNvCxnSpPr>
          <p:nvPr/>
        </p:nvCxnSpPr>
        <p:spPr>
          <a:xfrm flipV="1">
            <a:off x="3230351" y="1905186"/>
            <a:ext cx="1220102" cy="128390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="" xmlns:a16="http://schemas.microsoft.com/office/drawing/2014/main" id="{9BDB0C8C-A0A7-43F5-A297-930700319662}"/>
              </a:ext>
            </a:extLst>
          </p:cNvPr>
          <p:cNvCxnSpPr>
            <a:cxnSpLocks/>
          </p:cNvCxnSpPr>
          <p:nvPr/>
        </p:nvCxnSpPr>
        <p:spPr>
          <a:xfrm flipH="1" flipV="1">
            <a:off x="3068628" y="3038992"/>
            <a:ext cx="136951" cy="14757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دائرة: مجوفة 7">
            <a:extLst>
              <a:ext uri="{FF2B5EF4-FFF2-40B4-BE49-F238E27FC236}">
                <a16:creationId xmlns="" xmlns:a16="http://schemas.microsoft.com/office/drawing/2014/main" id="{86055551-3CF9-448A-AEBB-58DDF490BB9E}"/>
              </a:ext>
            </a:extLst>
          </p:cNvPr>
          <p:cNvSpPr/>
          <p:nvPr/>
        </p:nvSpPr>
        <p:spPr>
          <a:xfrm>
            <a:off x="2769685" y="3186563"/>
            <a:ext cx="144000" cy="144000"/>
          </a:xfrm>
          <a:prstGeom prst="donut">
            <a:avLst>
              <a:gd name="adj" fmla="val 244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="" xmlns:a16="http://schemas.microsoft.com/office/drawing/2014/main" id="{17875065-5675-46F9-A11E-398B70D35EB0}"/>
              </a:ext>
            </a:extLst>
          </p:cNvPr>
          <p:cNvSpPr/>
          <p:nvPr/>
        </p:nvSpPr>
        <p:spPr>
          <a:xfrm>
            <a:off x="2984372" y="294745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شكل بيضاوي 14">
            <a:extLst>
              <a:ext uri="{FF2B5EF4-FFF2-40B4-BE49-F238E27FC236}">
                <a16:creationId xmlns="" xmlns:a16="http://schemas.microsoft.com/office/drawing/2014/main" id="{D507FBD6-2B9E-4E3A-938F-1FADB60C01B2}"/>
              </a:ext>
            </a:extLst>
          </p:cNvPr>
          <p:cNvSpPr/>
          <p:nvPr/>
        </p:nvSpPr>
        <p:spPr>
          <a:xfrm>
            <a:off x="3176351" y="31437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="" xmlns:a16="http://schemas.microsoft.com/office/drawing/2014/main" id="{CABA2A61-66A9-4E9B-AB04-DC335FBA9264}"/>
              </a:ext>
            </a:extLst>
          </p:cNvPr>
          <p:cNvCxnSpPr>
            <a:cxnSpLocks/>
          </p:cNvCxnSpPr>
          <p:nvPr/>
        </p:nvCxnSpPr>
        <p:spPr>
          <a:xfrm flipH="1" flipV="1">
            <a:off x="4459310" y="1961290"/>
            <a:ext cx="136951" cy="14757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شكل بيضاوي 16">
            <a:extLst>
              <a:ext uri="{FF2B5EF4-FFF2-40B4-BE49-F238E27FC236}">
                <a16:creationId xmlns="" xmlns:a16="http://schemas.microsoft.com/office/drawing/2014/main" id="{4B13B99E-20D5-40FE-86D0-3A79A4A629BE}"/>
              </a:ext>
            </a:extLst>
          </p:cNvPr>
          <p:cNvSpPr/>
          <p:nvPr/>
        </p:nvSpPr>
        <p:spPr>
          <a:xfrm>
            <a:off x="4375054" y="186974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شكل بيضاوي 17">
            <a:extLst>
              <a:ext uri="{FF2B5EF4-FFF2-40B4-BE49-F238E27FC236}">
                <a16:creationId xmlns="" xmlns:a16="http://schemas.microsoft.com/office/drawing/2014/main" id="{D88ED939-0E06-4609-BB56-D8AED30F3F8A}"/>
              </a:ext>
            </a:extLst>
          </p:cNvPr>
          <p:cNvSpPr/>
          <p:nvPr/>
        </p:nvSpPr>
        <p:spPr>
          <a:xfrm>
            <a:off x="4567033" y="206603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رابط مستقيم 18">
            <a:extLst>
              <a:ext uri="{FF2B5EF4-FFF2-40B4-BE49-F238E27FC236}">
                <a16:creationId xmlns="" xmlns:a16="http://schemas.microsoft.com/office/drawing/2014/main" id="{04D10AC2-D232-477E-B475-FC79EC970373}"/>
              </a:ext>
            </a:extLst>
          </p:cNvPr>
          <p:cNvCxnSpPr>
            <a:cxnSpLocks/>
          </p:cNvCxnSpPr>
          <p:nvPr/>
        </p:nvCxnSpPr>
        <p:spPr>
          <a:xfrm flipV="1">
            <a:off x="4596261" y="1660424"/>
            <a:ext cx="513630" cy="456509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="" xmlns:a16="http://schemas.microsoft.com/office/drawing/2014/main" id="{FD5CA446-DD54-40C3-874F-17B6A28FDEB9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92597" y="3007791"/>
            <a:ext cx="140737" cy="19986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="" xmlns:a16="http://schemas.microsoft.com/office/drawing/2014/main" id="{1E9C6EEA-CDA6-40D0-86EC-6BAF3249E37E}"/>
              </a:ext>
            </a:extLst>
          </p:cNvPr>
          <p:cNvSpPr txBox="1"/>
          <p:nvPr/>
        </p:nvSpPr>
        <p:spPr>
          <a:xfrm>
            <a:off x="3395098" y="2411792"/>
            <a:ext cx="578622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</a:rPr>
              <a:t>Thank you for listening.   </a:t>
            </a:r>
            <a:endParaRPr lang="ar-SA" sz="54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="" xmlns:a16="http://schemas.microsoft.com/office/drawing/2014/main" id="{47A89BD1-6395-41D9-88B5-27A1F8DF99DB}"/>
              </a:ext>
            </a:extLst>
          </p:cNvPr>
          <p:cNvSpPr/>
          <p:nvPr/>
        </p:nvSpPr>
        <p:spPr>
          <a:xfrm>
            <a:off x="1143000" y="792480"/>
            <a:ext cx="1905000" cy="5273040"/>
          </a:xfrm>
          <a:prstGeom prst="rect">
            <a:avLst/>
          </a:prstGeom>
          <a:pattFill prst="ltVert">
            <a:fgClr>
              <a:srgbClr val="E4E4E4"/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مستطيل 1">
            <a:extLst>
              <a:ext uri="{FF2B5EF4-FFF2-40B4-BE49-F238E27FC236}">
                <a16:creationId xmlns="" xmlns:a16="http://schemas.microsoft.com/office/drawing/2014/main" id="{12639942-E861-4AAB-9B59-4ED672590809}"/>
              </a:ext>
            </a:extLst>
          </p:cNvPr>
          <p:cNvSpPr/>
          <p:nvPr/>
        </p:nvSpPr>
        <p:spPr>
          <a:xfrm>
            <a:off x="655320" y="792480"/>
            <a:ext cx="1905000" cy="5273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1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06BB3668-E6BD-4F9F-9F78-66539BDA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47" y="3105037"/>
            <a:ext cx="3073914" cy="1162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  <a:endParaRPr lang="ar-S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عنصر نائب للمحتوى 2">
            <a:extLst>
              <a:ext uri="{FF2B5EF4-FFF2-40B4-BE49-F238E27FC236}">
                <a16:creationId xmlns="" xmlns:a16="http://schemas.microsoft.com/office/drawing/2014/main" id="{026E9A48-EF47-4C26-B5C4-F5257400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289" y="1494028"/>
            <a:ext cx="6144367" cy="512064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Introduction. </a:t>
            </a:r>
          </a:p>
          <a:p>
            <a:pPr algn="l" rtl="0"/>
            <a:r>
              <a:rPr lang="en-US" sz="2400" dirty="0" smtClean="0"/>
              <a:t>Dataset</a:t>
            </a:r>
            <a:endParaRPr lang="en-US" sz="2400" dirty="0"/>
          </a:p>
          <a:p>
            <a:pPr algn="l" rtl="0"/>
            <a:r>
              <a:rPr lang="en-US" sz="2400" dirty="0" smtClean="0"/>
              <a:t>Algorithms</a:t>
            </a:r>
          </a:p>
          <a:p>
            <a:pPr algn="l" rtl="0"/>
            <a:r>
              <a:rPr lang="en-US" sz="2400" dirty="0" smtClean="0"/>
              <a:t>Conclusion</a:t>
            </a:r>
            <a:r>
              <a:rPr lang="en-US" sz="2400" dirty="0"/>
              <a:t>.</a:t>
            </a:r>
          </a:p>
          <a:p>
            <a:pPr marL="0" indent="0" algn="l">
              <a:buNone/>
            </a:pPr>
            <a:endParaRPr lang="ar-SA" sz="2400" dirty="0"/>
          </a:p>
        </p:txBody>
      </p:sp>
      <p:sp>
        <p:nvSpPr>
          <p:cNvPr id="28" name="عنصر نائب لرقم الشريحة 3">
            <a:extLst>
              <a:ext uri="{FF2B5EF4-FFF2-40B4-BE49-F238E27FC236}">
                <a16:creationId xmlns="" xmlns:a16="http://schemas.microsoft.com/office/drawing/2014/main" id="{BC17711E-09B9-4F1E-A28E-2F25B564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1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2797393" y="937862"/>
            <a:ext cx="5205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Online Shopping Intention Analysis</a:t>
            </a:r>
          </a:p>
        </p:txBody>
      </p:sp>
    </p:spTree>
    <p:extLst>
      <p:ext uri="{BB962C8B-B14F-4D97-AF65-F5344CB8AC3E}">
        <p14:creationId xmlns:p14="http://schemas.microsoft.com/office/powerpoint/2010/main" val="317384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  </a:t>
            </a:r>
            <a:endParaRPr lang="ar-SA" dirty="0"/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="" xmlns:a16="http://schemas.microsoft.com/office/drawing/2014/main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2</a:t>
            </a:r>
            <a:endParaRPr lang="ar-SA" sz="2000" dirty="0"/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3343701" y="2360151"/>
            <a:ext cx="4353635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</a:rPr>
              <a:t>e-commerce :</a:t>
            </a:r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3343701" y="3582939"/>
            <a:ext cx="4353636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/>
              <a:t>Statistics for online </a:t>
            </a:r>
            <a:r>
              <a:rPr lang="en-US" sz="2400" dirty="0" smtClean="0"/>
              <a:t>sales :</a:t>
            </a:r>
            <a:endParaRPr lang="en-US" sz="2400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421038" y="5168829"/>
            <a:ext cx="4276298" cy="94169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/>
              <a:t>Aim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9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3" y="388258"/>
            <a:ext cx="11029616" cy="1013800"/>
          </a:xfrm>
        </p:spPr>
        <p:txBody>
          <a:bodyPr/>
          <a:lstStyle/>
          <a:p>
            <a:pPr algn="l"/>
            <a:r>
              <a:rPr lang="en-US" b="1" dirty="0"/>
              <a:t>preprocessing</a:t>
            </a:r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="" xmlns:a16="http://schemas.microsoft.com/office/drawing/2014/main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3</a:t>
            </a:r>
            <a:endParaRPr lang="ar-SA" sz="2000" dirty="0"/>
          </a:p>
        </p:txBody>
      </p:sp>
      <p:pic>
        <p:nvPicPr>
          <p:cNvPr id="32" name="صورة 31"/>
          <p:cNvPicPr/>
          <p:nvPr/>
        </p:nvPicPr>
        <p:blipFill rotWithShape="1">
          <a:blip r:embed="rId3"/>
          <a:srcRect l="15711" t="32762" r="9162" b="28694"/>
          <a:stretch/>
        </p:blipFill>
        <p:spPr bwMode="auto">
          <a:xfrm>
            <a:off x="939894" y="2179447"/>
            <a:ext cx="6593669" cy="3893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768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93BC206F-C34B-49D3-A522-90B47576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3" y="388258"/>
            <a:ext cx="11029616" cy="1013800"/>
          </a:xfrm>
        </p:spPr>
        <p:txBody>
          <a:bodyPr/>
          <a:lstStyle/>
          <a:p>
            <a:pPr algn="l"/>
            <a:r>
              <a:rPr lang="en-US" b="1" dirty="0"/>
              <a:t>preprocessing</a:t>
            </a:r>
          </a:p>
        </p:txBody>
      </p:sp>
      <p:sp>
        <p:nvSpPr>
          <p:cNvPr id="9" name="عنصر نائب لرقم الشريحة 3">
            <a:extLst>
              <a:ext uri="{FF2B5EF4-FFF2-40B4-BE49-F238E27FC236}">
                <a16:creationId xmlns="" xmlns:a16="http://schemas.microsoft.com/office/drawing/2014/main" id="{E8FA6010-45AF-4DD3-A2BB-97EFCB2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3</a:t>
            </a:r>
            <a:endParaRPr lang="ar-SA" sz="2000" dirty="0"/>
          </a:p>
        </p:txBody>
      </p:sp>
      <p:pic>
        <p:nvPicPr>
          <p:cNvPr id="4" name="صورة 3"/>
          <p:cNvPicPr/>
          <p:nvPr/>
        </p:nvPicPr>
        <p:blipFill rotWithShape="1">
          <a:blip r:embed="rId3"/>
          <a:srcRect l="15892" t="37260" r="23791" b="23233"/>
          <a:stretch/>
        </p:blipFill>
        <p:spPr bwMode="auto">
          <a:xfrm>
            <a:off x="569614" y="2273986"/>
            <a:ext cx="5457190" cy="2966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صورة 4"/>
          <p:cNvPicPr/>
          <p:nvPr/>
        </p:nvPicPr>
        <p:blipFill rotWithShape="1">
          <a:blip r:embed="rId4"/>
          <a:srcRect l="14989" t="44790" r="22345" b="15897"/>
          <a:stretch/>
        </p:blipFill>
        <p:spPr bwMode="auto">
          <a:xfrm>
            <a:off x="6026804" y="2229559"/>
            <a:ext cx="5173980" cy="3055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068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="" xmlns:a16="http://schemas.microsoft.com/office/drawing/2014/main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997972" y="2260685"/>
            <a:ext cx="289694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performance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صورة 5"/>
          <p:cNvPicPr/>
          <p:nvPr/>
        </p:nvPicPr>
        <p:blipFill rotWithShape="1">
          <a:blip r:embed="rId2"/>
          <a:srcRect l="13184" t="26338" r="48711" b="12634"/>
          <a:stretch/>
        </p:blipFill>
        <p:spPr bwMode="auto">
          <a:xfrm>
            <a:off x="1886672" y="3103045"/>
            <a:ext cx="5237459" cy="2738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41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60962"/>
            <a:ext cx="11029616" cy="1013800"/>
          </a:xfrm>
        </p:spPr>
        <p:txBody>
          <a:bodyPr/>
          <a:lstStyle/>
          <a:p>
            <a:pPr algn="l"/>
            <a:r>
              <a:rPr lang="en-US" dirty="0"/>
              <a:t>Decision Tree</a:t>
            </a: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="" xmlns:a16="http://schemas.microsoft.com/office/drawing/2014/main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260685"/>
            <a:ext cx="288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Decision Tree performance</a:t>
            </a:r>
          </a:p>
        </p:txBody>
      </p:sp>
      <p:pic>
        <p:nvPicPr>
          <p:cNvPr id="7" name="صورة 6"/>
          <p:cNvPicPr/>
          <p:nvPr/>
        </p:nvPicPr>
        <p:blipFill rotWithShape="1">
          <a:blip r:embed="rId2"/>
          <a:srcRect l="13363" t="25053" r="45642" b="10707"/>
          <a:stretch/>
        </p:blipFill>
        <p:spPr bwMode="auto">
          <a:xfrm>
            <a:off x="1698506" y="3268070"/>
            <a:ext cx="4674998" cy="2559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33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</a:t>
            </a:r>
            <a:r>
              <a:rPr lang="en-US" b="1" dirty="0"/>
              <a:t/>
            </a:r>
            <a:br>
              <a:rPr lang="en-US" b="1" dirty="0"/>
            </a:br>
            <a:endParaRPr lang="ar-SA" dirty="0"/>
          </a:p>
        </p:txBody>
      </p:sp>
      <p:sp>
        <p:nvSpPr>
          <p:cNvPr id="15" name="عنصر نائب لرقم الشريحة 3">
            <a:extLst>
              <a:ext uri="{FF2B5EF4-FFF2-40B4-BE49-F238E27FC236}">
                <a16:creationId xmlns="" xmlns:a16="http://schemas.microsoft.com/office/drawing/2014/main" id="{121A100B-A902-4124-8F2A-5665035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/>
              <a:t>4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260685"/>
            <a:ext cx="33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 performance</a:t>
            </a:r>
          </a:p>
        </p:txBody>
      </p:sp>
      <p:pic>
        <p:nvPicPr>
          <p:cNvPr id="7" name="صورة 6"/>
          <p:cNvPicPr/>
          <p:nvPr/>
        </p:nvPicPr>
        <p:blipFill rotWithShape="1">
          <a:blip r:embed="rId2"/>
          <a:srcRect l="13544" t="22805" r="46364" b="12312"/>
          <a:stretch/>
        </p:blipFill>
        <p:spPr bwMode="auto">
          <a:xfrm>
            <a:off x="2518437" y="3174746"/>
            <a:ext cx="4646637" cy="25027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015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="" xmlns:a16="http://schemas.microsoft.com/office/drawing/2014/main" id="{BBB4ABC4-2F56-4B9B-8675-DE388CEE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Conclusion.</a:t>
            </a:r>
            <a:br>
              <a:rPr lang="en-US" dirty="0"/>
            </a:br>
            <a:endParaRPr lang="ar-SA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="" xmlns:a16="http://schemas.microsoft.com/office/drawing/2014/main" id="{417A3A5A-F814-4855-BCC1-B2B056D4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r>
              <a:rPr lang="en-US" sz="2000" dirty="0" smtClean="0"/>
              <a:t>5</a:t>
            </a:r>
            <a:endParaRPr lang="ar-SA" sz="2000" dirty="0"/>
          </a:p>
        </p:txBody>
      </p:sp>
      <p:sp>
        <p:nvSpPr>
          <p:cNvPr id="3" name="مستطيل 2"/>
          <p:cNvSpPr/>
          <p:nvPr/>
        </p:nvSpPr>
        <p:spPr>
          <a:xfrm>
            <a:off x="581192" y="2602889"/>
            <a:ext cx="8287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using a random forest classifier, we are able to achieve approximately </a:t>
            </a:r>
            <a:r>
              <a:rPr lang="en-US" dirty="0" smtClean="0"/>
              <a:t>90% </a:t>
            </a:r>
            <a:r>
              <a:rPr lang="en-US" dirty="0"/>
              <a:t>accuracy. 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5709454"/>
      </p:ext>
    </p:extLst>
  </p:cSld>
  <p:clrMapOvr>
    <a:masterClrMapping/>
  </p:clrMapOvr>
</p:sld>
</file>

<file path=ppt/theme/theme1.xml><?xml version="1.0" encoding="utf-8"?>
<a:theme xmlns:a="http://schemas.openxmlformats.org/drawingml/2006/main" name="المقسوم">
  <a:themeElements>
    <a:clrScheme name="المقسوم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المقسوم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المقسوم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مقسوم</Template>
  <TotalTime>1324</TotalTime>
  <Words>94</Words>
  <Application>Microsoft Office PowerPoint</Application>
  <PresentationFormat>ملء الشاشة</PresentationFormat>
  <Paragraphs>44</Paragraphs>
  <Slides>10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8" baseType="lpstr">
      <vt:lpstr>Abadi</vt:lpstr>
      <vt:lpstr>Arial</vt:lpstr>
      <vt:lpstr>Calibri</vt:lpstr>
      <vt:lpstr>Gill Sans MT</vt:lpstr>
      <vt:lpstr>Majalla UI</vt:lpstr>
      <vt:lpstr>Times New Roman</vt:lpstr>
      <vt:lpstr>Wingdings 2</vt:lpstr>
      <vt:lpstr>المقسوم</vt:lpstr>
      <vt:lpstr>عرض تقديمي في PowerPoint</vt:lpstr>
      <vt:lpstr>outline</vt:lpstr>
      <vt:lpstr>Introduction  </vt:lpstr>
      <vt:lpstr>preprocessing</vt:lpstr>
      <vt:lpstr>preprocessing</vt:lpstr>
      <vt:lpstr>Random forest </vt:lpstr>
      <vt:lpstr>Decision Tree</vt:lpstr>
      <vt:lpstr>Logistic Regression </vt:lpstr>
      <vt:lpstr>Conclusion. </vt:lpstr>
      <vt:lpstr>عرض تقديمي في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شهد عماد محمود السيد</dc:creator>
  <cp:lastModifiedBy>هديل يوسف سليم الردادي</cp:lastModifiedBy>
  <cp:revision>53</cp:revision>
  <dcterms:created xsi:type="dcterms:W3CDTF">2019-12-15T14:22:50Z</dcterms:created>
  <dcterms:modified xsi:type="dcterms:W3CDTF">2021-11-17T22:56:52Z</dcterms:modified>
</cp:coreProperties>
</file>