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Open Sans" panose="020B0606030504020204" pitchFamily="34" charset="0"/>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p:restoredTop sz="93713"/>
  </p:normalViewPr>
  <p:slideViewPr>
    <p:cSldViewPr snapToGrid="0">
      <p:cViewPr>
        <p:scale>
          <a:sx n="126" d="100"/>
          <a:sy n="126"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 dirty="0">
                <a:latin typeface="Open Sans"/>
                <a:ea typeface="Open Sans"/>
                <a:cs typeface="Open Sans"/>
                <a:sym typeface="Open Sans"/>
              </a:rPr>
              <a:t>&lt;</a:t>
            </a:r>
            <a:r>
              <a:rPr lang="en-GB" dirty="0">
                <a:latin typeface="Open Sans"/>
                <a:ea typeface="Open Sans"/>
                <a:cs typeface="Open Sans"/>
                <a:sym typeface="Open Sans"/>
              </a:rPr>
              <a:t>Love Suicides in store '1' and Idols Snatchers in store '2' have the highest number of rentals with a rental count of 20.</a:t>
            </a:r>
            <a:r>
              <a:rPr lang="en-GB" dirty="0"/>
              <a:t> based on the High demand for these films suggests stores should maintain adequate copies to meet customer needs. and also analysing rental patterns helps stores make informed decisions about future acquisitions and promotions based on customer preferences. correct </a:t>
            </a:r>
            <a:r>
              <a:rPr lang="en-GB" b="0" dirty="0">
                <a:effectLst/>
                <a:latin typeface="Roboto" panose="02000000000000000000" pitchFamily="2" charset="0"/>
              </a:rPr>
              <a:t>'</a:t>
            </a:r>
            <a:r>
              <a:rPr lang="en" dirty="0">
                <a:latin typeface="Open Sans"/>
                <a:ea typeface="Open Sans"/>
                <a:cs typeface="Open Sans"/>
                <a:sym typeface="Open Sans"/>
              </a:rPr>
              <a:t>&gt;</a:t>
            </a:r>
            <a:endParaRPr dirty="0">
              <a:latin typeface="Open Sans"/>
              <a:ea typeface="Open Sans"/>
              <a:cs typeface="Open Sans"/>
              <a:sym typeface="Open Sans"/>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 dirty="0">
                <a:solidFill>
                  <a:srgbClr val="FFFFFF"/>
                </a:solidFill>
                <a:latin typeface="Open Sans"/>
                <a:ea typeface="Open Sans"/>
                <a:cs typeface="Open Sans"/>
                <a:sym typeface="Open Sans"/>
              </a:rPr>
              <a:t>Q1)</a:t>
            </a:r>
            <a:r>
              <a:rPr lang="en-GB" sz="2400" dirty="0">
                <a:solidFill>
                  <a:schemeClr val="bg1"/>
                </a:solidFill>
              </a:rPr>
              <a:t> Which films are most frequently rented at each store?</a:t>
            </a:r>
            <a:br>
              <a:rPr lang="en-GB" dirty="0">
                <a:solidFill>
                  <a:srgbClr val="FFFFFF"/>
                </a:solidFill>
                <a:latin typeface="Open Sans"/>
                <a:ea typeface="Open Sans"/>
                <a:cs typeface="Open Sans"/>
                <a:sym typeface="Open Sans"/>
              </a:rPr>
            </a:b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F2822FC3-585B-DBA9-78AE-9938E9D00BC1}"/>
              </a:ext>
            </a:extLst>
          </p:cNvPr>
          <p:cNvPicPr>
            <a:picLocks noChangeAspect="1"/>
          </p:cNvPicPr>
          <p:nvPr/>
        </p:nvPicPr>
        <p:blipFill>
          <a:blip r:embed="rId3"/>
          <a:stretch>
            <a:fillRect/>
          </a:stretch>
        </p:blipFill>
        <p:spPr>
          <a:xfrm>
            <a:off x="39025" y="1418449"/>
            <a:ext cx="5119175" cy="31439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700596" y="1418450"/>
            <a:ext cx="3048904" cy="357715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 sz="1100" dirty="0">
                <a:latin typeface="Open Sans"/>
                <a:ea typeface="Open Sans"/>
                <a:cs typeface="Open Sans"/>
                <a:sym typeface="Open Sans"/>
              </a:rPr>
              <a:t>&lt;</a:t>
            </a:r>
            <a:r>
              <a:rPr lang="en-GB" sz="1100" dirty="0"/>
              <a:t> </a:t>
            </a:r>
            <a:endParaRPr lang="en-GB" sz="1200" b="1" dirty="0"/>
          </a:p>
          <a:p>
            <a:pPr marL="139700" indent="0">
              <a:buNone/>
            </a:pPr>
            <a:r>
              <a:rPr lang="en-GB" sz="1200" dirty="0"/>
              <a:t>The chart indicates that average rental rates are stable across film ratings, ranging from $2.89 to $3.05 for G to NC-17 ratings, with no significant fluctuations. Meanwhile, average film lengths show a slight upward trend, peaking at 120.44 minutes for PG-13 films. However, the weak correlation between rental rates and film lengths suggests that rental pricing is not significantly influenced by film length. Overall, while film lengths increase slightly with higher ratings, rental rates remain consistent.</a:t>
            </a:r>
            <a:r>
              <a:rPr lang="en" sz="1200" dirty="0">
                <a:latin typeface="Open Sans"/>
                <a:ea typeface="Open Sans"/>
                <a:cs typeface="Open Sans"/>
                <a:sym typeface="Open Sans"/>
              </a:rPr>
              <a:t>&gt;</a:t>
            </a:r>
            <a:endParaRPr sz="1200" dirty="0">
              <a:latin typeface="Open Sans"/>
              <a:ea typeface="Open Sans"/>
              <a:cs typeface="Open Sans"/>
              <a:sym typeface="Open Sans"/>
            </a:endParaRPr>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br>
              <a:rPr lang="en" sz="2400" dirty="0">
                <a:solidFill>
                  <a:srgbClr val="FFFFFF"/>
                </a:solidFill>
                <a:latin typeface="Open Sans"/>
                <a:ea typeface="Open Sans"/>
                <a:cs typeface="Open Sans"/>
                <a:sym typeface="Open Sans"/>
              </a:rPr>
            </a:br>
            <a:r>
              <a:rPr lang="en" sz="2400" dirty="0">
                <a:solidFill>
                  <a:srgbClr val="FFFFFF"/>
                </a:solidFill>
                <a:latin typeface="Open Sans"/>
                <a:ea typeface="Open Sans"/>
                <a:cs typeface="Open Sans"/>
                <a:sym typeface="Open Sans"/>
              </a:rPr>
              <a:t>  </a:t>
            </a:r>
            <a:r>
              <a:rPr lang="en" sz="1800" dirty="0">
                <a:solidFill>
                  <a:srgbClr val="FFFFFF"/>
                </a:solidFill>
                <a:latin typeface="Open Sans"/>
                <a:ea typeface="Open Sans"/>
                <a:cs typeface="Open Sans"/>
                <a:sym typeface="Open Sans"/>
              </a:rPr>
              <a:t>&lt;</a:t>
            </a:r>
            <a:r>
              <a:rPr lang="en-GB" sz="1800" dirty="0"/>
              <a:t> </a:t>
            </a:r>
            <a:r>
              <a:rPr lang="en-GB" sz="1600" dirty="0">
                <a:solidFill>
                  <a:schemeClr val="bg1"/>
                </a:solidFill>
              </a:rPr>
              <a:t>Q2) </a:t>
            </a:r>
            <a:br>
              <a:rPr lang="en-GB" sz="1600" dirty="0">
                <a:solidFill>
                  <a:schemeClr val="bg1"/>
                </a:solidFill>
              </a:rPr>
            </a:br>
            <a:r>
              <a:rPr lang="en-GB" sz="1200" dirty="0">
                <a:solidFill>
                  <a:schemeClr val="bg1"/>
                </a:solidFill>
              </a:rPr>
              <a:t>How does the average rental rate vary across different film ratings, and is there a noticeable trend in rental rates in relation to film length?</a:t>
            </a:r>
            <a:br>
              <a:rPr lang="en-GB" sz="1400" dirty="0">
                <a:solidFill>
                  <a:schemeClr val="bg1"/>
                </a:solidFill>
              </a:rPr>
            </a:br>
            <a:br>
              <a:rPr lang="en-GB" sz="1800" dirty="0">
                <a:solidFill>
                  <a:schemeClr val="bg1"/>
                </a:solidFill>
              </a:rPr>
            </a:br>
            <a:r>
              <a:rPr lang="en" sz="1800" dirty="0">
                <a:solidFill>
                  <a:srgbClr val="FFFFFF"/>
                </a:solidFill>
                <a:latin typeface="Open Sans"/>
                <a:ea typeface="Open Sans"/>
                <a:cs typeface="Open Sans"/>
                <a:sym typeface="Open Sans"/>
              </a:rPr>
              <a:t>&gt;</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DECD344F-B481-C64B-357B-C67C63D7E318}"/>
              </a:ext>
            </a:extLst>
          </p:cNvPr>
          <p:cNvPicPr>
            <a:picLocks noChangeAspect="1"/>
          </p:cNvPicPr>
          <p:nvPr/>
        </p:nvPicPr>
        <p:blipFill>
          <a:blip r:embed="rId3"/>
          <a:stretch>
            <a:fillRect/>
          </a:stretch>
        </p:blipFill>
        <p:spPr>
          <a:xfrm>
            <a:off x="132080" y="1072696"/>
            <a:ext cx="5568516" cy="38986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58200" y="1574228"/>
            <a:ext cx="3591300" cy="3209528"/>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&lt;</a:t>
            </a:r>
            <a:r>
              <a:rPr lang="en-GB" dirty="0"/>
              <a:t> According to the visualization The film counts by category are: Classics (57), Sci-Fi (61), Children (60), Games (61), Drama (62), New (63), Foreign (73), Action (64), Comedy (58), Animation (66), Travel (57), ,Documentary (68), Music (51), Family (69), and Horror (56)" </a:t>
            </a:r>
          </a:p>
          <a:p>
            <a:pPr marL="0" lvl="0" indent="0" algn="l" rtl="0">
              <a:spcBef>
                <a:spcPts val="0"/>
              </a:spcBef>
              <a:spcAft>
                <a:spcPts val="1600"/>
              </a:spcAft>
              <a:buNone/>
            </a:pPr>
            <a:r>
              <a:rPr lang="en-GB" dirty="0"/>
              <a:t>"Sports" category has the highest number of films, totalling 74</a:t>
            </a:r>
            <a:r>
              <a:rPr lang="en" dirty="0">
                <a:latin typeface="Open Sans"/>
                <a:ea typeface="Open Sans"/>
                <a:cs typeface="Open Sans"/>
                <a:sym typeface="Open Sans"/>
              </a:rPr>
              <a:t>&gt;</a:t>
            </a:r>
            <a:endParaRPr dirty="0">
              <a:latin typeface="Open Sans"/>
              <a:ea typeface="Open Sans"/>
              <a:cs typeface="Open Sans"/>
              <a:sym typeface="Open Sans"/>
            </a:endParaRPr>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 dirty="0">
                <a:solidFill>
                  <a:srgbClr val="FFFFFF"/>
                </a:solidFill>
                <a:latin typeface="Open Sans"/>
                <a:ea typeface="Open Sans"/>
                <a:cs typeface="Open Sans"/>
                <a:sym typeface="Open Sans"/>
              </a:rPr>
              <a:t>  &lt;</a:t>
            </a:r>
            <a:r>
              <a:rPr lang="en-GB" dirty="0"/>
              <a:t> </a:t>
            </a:r>
            <a:r>
              <a:rPr lang="en-GB" dirty="0">
                <a:solidFill>
                  <a:schemeClr val="bg1"/>
                </a:solidFill>
              </a:rPr>
              <a:t>Q3) How many films I have in each category and Which film category has the highest number of films? </a:t>
            </a:r>
            <a:r>
              <a:rPr lang="en" dirty="0">
                <a:solidFill>
                  <a:srgbClr val="FFFFFF"/>
                </a:solidFill>
                <a:latin typeface="Open Sans"/>
                <a:ea typeface="Open Sans"/>
                <a:cs typeface="Open Sans"/>
                <a:sym typeface="Open Sans"/>
              </a:rPr>
              <a:t>&gt;</a:t>
            </a:r>
            <a:endParaRPr dirty="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5F8933C8-0368-B03C-FA3A-B33D6053A3A4}"/>
              </a:ext>
            </a:extLst>
          </p:cNvPr>
          <p:cNvPicPr>
            <a:picLocks noChangeAspect="1"/>
          </p:cNvPicPr>
          <p:nvPr/>
        </p:nvPicPr>
        <p:blipFill>
          <a:blip r:embed="rId3"/>
          <a:stretch>
            <a:fillRect/>
          </a:stretch>
        </p:blipFill>
        <p:spPr>
          <a:xfrm>
            <a:off x="0" y="1574228"/>
            <a:ext cx="5158200" cy="33065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462530" y="139813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 sz="1050" dirty="0">
                <a:latin typeface="Open Sans"/>
                <a:ea typeface="Open Sans"/>
                <a:cs typeface="Open Sans"/>
                <a:sym typeface="Open Sans"/>
              </a:rPr>
              <a:t>&lt;The chart </a:t>
            </a:r>
            <a:r>
              <a:rPr lang="en-GB" sz="1200" dirty="0"/>
              <a:t>displays a varied distribution of film counts across category IDs. Category ID 15 has the highest count at 74 films, while category ID 12 has the lowest at 51 films. Categories 9 (73 films) and 13 (63 films) are also notable, indicating popularity. In contrast, categories 12 and 4 show lower representation, suggesting areas for growth or reduced interest. Overall, the data highlights significant differences in film counts across categories, reflecting diverse production focuses.&gt;</a:t>
            </a:r>
            <a:endParaRPr sz="1050" dirty="0">
              <a:latin typeface="Open Sans"/>
              <a:ea typeface="Open Sans"/>
              <a:cs typeface="Open Sans"/>
              <a:sym typeface="Open Sans"/>
            </a:endParaRPr>
          </a:p>
        </p:txBody>
      </p:sp>
      <p:sp>
        <p:nvSpPr>
          <p:cNvPr id="77" name="Google Shape;77;p16"/>
          <p:cNvSpPr txBox="1">
            <a:spLocks noGrp="1"/>
          </p:cNvSpPr>
          <p:nvPr>
            <p:ph type="title"/>
          </p:nvPr>
        </p:nvSpPr>
        <p:spPr>
          <a:xfrm>
            <a:off x="0" y="254650"/>
            <a:ext cx="9144000" cy="795600"/>
          </a:xfrm>
          <a:prstGeom prst="rect">
            <a:avLst/>
          </a:prstGeom>
          <a:solidFill>
            <a:srgbClr val="073763"/>
          </a:solidFill>
        </p:spPr>
        <p:txBody>
          <a:bodyPr spcFirstLastPara="1" wrap="square" lIns="91425" tIns="91425" rIns="91425" bIns="91425" anchor="ctr" anchorCtr="0">
            <a:noAutofit/>
          </a:bodyPr>
          <a:lstStyle/>
          <a:p>
            <a:r>
              <a:rPr lang="en" sz="2000" dirty="0">
                <a:solidFill>
                  <a:srgbClr val="FFFFFF"/>
                </a:solidFill>
                <a:latin typeface="Open Sans"/>
                <a:ea typeface="Open Sans"/>
                <a:cs typeface="Open Sans"/>
                <a:sym typeface="Open Sans"/>
              </a:rPr>
              <a:t>  </a:t>
            </a:r>
            <a:br>
              <a:rPr lang="en-GB" sz="2000" dirty="0"/>
            </a:br>
            <a:r>
              <a:rPr lang="en-GB" sz="2000" dirty="0"/>
              <a:t> </a:t>
            </a:r>
            <a:r>
              <a:rPr lang="en" sz="1600" dirty="0">
                <a:solidFill>
                  <a:schemeClr val="bg1"/>
                </a:solidFill>
                <a:latin typeface="Open Sans"/>
                <a:ea typeface="Open Sans"/>
                <a:cs typeface="Open Sans"/>
                <a:sym typeface="Open Sans"/>
              </a:rPr>
              <a:t>Q4) </a:t>
            </a:r>
            <a:r>
              <a:rPr lang="en-GB" sz="1600" dirty="0">
                <a:solidFill>
                  <a:schemeClr val="bg1"/>
                </a:solidFill>
              </a:rPr>
              <a:t>How does the distribution of film counts vary across different category IDs in the dataset?</a:t>
            </a:r>
            <a:br>
              <a:rPr lang="en-GB" sz="2000" dirty="0"/>
            </a:br>
            <a:r>
              <a:rPr lang="en" sz="2000" dirty="0">
                <a:solidFill>
                  <a:srgbClr val="FFFFFF"/>
                </a:solidFill>
                <a:latin typeface="Open Sans"/>
                <a:ea typeface="Open Sans"/>
                <a:cs typeface="Open Sans"/>
                <a:sym typeface="Open Sans"/>
              </a:rPr>
              <a:t>&gt;</a:t>
            </a:r>
            <a:endParaRPr sz="2000" dirty="0">
              <a:solidFill>
                <a:srgbClr val="FFFFFF"/>
              </a:solidFill>
              <a:latin typeface="Open Sans"/>
              <a:ea typeface="Open Sans"/>
              <a:cs typeface="Open Sans"/>
              <a:sym typeface="Open Sans"/>
            </a:endParaRPr>
          </a:p>
        </p:txBody>
      </p:sp>
      <p:pic>
        <p:nvPicPr>
          <p:cNvPr id="4" name="Picture 3">
            <a:extLst>
              <a:ext uri="{FF2B5EF4-FFF2-40B4-BE49-F238E27FC236}">
                <a16:creationId xmlns:a16="http://schemas.microsoft.com/office/drawing/2014/main" id="{365B9CC1-51E2-C5D0-77EE-219E48595118}"/>
              </a:ext>
            </a:extLst>
          </p:cNvPr>
          <p:cNvPicPr>
            <a:picLocks noChangeAspect="1"/>
          </p:cNvPicPr>
          <p:nvPr/>
        </p:nvPicPr>
        <p:blipFill>
          <a:blip r:embed="rId3"/>
          <a:stretch>
            <a:fillRect/>
          </a:stretch>
        </p:blipFill>
        <p:spPr>
          <a:xfrm>
            <a:off x="90170" y="1416033"/>
            <a:ext cx="5372360" cy="305469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3179</TotalTime>
  <Words>436</Words>
  <Application>Microsoft Macintosh PowerPoint</Application>
  <PresentationFormat>On-screen Show (16:9)</PresentationFormat>
  <Paragraphs>10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vt:lpstr>
      <vt:lpstr>Arial</vt:lpstr>
      <vt:lpstr>Open Sans</vt:lpstr>
      <vt:lpstr>Simple Light</vt:lpstr>
      <vt:lpstr>Q1) Which films are most frequently rented at each store? </vt:lpstr>
      <vt:lpstr>   &lt; Q2)  How does the average rental rate vary across different film ratings, and is there a noticeable trend in rental rates in relation to film length?  &gt;</vt:lpstr>
      <vt:lpstr>  &lt; Q3) How many films I have in each category and Which film category has the highest number of films? &gt;</vt:lpstr>
      <vt:lpstr>    Q4) How does the distribution of film counts vary across different category IDs in the dataset? &gt;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hadeel alatawi</cp:lastModifiedBy>
  <cp:revision>8</cp:revision>
  <dcterms:modified xsi:type="dcterms:W3CDTF">2024-12-13T14:47:51Z</dcterms:modified>
</cp:coreProperties>
</file>