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73" r:id="rId3"/>
    <p:sldId id="257" r:id="rId4"/>
    <p:sldId id="272" r:id="rId5"/>
    <p:sldId id="258" r:id="rId6"/>
    <p:sldId id="260" r:id="rId7"/>
    <p:sldId id="262" r:id="rId8"/>
    <p:sldId id="265" r:id="rId9"/>
    <p:sldId id="261" r:id="rId10"/>
    <p:sldId id="267" r:id="rId11"/>
    <p:sldId id="268" r:id="rId12"/>
    <p:sldId id="271" r:id="rId13"/>
    <p:sldId id="270" r:id="rId14"/>
    <p:sldId id="269" r:id="rId15"/>
    <p:sldId id="263" r:id="rId16"/>
    <p:sldId id="264" r:id="rId17"/>
    <p:sldId id="26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6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00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1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215D-F7C2-4EB2-81CA-24460784715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D7EE-AED7-43A7-A6CE-59511A63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et_(mathematics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chemeClr val="tx2">
                    <a:lumMod val="90000"/>
                  </a:schemeClr>
                </a:solidFill>
              </a:rPr>
              <a:t>Ethereum</a:t>
            </a:r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</a:rPr>
              <a:t> and Deep learning</a:t>
            </a:r>
            <a:br>
              <a:rPr lang="en-US" sz="2800" b="1" dirty="0" smtClean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Main project supervisor: </a:t>
            </a: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</a:rPr>
              <a:t>Roi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 Bar-</a:t>
            </a: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</a:rPr>
              <a:t>Zur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 err="1" smtClean="0">
                <a:solidFill>
                  <a:schemeClr val="tx2">
                    <a:lumMod val="90000"/>
                  </a:schemeClr>
                </a:solidFill>
              </a:rPr>
              <a:t>Asala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</a:rPr>
              <a:t> Ahmad</a:t>
            </a:r>
          </a:p>
          <a:p>
            <a:pPr algn="l"/>
            <a:r>
              <a:rPr lang="en-US" b="1" dirty="0" err="1" smtClean="0">
                <a:solidFill>
                  <a:schemeClr val="tx2">
                    <a:lumMod val="90000"/>
                  </a:schemeClr>
                </a:solidFill>
              </a:rPr>
              <a:t>Hadeel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</a:rPr>
              <a:t> Rayan</a:t>
            </a:r>
          </a:p>
          <a:p>
            <a:pPr algn="l"/>
            <a:r>
              <a:rPr lang="en-US" b="1" smtClean="0">
                <a:solidFill>
                  <a:schemeClr val="tx2">
                    <a:lumMod val="90000"/>
                  </a:schemeClr>
                </a:solidFill>
              </a:rPr>
              <a:t>Date </a:t>
            </a:r>
            <a:r>
              <a:rPr lang="en-US" b="1" smtClean="0">
                <a:solidFill>
                  <a:schemeClr val="tx2">
                    <a:lumMod val="90000"/>
                  </a:schemeClr>
                </a:solidFill>
              </a:rPr>
              <a:t>:19/03/2024</a:t>
            </a:r>
            <a:endParaRPr lang="en-US" b="1" dirty="0" smtClean="0">
              <a:solidFill>
                <a:schemeClr val="tx2">
                  <a:lumMod val="9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29" y="669984"/>
            <a:ext cx="10353761" cy="1326321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90000"/>
                  </a:schemeClr>
                </a:solidFill>
                <a:effectLst/>
              </a:rPr>
              <a:t>Adopt</a:t>
            </a:r>
            <a:br>
              <a:rPr lang="en-US" sz="3600" dirty="0">
                <a:solidFill>
                  <a:schemeClr val="tx2">
                    <a:lumMod val="90000"/>
                  </a:schemeClr>
                </a:solidFill>
                <a:effectLst/>
              </a:rPr>
            </a:b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9893" y="4416724"/>
                <a:ext cx="10353762" cy="1495245"/>
              </a:xfrm>
            </p:spPr>
            <p:txBody>
              <a:bodyPr/>
              <a:lstStyle/>
              <a:p>
                <a:pPr algn="ctr"/>
                <a:r>
                  <a:rPr lang="en-US" dirty="0" smtClean="0">
                    <a:effectLst/>
                  </a:rPr>
                  <a:t>represent </a:t>
                </a:r>
                <a:r>
                  <a:rPr lang="en-US" dirty="0">
                    <a:effectLst/>
                  </a:rPr>
                  <a:t>the attacker’s acceptance of the first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effectLst/>
                  </a:rPr>
                  <a:t> of the honest network’s </a:t>
                </a:r>
                <a:r>
                  <a:rPr lang="en-US" dirty="0" smtClean="0">
                    <a:effectLst/>
                  </a:rPr>
                  <a:t>chain</a:t>
                </a:r>
              </a:p>
              <a:p>
                <a:pPr algn="ctr"/>
                <a:r>
                  <a:rPr lang="en-US" dirty="0" smtClean="0">
                    <a:effectLst/>
                  </a:rPr>
                  <a:t> </a:t>
                </a:r>
                <a:r>
                  <a:rPr lang="en-US" dirty="0">
                    <a:effectLst/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effectLst/>
                  </a:rPr>
                  <a:t> blocks in the attacker’s current chain are now can be used as uncles</a:t>
                </a:r>
                <a:r>
                  <a:rPr lang="en-US" dirty="0" smtClean="0">
                    <a:effectLst/>
                  </a:rPr>
                  <a:t>.</a:t>
                </a:r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893" y="4416724"/>
                <a:ext cx="10353762" cy="1495245"/>
              </a:xfrm>
              <a:blipFill rotWithShape="0">
                <a:blip r:embed="rId2"/>
                <a:stretch>
                  <a:fillRect t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44" y="1783554"/>
            <a:ext cx="793543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4554746"/>
                <a:ext cx="10353762" cy="12364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effectLst/>
                  </a:rPr>
                  <a:t> </a:t>
                </a:r>
                <a:r>
                  <a:rPr lang="en-US" sz="2800" dirty="0">
                    <a:solidFill>
                      <a:schemeClr val="tx2">
                        <a:lumMod val="90000"/>
                      </a:schemeClr>
                    </a:solidFill>
                    <a:effectLst/>
                  </a:rPr>
                  <a:t>reveal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:If length-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ffectLst/>
                  </a:rPr>
                  <a:t> &gt; 0 and </a:t>
                </a:r>
                <a:r>
                  <a:rPr lang="en-US" dirty="0" smtClean="0">
                    <a:effectLst/>
                  </a:rPr>
                  <a:t>length-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effectLst/>
                  </a:rPr>
                  <a:t> the miner may reveal the first block of his private chain to be included as an uncle , unless it was already revealed </a:t>
                </a:r>
                <a:br>
                  <a:rPr lang="en-US" dirty="0">
                    <a:effectLst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4554746"/>
                <a:ext cx="10353762" cy="1236453"/>
              </a:xfrm>
              <a:blipFill rotWithShape="0">
                <a:blip r:embed="rId2"/>
                <a:stretch>
                  <a:fillRect l="-648" t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0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  <a:effectLst/>
              </a:rPr>
              <a:t>Override 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effectLst/>
                  </a:rPr>
                  <a:t>represent the publication of the first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effectLst/>
                  </a:rPr>
                  <a:t> of the attacker’s blocks,</a:t>
                </a:r>
                <a:br>
                  <a:rPr lang="en-US" dirty="0">
                    <a:effectLst/>
                  </a:rPr>
                </a:br>
                <a:r>
                  <a:rPr lang="en-US" dirty="0">
                    <a:effectLst/>
                  </a:rPr>
                  <a:t> feasible if </a:t>
                </a:r>
                <a:r>
                  <a:rPr lang="en-US" dirty="0" smtClean="0">
                    <a:effectLst/>
                  </a:rPr>
                  <a:t>length-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7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90000"/>
                  </a:schemeClr>
                </a:solidFill>
                <a:effectLst/>
              </a:rPr>
              <a:t>match</a:t>
            </a:r>
            <a:r>
              <a:rPr lang="en-US" sz="3600" dirty="0">
                <a:effectLst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represents the case where the most recent block was built by the honest network, and the attacker now publishes a conflicting block of the same height.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" y="4132053"/>
            <a:ext cx="4019911" cy="22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90000"/>
                  </a:schemeClr>
                </a:solidFill>
                <a:effectLst/>
              </a:rPr>
              <a:t>wait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implies that the attacker does not publish new blocks, but keep working on its branch until a new block is </a:t>
            </a:r>
            <a:r>
              <a:rPr lang="en-US" dirty="0" smtClean="0">
                <a:effectLst/>
              </a:rPr>
              <a:t>built</a:t>
            </a:r>
          </a:p>
          <a:p>
            <a:r>
              <a:rPr lang="en-US" dirty="0" err="1" smtClean="0">
                <a:effectLst/>
              </a:rPr>
              <a:t>Tere</a:t>
            </a:r>
            <a:r>
              <a:rPr lang="en-US" dirty="0" smtClean="0">
                <a:effectLst/>
              </a:rPr>
              <a:t> are Two different cases : </a:t>
            </a:r>
            <a:r>
              <a:rPr lang="en-US" dirty="0" err="1" smtClean="0">
                <a:effectLst/>
              </a:rPr>
              <a:t>fark</a:t>
            </a:r>
            <a:r>
              <a:rPr lang="en-US" dirty="0" smtClean="0">
                <a:effectLst/>
              </a:rPr>
              <a:t>= relevant    or    Fork=active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245" y="586596"/>
            <a:ext cx="835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RESULTS: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369"/>
            <a:ext cx="12090187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125" y="638355"/>
            <a:ext cx="504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Previse results: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(Without fees)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2281077"/>
            <a:ext cx="4525006" cy="22958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0716" y="5400136"/>
            <a:ext cx="7341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 :</a:t>
            </a:r>
            <a:r>
              <a:rPr lang="en-US" dirty="0" err="1" smtClean="0"/>
              <a:t>WeRLman</a:t>
            </a:r>
            <a:r>
              <a:rPr lang="en-US" dirty="0" smtClean="0"/>
              <a:t>: To Tackle Whale (Transactions), Go Deep (RL)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698" y="655608"/>
            <a:ext cx="508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Challenges 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4271" y="2490159"/>
            <a:ext cx="5080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run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74" y="5469148"/>
            <a:ext cx="5849314" cy="96113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Previous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871" y="1285334"/>
            <a:ext cx="10353762" cy="2406772"/>
          </a:xfrm>
        </p:spPr>
        <p:txBody>
          <a:bodyPr>
            <a:normAutofit/>
          </a:bodyPr>
          <a:lstStyle/>
          <a:p>
            <a:r>
              <a:rPr lang="en-US" dirty="0"/>
              <a:t>Efficient MDP Analysis for Selfish-Mining in </a:t>
            </a:r>
            <a:r>
              <a:rPr lang="en-US" dirty="0" err="1" smtClean="0"/>
              <a:t>Blockchains</a:t>
            </a:r>
            <a:endParaRPr lang="en-US" dirty="0" smtClean="0"/>
          </a:p>
          <a:p>
            <a:r>
              <a:rPr lang="en-US" dirty="0" err="1"/>
              <a:t>WeRLman</a:t>
            </a:r>
            <a:r>
              <a:rPr lang="en-US" dirty="0"/>
              <a:t>: To Tackle Whale (Transactions), Go Deep (RL</a:t>
            </a:r>
            <a:r>
              <a:rPr lang="en-US" dirty="0" smtClean="0"/>
              <a:t>)</a:t>
            </a:r>
          </a:p>
          <a:p>
            <a:r>
              <a:rPr lang="en-US" dirty="0">
                <a:effectLst/>
              </a:rPr>
              <a:t>Majority is not Enough: Bitcoin Mining is Vulnerable 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Optimal Selfish Mining Strategies in Bitcoin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forbes.com/advisor/wp-content/uploads/2021/03/ethereum-1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89" y="583660"/>
            <a:ext cx="9724776" cy="54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Definitions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35" y="1719532"/>
            <a:ext cx="8915400" cy="3777622"/>
          </a:xfrm>
        </p:spPr>
        <p:txBody>
          <a:bodyPr/>
          <a:lstStyle/>
          <a:p>
            <a:r>
              <a:rPr lang="en-US" b="1" dirty="0" err="1">
                <a:effectLst/>
              </a:rPr>
              <a:t>Blockchain</a:t>
            </a:r>
            <a:endParaRPr lang="en-US" b="1" dirty="0">
              <a:effectLst/>
            </a:endParaRPr>
          </a:p>
          <a:p>
            <a:r>
              <a:rPr lang="en-US" dirty="0"/>
              <a:t>Miners</a:t>
            </a:r>
          </a:p>
          <a:p>
            <a:r>
              <a:rPr lang="en-US" b="1" dirty="0">
                <a:effectLst/>
              </a:rPr>
              <a:t>Selfish </a:t>
            </a:r>
            <a:r>
              <a:rPr lang="en-US" b="1" dirty="0" smtClean="0">
                <a:effectLst/>
              </a:rPr>
              <a:t>mining</a:t>
            </a:r>
            <a:endParaRPr lang="en-US" dirty="0" smtClean="0"/>
          </a:p>
          <a:p>
            <a:r>
              <a:rPr lang="en-US" dirty="0" smtClean="0"/>
              <a:t>Bitcoin</a:t>
            </a:r>
            <a:endParaRPr lang="en-US" b="1" dirty="0" smtClean="0"/>
          </a:p>
          <a:p>
            <a:r>
              <a:rPr lang="en-US" b="1" dirty="0" err="1" smtClean="0"/>
              <a:t>Ethereum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MDP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תמונה 1"/>
          <p:cNvPicPr/>
          <p:nvPr/>
        </p:nvPicPr>
        <p:blipFill rotWithShape="1">
          <a:blip r:embed="rId2"/>
          <a:srcRect t="12810" b="8086"/>
          <a:stretch/>
        </p:blipFill>
        <p:spPr bwMode="auto">
          <a:xfrm>
            <a:off x="4898935" y="2508728"/>
            <a:ext cx="6637594" cy="3426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14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What is MDP?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effectLst/>
                  </a:rPr>
                  <a:t>MDP: </a:t>
                </a:r>
                <a:r>
                  <a:rPr lang="en-US" dirty="0">
                    <a:effectLst/>
                  </a:rPr>
                  <a:t>is to find an effective policy for the decision maker, an encompassing function Π  </a:t>
                </a:r>
                <a:r>
                  <a:rPr lang="en-US" dirty="0" smtClean="0">
                    <a:effectLst/>
                  </a:rPr>
                  <a:t>that </a:t>
                </a:r>
                <a:r>
                  <a:rPr lang="en-US" dirty="0">
                    <a:effectLst/>
                  </a:rPr>
                  <a:t>dictates the action </a:t>
                </a:r>
                <a:r>
                  <a:rPr lang="en-US" dirty="0" smtClean="0">
                    <a:effectLst/>
                  </a:rPr>
                  <a:t>Π(S) the </a:t>
                </a:r>
                <a:r>
                  <a:rPr lang="en-US" dirty="0">
                    <a:effectLst/>
                  </a:rPr>
                  <a:t>decision maker will choose when in state </a:t>
                </a:r>
                <a:r>
                  <a:rPr lang="en-US" dirty="0" smtClean="0">
                    <a:effectLst/>
                  </a:rPr>
                  <a:t>S</a:t>
                </a:r>
                <a:r>
                  <a:rPr lang="en-US" dirty="0">
                    <a:effectLst/>
                  </a:rPr>
                  <a:t>. </a:t>
                </a:r>
                <a:endParaRPr lang="en-US" i="1" dirty="0" smtClean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ffectLst/>
                  </a:rPr>
                  <a:t>  : is a </a:t>
                </a:r>
                <a:r>
                  <a:rPr lang="en-US" dirty="0">
                    <a:effectLst/>
                    <a:hlinkClick r:id="rId2" tooltip="Set (mathematics)"/>
                  </a:rPr>
                  <a:t>set</a:t>
                </a:r>
                <a:r>
                  <a:rPr lang="en-US" dirty="0">
                    <a:effectLst/>
                  </a:rPr>
                  <a:t> of states called the </a:t>
                </a:r>
                <a:r>
                  <a:rPr lang="en-US" i="1" dirty="0">
                    <a:effectLst/>
                  </a:rPr>
                  <a:t>state space</a:t>
                </a:r>
                <a:r>
                  <a:rPr lang="en-US" dirty="0">
                    <a:effectLst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effectLst/>
                  </a:rPr>
                  <a:t>   :is the set of actions, available from state S, called the </a:t>
                </a:r>
                <a:r>
                  <a:rPr lang="en-US" i="1" dirty="0">
                    <a:effectLst/>
                  </a:rPr>
                  <a:t>action space</a:t>
                </a:r>
                <a:r>
                  <a:rPr lang="en-US" dirty="0">
                    <a:effectLst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ffectLst/>
                  </a:rPr>
                  <a:t>:  is the probability that action </a:t>
                </a:r>
                <a:r>
                  <a:rPr lang="en-US" dirty="0" smtClean="0">
                    <a:effectLst/>
                  </a:rPr>
                  <a:t>a</a:t>
                </a:r>
                <a:r>
                  <a:rPr lang="en-US" dirty="0">
                    <a:effectLst/>
                  </a:rPr>
                  <a:t> in state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ffectLst/>
                  </a:rPr>
                  <a:t>  </a:t>
                </a:r>
                <a:r>
                  <a:rPr lang="en-US" dirty="0" smtClean="0">
                    <a:effectLst/>
                  </a:rPr>
                  <a:t>at </a:t>
                </a:r>
                <a:r>
                  <a:rPr lang="en-US" dirty="0">
                    <a:effectLst/>
                  </a:rPr>
                  <a:t>time </a:t>
                </a:r>
                <a:r>
                  <a:rPr lang="en-US" dirty="0" smtClean="0">
                    <a:effectLst/>
                  </a:rPr>
                  <a:t>t</a:t>
                </a:r>
                <a:r>
                  <a:rPr lang="en-US" dirty="0">
                    <a:effectLst/>
                  </a:rPr>
                  <a:t> will lead to state </a:t>
                </a:r>
                <a:r>
                  <a:rPr lang="en-US" dirty="0" smtClean="0">
                    <a:effectLst/>
                  </a:rPr>
                  <a:t>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 at time </a:t>
                </a:r>
                <a:r>
                  <a:rPr lang="en-US" dirty="0" smtClean="0">
                    <a:effectLst/>
                  </a:rPr>
                  <a:t>t+1</a:t>
                </a:r>
                <a:r>
                  <a:rPr lang="en-US" dirty="0">
                    <a:effectLst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>
                    <a:effectLst/>
                  </a:rPr>
                  <a:t> is the immediate reward (or expected immediate reward) received after transitioning from state S </a:t>
                </a:r>
                <a:r>
                  <a:rPr lang="en-US" dirty="0" smtClean="0">
                    <a:effectLst/>
                  </a:rPr>
                  <a:t>to </a:t>
                </a:r>
                <a:r>
                  <a:rPr lang="en-US" dirty="0">
                    <a:effectLst/>
                  </a:rPr>
                  <a:t>state </a:t>
                </a:r>
                <a:r>
                  <a:rPr lang="en-US" dirty="0" smtClean="0">
                    <a:effectLst/>
                  </a:rPr>
                  <a:t>′</a:t>
                </a:r>
                <a:r>
                  <a:rPr lang="en-US" dirty="0">
                    <a:effectLst/>
                  </a:rPr>
                  <a:t>S’, due to action </a:t>
                </a:r>
                <a:r>
                  <a:rPr lang="en-US" dirty="0" smtClean="0">
                    <a:effectLst/>
                  </a:rPr>
                  <a:t>a</a:t>
                </a:r>
                <a:r>
                  <a:rPr lang="en-US" dirty="0">
                    <a:effectLst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30" t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35" y="4914181"/>
            <a:ext cx="10353761" cy="132632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OUR MDP</a:t>
            </a:r>
          </a:p>
        </p:txBody>
      </p:sp>
    </p:spTree>
    <p:extLst>
      <p:ext uri="{BB962C8B-B14F-4D97-AF65-F5344CB8AC3E}">
        <p14:creationId xmlns:p14="http://schemas.microsoft.com/office/powerpoint/2010/main" val="25675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state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/>
              </a:rPr>
              <a:t>space - S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7" y="2001328"/>
            <a:ext cx="10335903" cy="3427562"/>
          </a:xfrm>
        </p:spPr>
        <p:txBody>
          <a:bodyPr/>
          <a:lstStyle/>
          <a:p>
            <a:r>
              <a:rPr lang="en-US" dirty="0">
                <a:effectLst/>
              </a:rPr>
              <a:t>  </a:t>
            </a:r>
            <a:r>
              <a:rPr lang="pt-BR" dirty="0">
                <a:effectLst/>
              </a:rPr>
              <a:t>a, h, length_a, length_h, transactions_a, transactions_h, fork, r, u_h, u_a, pool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תמונה 2" descr="תמונה שמכילה תרשים&#10;&#10;התיאור נוצר באופן אוטומטי"/>
          <p:cNvPicPr/>
          <p:nvPr/>
        </p:nvPicPr>
        <p:blipFill rotWithShape="1">
          <a:blip r:embed="rId2"/>
          <a:srcRect t="2652" b="2620"/>
          <a:stretch/>
        </p:blipFill>
        <p:spPr bwMode="auto">
          <a:xfrm>
            <a:off x="4951563" y="2737150"/>
            <a:ext cx="5900725" cy="33358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68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Parameters and variables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</a:t>
            </a:r>
          </a:p>
          <a:p>
            <a:r>
              <a:rPr lang="en-US" dirty="0" smtClean="0"/>
              <a:t>Gama </a:t>
            </a:r>
          </a:p>
          <a:p>
            <a:r>
              <a:rPr lang="en-US" dirty="0" err="1"/>
              <a:t>uncle_rewards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nephew_reward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Max fork </a:t>
            </a:r>
          </a:p>
          <a:p>
            <a:r>
              <a:rPr lang="en-US" dirty="0" smtClean="0"/>
              <a:t>Max pool</a:t>
            </a:r>
          </a:p>
          <a:p>
            <a:r>
              <a:rPr lang="en-US" dirty="0">
                <a:effectLst/>
              </a:rPr>
              <a:t>difficulty contribution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Objective function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905" y="2829464"/>
                <a:ext cx="10353762" cy="101216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dirty="0">
                    <a:effectLst/>
                  </a:rPr>
                  <a:t>The attacker’s incentive is to maximize average revenue per unit of time,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>
                    <a:effectLst/>
                  </a:rPr>
                  <a:t> .</a:t>
                </a:r>
                <a:br>
                  <a:rPr lang="en-US" dirty="0">
                    <a:effectLst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905" y="2829464"/>
                <a:ext cx="10353762" cy="101216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8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0280" y="862387"/>
            <a:ext cx="9558067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action space - A</a:t>
            </a:r>
            <a:endParaRPr lang="en-US" sz="2800" b="1" dirty="0">
              <a:solidFill>
                <a:schemeClr val="tx2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280" y="3631721"/>
            <a:ext cx="57883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/>
              </a:rPr>
              <a:t>Adopt</a:t>
            </a:r>
          </a:p>
          <a:p>
            <a:r>
              <a:rPr lang="en-US" sz="2000" b="1" dirty="0" smtClean="0">
                <a:effectLst/>
              </a:rPr>
              <a:t>reveal </a:t>
            </a:r>
          </a:p>
          <a:p>
            <a:r>
              <a:rPr lang="en-US" sz="2000" b="1" dirty="0" smtClean="0">
                <a:effectLst/>
              </a:rPr>
              <a:t>wait </a:t>
            </a:r>
          </a:p>
          <a:p>
            <a:r>
              <a:rPr lang="en-US" sz="2000" b="1" dirty="0" smtClean="0">
                <a:effectLst/>
              </a:rPr>
              <a:t>match </a:t>
            </a:r>
          </a:p>
          <a:p>
            <a:r>
              <a:rPr lang="en-US" sz="2000" b="1" dirty="0" smtClean="0">
                <a:effectLst/>
              </a:rPr>
              <a:t>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03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4054</TotalTime>
  <Words>292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Cambria Math</vt:lpstr>
      <vt:lpstr>Rockwell</vt:lpstr>
      <vt:lpstr>Times New Roman</vt:lpstr>
      <vt:lpstr>Damask</vt:lpstr>
      <vt:lpstr>Ethereum and Deep learning Main project supervisor: Roi Bar-Zur  </vt:lpstr>
      <vt:lpstr>PowerPoint Presentation</vt:lpstr>
      <vt:lpstr>Definitions</vt:lpstr>
      <vt:lpstr>What is MDP?</vt:lpstr>
      <vt:lpstr>OUR MDP</vt:lpstr>
      <vt:lpstr>state space - S</vt:lpstr>
      <vt:lpstr>Parameters and variables</vt:lpstr>
      <vt:lpstr>Objective function</vt:lpstr>
      <vt:lpstr>PowerPoint Presentation</vt:lpstr>
      <vt:lpstr>Adopt </vt:lpstr>
      <vt:lpstr> </vt:lpstr>
      <vt:lpstr>Override  </vt:lpstr>
      <vt:lpstr>match </vt:lpstr>
      <vt:lpstr>wait</vt:lpstr>
      <vt:lpstr>PowerPoint Presentation</vt:lpstr>
      <vt:lpstr>PowerPoint Presentation</vt:lpstr>
      <vt:lpstr>PowerPoint Presentation</vt:lpstr>
      <vt:lpstr>Previous work: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and Deep learning Main project supervisor: Roi Bar-Zur</dc:title>
  <dc:creator>Microsoft account</dc:creator>
  <cp:lastModifiedBy>Microsoft account</cp:lastModifiedBy>
  <cp:revision>13</cp:revision>
  <dcterms:created xsi:type="dcterms:W3CDTF">2023-11-23T11:15:42Z</dcterms:created>
  <dcterms:modified xsi:type="dcterms:W3CDTF">2024-03-19T09:46:52Z</dcterms:modified>
</cp:coreProperties>
</file>