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1" r:id="rId1"/>
  </p:sldMasterIdLst>
  <p:sldIdLst>
    <p:sldId id="256" r:id="rId2"/>
    <p:sldId id="262" r:id="rId3"/>
    <p:sldId id="263" r:id="rId4"/>
    <p:sldId id="258" r:id="rId5"/>
    <p:sldId id="259" r:id="rId6"/>
    <p:sldId id="257" r:id="rId7"/>
    <p:sldId id="267" r:id="rId8"/>
    <p:sldId id="268" r:id="rId9"/>
    <p:sldId id="260" r:id="rId10"/>
    <p:sldId id="261"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4/14/2023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98194567"/>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4/14/2023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046543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4/14/2023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1479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4/14/2023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150481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F6FA2B21-3FCD-4721-B95C-427943F61125}" type="datetime1">
              <a:rPr lang="en-US" smtClean="0"/>
              <a:t>4/14/2023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1106615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F6FA2B21-3FCD-4721-B95C-427943F61125}" type="datetime1">
              <a:rPr lang="en-US" smtClean="0"/>
              <a:t>4/14/2023</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987981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F6FA2B21-3FCD-4721-B95C-427943F61125}" type="datetime1">
              <a:rPr lang="en-US" smtClean="0"/>
              <a:t>4/14/2023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5844259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4/14/2023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525936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2B21-3FCD-4721-B95C-427943F61125}" type="datetime1">
              <a:rPr lang="en-US" smtClean="0"/>
              <a:t>4/14/2023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7186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F6FA2B21-3FCD-4721-B95C-427943F61125}" type="datetime1">
              <a:rPr lang="en-US" smtClean="0"/>
              <a:t>4/14/2023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010041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6FA2B21-3FCD-4721-B95C-427943F61125}" type="datetime1">
              <a:rPr lang="en-US" smtClean="0"/>
              <a:t>4/14/2023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830523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FA2B21-3FCD-4721-B95C-427943F61125}" type="datetime1">
              <a:rPr lang="en-US" smtClean="0"/>
              <a:t>4/14/2023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4576554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What Is Ethereum?">
            <a:extLst>
              <a:ext uri="{FF2B5EF4-FFF2-40B4-BE49-F238E27FC236}">
                <a16:creationId xmlns:a16="http://schemas.microsoft.com/office/drawing/2014/main" id="{51DC17CA-DCB7-A245-0858-3C8D48DB0717}"/>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3881" r="7231"/>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1406E6E7-D93C-FFEF-451F-1AF235E29523}"/>
              </a:ext>
            </a:extLst>
          </p:cNvPr>
          <p:cNvSpPr>
            <a:spLocks noGrp="1"/>
          </p:cNvSpPr>
          <p:nvPr>
            <p:ph type="ctrTitle"/>
          </p:nvPr>
        </p:nvSpPr>
        <p:spPr>
          <a:xfrm>
            <a:off x="2231136" y="964692"/>
            <a:ext cx="7729728" cy="1188720"/>
          </a:xfrm>
          <a:noFill/>
          <a:ln>
            <a:solidFill>
              <a:srgbClr val="FFFFFF"/>
            </a:solidFill>
          </a:ln>
        </p:spPr>
        <p:txBody>
          <a:bodyPr vert="horz" lIns="182880" tIns="182880" rIns="182880" bIns="182880" rtlCol="0" anchor="ctr">
            <a:normAutofit/>
          </a:bodyPr>
          <a:lstStyle/>
          <a:p>
            <a:r>
              <a:rPr lang="en-US" sz="2800" dirty="0">
                <a:solidFill>
                  <a:schemeClr val="tx1"/>
                </a:solidFill>
              </a:rPr>
              <a:t>Ethereum And Deep Learning </a:t>
            </a:r>
          </a:p>
        </p:txBody>
      </p:sp>
      <p:sp>
        <p:nvSpPr>
          <p:cNvPr id="3" name="כותרת משנה 2">
            <a:extLst>
              <a:ext uri="{FF2B5EF4-FFF2-40B4-BE49-F238E27FC236}">
                <a16:creationId xmlns:a16="http://schemas.microsoft.com/office/drawing/2014/main" id="{5092C0FF-BD41-29AE-790A-A51E9E5C4D88}"/>
              </a:ext>
            </a:extLst>
          </p:cNvPr>
          <p:cNvSpPr>
            <a:spLocks noGrp="1"/>
          </p:cNvSpPr>
          <p:nvPr>
            <p:ph type="subTitle" idx="1"/>
          </p:nvPr>
        </p:nvSpPr>
        <p:spPr>
          <a:xfrm>
            <a:off x="2231136" y="2638044"/>
            <a:ext cx="7729728" cy="3101983"/>
          </a:xfrm>
        </p:spPr>
        <p:txBody>
          <a:bodyPr vert="horz" lIns="91440" tIns="45720" rIns="91440" bIns="45720" rtlCol="0">
            <a:normAutofit/>
          </a:bodyPr>
          <a:lstStyle/>
          <a:p>
            <a:pPr indent="-228600" algn="l">
              <a:buFont typeface="Arial" panose="020B0604020202020204" pitchFamily="34" charset="0"/>
              <a:buChar char="•"/>
            </a:pPr>
            <a:r>
              <a:rPr lang="en-US">
                <a:solidFill>
                  <a:schemeClr val="tx1">
                    <a:lumMod val="85000"/>
                    <a:lumOff val="15000"/>
                  </a:schemeClr>
                </a:solidFill>
              </a:rPr>
              <a:t>Project students: </a:t>
            </a:r>
            <a:br>
              <a:rPr lang="en-US">
                <a:solidFill>
                  <a:schemeClr val="tx1">
                    <a:lumMod val="85000"/>
                    <a:lumOff val="15000"/>
                  </a:schemeClr>
                </a:solidFill>
              </a:rPr>
            </a:br>
            <a:r>
              <a:rPr lang="en-US">
                <a:solidFill>
                  <a:schemeClr val="tx1">
                    <a:lumMod val="85000"/>
                    <a:lumOff val="15000"/>
                  </a:schemeClr>
                </a:solidFill>
              </a:rPr>
              <a:t>Asala Ahmad</a:t>
            </a:r>
            <a:br>
              <a:rPr lang="en-US">
                <a:solidFill>
                  <a:schemeClr val="tx1">
                    <a:lumMod val="85000"/>
                    <a:lumOff val="15000"/>
                  </a:schemeClr>
                </a:solidFill>
              </a:rPr>
            </a:br>
            <a:r>
              <a:rPr lang="en-US">
                <a:solidFill>
                  <a:schemeClr val="tx1">
                    <a:lumMod val="85000"/>
                    <a:lumOff val="15000"/>
                  </a:schemeClr>
                </a:solidFill>
              </a:rPr>
              <a:t>Hadeel Rayan 207731746</a:t>
            </a:r>
            <a:br>
              <a:rPr lang="en-US">
                <a:solidFill>
                  <a:schemeClr val="tx1">
                    <a:lumMod val="85000"/>
                    <a:lumOff val="15000"/>
                  </a:schemeClr>
                </a:solidFill>
              </a:rPr>
            </a:br>
            <a:br>
              <a:rPr lang="en-US">
                <a:solidFill>
                  <a:schemeClr val="tx1">
                    <a:lumMod val="85000"/>
                    <a:lumOff val="15000"/>
                  </a:schemeClr>
                </a:solidFill>
              </a:rPr>
            </a:br>
            <a:r>
              <a:rPr lang="en-US">
                <a:solidFill>
                  <a:schemeClr val="tx1">
                    <a:lumMod val="85000"/>
                    <a:lumOff val="15000"/>
                  </a:schemeClr>
                </a:solidFill>
              </a:rPr>
              <a:t>Supervisor: Roi Bar-Zur</a:t>
            </a:r>
            <a:br>
              <a:rPr lang="en-US">
                <a:solidFill>
                  <a:schemeClr val="tx1">
                    <a:lumMod val="85000"/>
                    <a:lumOff val="15000"/>
                  </a:schemeClr>
                </a:solidFill>
              </a:rPr>
            </a:br>
            <a:r>
              <a:rPr lang="en-US">
                <a:solidFill>
                  <a:schemeClr val="tx1">
                    <a:lumMod val="85000"/>
                    <a:lumOff val="15000"/>
                  </a:schemeClr>
                </a:solidFill>
              </a:rPr>
              <a:t>Main Supervisor: Hovav Gazit</a:t>
            </a:r>
            <a:br>
              <a:rPr lang="en-US">
                <a:solidFill>
                  <a:schemeClr val="tx1">
                    <a:lumMod val="85000"/>
                    <a:lumOff val="15000"/>
                  </a:schemeClr>
                </a:solidFill>
              </a:rPr>
            </a:br>
            <a:r>
              <a:rPr lang="en-US">
                <a:solidFill>
                  <a:schemeClr val="tx1">
                    <a:lumMod val="85000"/>
                    <a:lumOff val="15000"/>
                  </a:schemeClr>
                </a:solidFill>
              </a:rPr>
              <a:t>Lap : NSSL </a:t>
            </a:r>
          </a:p>
        </p:txBody>
      </p:sp>
    </p:spTree>
    <p:extLst>
      <p:ext uri="{BB962C8B-B14F-4D97-AF65-F5344CB8AC3E}">
        <p14:creationId xmlns:p14="http://schemas.microsoft.com/office/powerpoint/2010/main" val="226172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60606EB8-659A-063B-E2BA-582FFA5CAF0D}"/>
              </a:ext>
            </a:extLst>
          </p:cNvPr>
          <p:cNvPicPr>
            <a:picLocks noChangeAspect="1"/>
          </p:cNvPicPr>
          <p:nvPr/>
        </p:nvPicPr>
        <p:blipFill>
          <a:blip r:embed="rId2">
            <a:alphaModFix amt="35000"/>
          </a:blip>
          <a:stretch>
            <a:fillRect/>
          </a:stretch>
        </p:blipFill>
        <p:spPr>
          <a:xfrm>
            <a:off x="69388" y="38389"/>
            <a:ext cx="12053224"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מציין מיקום תוכן 2">
            <a:extLst>
              <a:ext uri="{FF2B5EF4-FFF2-40B4-BE49-F238E27FC236}">
                <a16:creationId xmlns:a16="http://schemas.microsoft.com/office/drawing/2014/main" id="{7691A947-6FA6-1E0A-AA81-B4640691EA58}"/>
              </a:ext>
            </a:extLst>
          </p:cNvPr>
          <p:cNvSpPr>
            <a:spLocks noGrp="1"/>
          </p:cNvSpPr>
          <p:nvPr>
            <p:ph idx="1"/>
          </p:nvPr>
        </p:nvSpPr>
        <p:spPr>
          <a:xfrm>
            <a:off x="838200" y="1956996"/>
            <a:ext cx="10515600" cy="4367806"/>
          </a:xfrm>
        </p:spPr>
        <p:txBody>
          <a:bodyPr/>
          <a:lstStyle/>
          <a:p>
            <a:endParaRPr lang="en-US" dirty="0"/>
          </a:p>
        </p:txBody>
      </p:sp>
      <p:sp>
        <p:nvSpPr>
          <p:cNvPr id="2" name="כותרת 1">
            <a:extLst>
              <a:ext uri="{FF2B5EF4-FFF2-40B4-BE49-F238E27FC236}">
                <a16:creationId xmlns:a16="http://schemas.microsoft.com/office/drawing/2014/main" id="{0B4F25FF-E0DA-1235-CF20-D119D5F8674A}"/>
              </a:ext>
            </a:extLst>
          </p:cNvPr>
          <p:cNvSpPr>
            <a:spLocks noGrp="1"/>
          </p:cNvSpPr>
          <p:nvPr>
            <p:ph type="title"/>
          </p:nvPr>
        </p:nvSpPr>
        <p:spPr>
          <a:xfrm>
            <a:off x="2231136" y="560907"/>
            <a:ext cx="7729728" cy="1188720"/>
          </a:xfrm>
        </p:spPr>
        <p:txBody>
          <a:bodyPr>
            <a:noAutofit/>
          </a:bodyPr>
          <a:lstStyle/>
          <a:p>
            <a:r>
              <a:rPr lang="en-US" dirty="0"/>
              <a:t>Previous project about Bitcoin considering whale transactions</a:t>
            </a:r>
          </a:p>
        </p:txBody>
      </p:sp>
    </p:spTree>
    <p:extLst>
      <p:ext uri="{BB962C8B-B14F-4D97-AF65-F5344CB8AC3E}">
        <p14:creationId xmlns:p14="http://schemas.microsoft.com/office/powerpoint/2010/main" val="370625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483024-F39C-436C-9A93-D1914A7D0EA6}"/>
              </a:ext>
            </a:extLst>
          </p:cNvPr>
          <p:cNvSpPr>
            <a:spLocks noGrp="1"/>
          </p:cNvSpPr>
          <p:nvPr>
            <p:ph type="title"/>
          </p:nvPr>
        </p:nvSpPr>
        <p:spPr>
          <a:xfrm>
            <a:off x="2231136" y="368946"/>
            <a:ext cx="7729728" cy="1188720"/>
          </a:xfrm>
        </p:spPr>
        <p:txBody>
          <a:bodyPr/>
          <a:lstStyle/>
          <a:p>
            <a:pPr algn="l"/>
            <a:r>
              <a:rPr lang="en-US" dirty="0"/>
              <a:t>Our MDP :</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D98587B9-55FF-1F13-6456-B501EF6BBE3D}"/>
                  </a:ext>
                </a:extLst>
              </p:cNvPr>
              <p:cNvSpPr>
                <a:spLocks noGrp="1"/>
              </p:cNvSpPr>
              <p:nvPr>
                <p:ph idx="1"/>
              </p:nvPr>
            </p:nvSpPr>
            <p:spPr>
              <a:xfrm>
                <a:off x="1648689" y="1898073"/>
                <a:ext cx="8686801" cy="3883518"/>
              </a:xfrm>
            </p:spPr>
            <p:txBody>
              <a:bodyPr/>
              <a:lstStyle/>
              <a:p>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 : state space </a:t>
                </a:r>
                <a14:m>
                  <m:oMath xmlns:m="http://schemas.openxmlformats.org/officeDocument/2006/math">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𝑎</m:t>
                        </m:r>
                      </m:e>
                    </m:acc>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acc>
                      <m:accPr>
                        <m:chr m:val="⃗"/>
                        <m:ctrlP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accPr>
                      <m:e>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e>
                    </m:acc>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 </m:t>
                    </m:r>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𝑓𝑜𝑟𝑘</m:t>
                    </m:r>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𝑟</m:t>
                    </m:r>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𝑢</m:t>
                        </m:r>
                      </m:e>
                      <m:sub>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𝑎</m:t>
                        </m:r>
                      </m:sub>
                    </m:sSub>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acc>
                      <m:accPr>
                        <m:chr m:val="⃗"/>
                        <m:ctrlP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accPr>
                      <m:e>
                        <m:sSub>
                          <m:sSubPr>
                            <m:ctrlP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𝑢</m:t>
                            </m:r>
                          </m:e>
                          <m:sub>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sub>
                        </m:sSub>
                      </m:e>
                    </m:acc>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𝑃𝑜𝑜𝑙</m:t>
                    </m:r>
                    <m:r>
                      <a:rPr lang="en-US"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Arial" panose="020B0604020202020204" pitchFamily="34" charset="0"/>
                    <a:ea typeface="Times New Roman" panose="02020603050405020304" pitchFamily="18" charset="0"/>
                    <a:cs typeface="Arial" panose="020B0604020202020204" pitchFamily="34" charset="0"/>
                  </a:rPr>
                  <a:t>A: action space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1"/>
                <a14:m>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𝐴𝑑𝑜𝑝𝑡</m:t>
                    </m:r>
                    <m:r>
                      <a:rPr lang="en-US" sz="1800" b="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𝑙</m:t>
                    </m:r>
                  </m:oMath>
                </a14:m>
                <a:endParaRPr lang="en-US" dirty="0"/>
              </a:p>
              <a:p>
                <a:pPr lvl="1"/>
                <a14:m>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𝑂𝑣𝑒𝑟𝑟𝑖𝑑𝑒</m:t>
                    </m:r>
                    <m:r>
                      <a:rPr lang="en-US" sz="18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𝑙</m:t>
                    </m:r>
                  </m:oMath>
                </a14:m>
                <a:endParaRPr lang="en-US" sz="1800" dirty="0">
                  <a:solidFill>
                    <a:srgbClr val="000000"/>
                  </a:solidFill>
                  <a:effectLst/>
                  <a:latin typeface="Arial" panose="020B0604020202020204" pitchFamily="34" charset="0"/>
                  <a:ea typeface="Times New Roman" panose="02020603050405020304" pitchFamily="18" charset="0"/>
                </a:endParaRPr>
              </a:p>
              <a:p>
                <a:pPr lvl="1"/>
                <a14:m>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𝑀𝑎𝑡𝑐h</m:t>
                    </m:r>
                  </m:oMath>
                </a14:m>
                <a:endParaRPr lang="en-US" dirty="0"/>
              </a:p>
              <a:p>
                <a:pPr lvl="1"/>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𝑊𝑎𝑖𝑡</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𝑓</m:t>
                    </m:r>
                  </m:oMath>
                </a14:m>
                <a:endParaRPr lang="en-US" dirty="0"/>
              </a:p>
              <a:p>
                <a:pPr lvl="1"/>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𝑅𝑒𝑣𝑒𝑎𝑙</m:t>
                    </m:r>
                  </m:oMath>
                </a14:m>
                <a:endParaRPr lang="en-US" dirty="0"/>
              </a:p>
            </p:txBody>
          </p:sp>
        </mc:Choice>
        <mc:Fallback xmlns="">
          <p:sp>
            <p:nvSpPr>
              <p:cNvPr id="3" name="מציין מיקום תוכן 2">
                <a:extLst>
                  <a:ext uri="{FF2B5EF4-FFF2-40B4-BE49-F238E27FC236}">
                    <a16:creationId xmlns:a16="http://schemas.microsoft.com/office/drawing/2014/main" id="{D98587B9-55FF-1F13-6456-B501EF6BBE3D}"/>
                  </a:ext>
                </a:extLst>
              </p:cNvPr>
              <p:cNvSpPr>
                <a:spLocks noGrp="1" noRot="1" noChangeAspect="1" noMove="1" noResize="1" noEditPoints="1" noAdjustHandles="1" noChangeArrowheads="1" noChangeShapeType="1" noTextEdit="1"/>
              </p:cNvSpPr>
              <p:nvPr>
                <p:ph idx="1"/>
              </p:nvPr>
            </p:nvSpPr>
            <p:spPr>
              <a:xfrm>
                <a:off x="1648689" y="1898073"/>
                <a:ext cx="8686801" cy="3883518"/>
              </a:xfrm>
              <a:blipFill>
                <a:blip r:embed="rId2"/>
                <a:stretch>
                  <a:fillRect l="-421" t="-1099"/>
                </a:stretch>
              </a:blipFill>
            </p:spPr>
            <p:txBody>
              <a:bodyPr/>
              <a:lstStyle/>
              <a:p>
                <a:r>
                  <a:rPr lang="en-US">
                    <a:noFill/>
                  </a:rPr>
                  <a:t> </a:t>
                </a:r>
              </a:p>
            </p:txBody>
          </p:sp>
        </mc:Fallback>
      </mc:AlternateContent>
    </p:spTree>
    <p:extLst>
      <p:ext uri="{BB962C8B-B14F-4D97-AF65-F5344CB8AC3E}">
        <p14:creationId xmlns:p14="http://schemas.microsoft.com/office/powerpoint/2010/main" val="423579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1D3752E-8CB4-8F8E-0600-D59F385952B9}"/>
              </a:ext>
            </a:extLst>
          </p:cNvPr>
          <p:cNvSpPr>
            <a:spLocks noGrp="1"/>
          </p:cNvSpPr>
          <p:nvPr>
            <p:ph type="title"/>
          </p:nvPr>
        </p:nvSpPr>
        <p:spPr/>
        <p:txBody>
          <a:bodyPr/>
          <a:lstStyle/>
          <a:p>
            <a:r>
              <a:rPr lang="en-US" dirty="0"/>
              <a:t>MDP simplifying </a:t>
            </a:r>
          </a:p>
        </p:txBody>
      </p:sp>
      <p:sp>
        <p:nvSpPr>
          <p:cNvPr id="3" name="מציין מיקום תוכן 2">
            <a:extLst>
              <a:ext uri="{FF2B5EF4-FFF2-40B4-BE49-F238E27FC236}">
                <a16:creationId xmlns:a16="http://schemas.microsoft.com/office/drawing/2014/main" id="{3A3E567B-DC99-F717-42CC-D67453F48E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0321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C3E7FF-48DC-8F25-7418-13EF967C0F35}"/>
              </a:ext>
            </a:extLst>
          </p:cNvPr>
          <p:cNvSpPr>
            <a:spLocks noGrp="1"/>
          </p:cNvSpPr>
          <p:nvPr>
            <p:ph type="title"/>
          </p:nvPr>
        </p:nvSpPr>
        <p:spPr/>
        <p:txBody>
          <a:bodyPr/>
          <a:lstStyle/>
          <a:p>
            <a:endParaRPr lang="en-US"/>
          </a:p>
        </p:txBody>
      </p:sp>
      <p:sp>
        <p:nvSpPr>
          <p:cNvPr id="3" name="מציין מיקום תוכן 2">
            <a:extLst>
              <a:ext uri="{FF2B5EF4-FFF2-40B4-BE49-F238E27FC236}">
                <a16:creationId xmlns:a16="http://schemas.microsoft.com/office/drawing/2014/main" id="{27E4894B-736A-9413-280E-6CD708E2F5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159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9AE13FC4-6535-580D-0F85-CFE27B04C277}"/>
              </a:ext>
            </a:extLst>
          </p:cNvPr>
          <p:cNvSpPr>
            <a:spLocks noGrp="1"/>
          </p:cNvSpPr>
          <p:nvPr>
            <p:ph idx="1"/>
          </p:nvPr>
        </p:nvSpPr>
        <p:spPr>
          <a:xfrm>
            <a:off x="1706244" y="1572137"/>
            <a:ext cx="8779512" cy="3773585"/>
          </a:xfrm>
        </p:spPr>
        <p:txBody>
          <a:bodyPr>
            <a:normAutofit/>
          </a:bodyPr>
          <a:lstStyle/>
          <a:p>
            <a:pPr marL="0" indent="0">
              <a:buNone/>
            </a:pPr>
            <a:r>
              <a:rPr lang="en-US" u="sng" dirty="0">
                <a:solidFill>
                  <a:srgbClr val="404040"/>
                </a:solidFill>
              </a:rPr>
              <a:t>Agenda:</a:t>
            </a:r>
          </a:p>
          <a:p>
            <a:r>
              <a:rPr lang="en-US" dirty="0">
                <a:solidFill>
                  <a:srgbClr val="404040"/>
                </a:solidFill>
              </a:rPr>
              <a:t>Project description</a:t>
            </a:r>
          </a:p>
          <a:p>
            <a:r>
              <a:rPr lang="en-US" dirty="0">
                <a:solidFill>
                  <a:srgbClr val="404040"/>
                </a:solidFill>
              </a:rPr>
              <a:t>Ethereum Information</a:t>
            </a:r>
          </a:p>
          <a:p>
            <a:r>
              <a:rPr lang="en-US" dirty="0">
                <a:solidFill>
                  <a:srgbClr val="404040"/>
                </a:solidFill>
              </a:rPr>
              <a:t>Blockchain and selfish mining</a:t>
            </a:r>
          </a:p>
          <a:p>
            <a:r>
              <a:rPr lang="en-US" dirty="0">
                <a:solidFill>
                  <a:srgbClr val="404040"/>
                </a:solidFill>
              </a:rPr>
              <a:t>Previous project</a:t>
            </a:r>
          </a:p>
          <a:p>
            <a:r>
              <a:rPr lang="en-US" dirty="0">
                <a:solidFill>
                  <a:srgbClr val="404040"/>
                </a:solidFill>
              </a:rPr>
              <a:t>MDP model</a:t>
            </a:r>
          </a:p>
          <a:p>
            <a:r>
              <a:rPr lang="en-US" dirty="0">
                <a:solidFill>
                  <a:srgbClr val="404040"/>
                </a:solidFill>
              </a:rPr>
              <a:t>Actions and transitions in our model</a:t>
            </a:r>
          </a:p>
          <a:p>
            <a:r>
              <a:rPr lang="en-US" dirty="0">
                <a:solidFill>
                  <a:srgbClr val="404040"/>
                </a:solidFill>
              </a:rPr>
              <a:t>Results</a:t>
            </a:r>
          </a:p>
          <a:p>
            <a:r>
              <a:rPr lang="en-US" dirty="0">
                <a:solidFill>
                  <a:srgbClr val="404040"/>
                </a:solidFill>
              </a:rPr>
              <a:t>Comparing to previous papers</a:t>
            </a:r>
          </a:p>
          <a:p>
            <a:endParaRPr lang="en-US" dirty="0">
              <a:solidFill>
                <a:srgbClr val="404040"/>
              </a:solidFill>
            </a:endParaRPr>
          </a:p>
          <a:p>
            <a:endParaRPr lang="en-US" dirty="0">
              <a:solidFill>
                <a:srgbClr val="404040"/>
              </a:solidFill>
            </a:endParaRPr>
          </a:p>
          <a:p>
            <a:endParaRPr lang="en-US" dirty="0">
              <a:solidFill>
                <a:srgbClr val="404040"/>
              </a:solidFill>
            </a:endParaRPr>
          </a:p>
        </p:txBody>
      </p:sp>
    </p:spTree>
    <p:extLst>
      <p:ext uri="{BB962C8B-B14F-4D97-AF65-F5344CB8AC3E}">
        <p14:creationId xmlns:p14="http://schemas.microsoft.com/office/powerpoint/2010/main" val="119977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55DED8F-5CB5-957B-7426-06989CBFEDAE}"/>
              </a:ext>
            </a:extLst>
          </p:cNvPr>
          <p:cNvSpPr>
            <a:spLocks noGrp="1"/>
          </p:cNvSpPr>
          <p:nvPr>
            <p:ph type="title"/>
          </p:nvPr>
        </p:nvSpPr>
        <p:spPr>
          <a:xfrm>
            <a:off x="1279609" y="1586484"/>
            <a:ext cx="3685032" cy="3685032"/>
          </a:xfrm>
          <a:prstGeom prst="ellipse">
            <a:avLst/>
          </a:prstGeom>
          <a:solidFill>
            <a:schemeClr val="accent2">
              <a:lumMod val="75000"/>
            </a:schemeClr>
          </a:solidFill>
          <a:ln>
            <a:noFill/>
          </a:ln>
        </p:spPr>
        <p:txBody>
          <a:bodyPr>
            <a:normAutofit/>
          </a:bodyPr>
          <a:lstStyle/>
          <a:p>
            <a:r>
              <a:rPr lang="en-US" sz="3200" dirty="0">
                <a:solidFill>
                  <a:srgbClr val="FFFFFF"/>
                </a:solidFill>
              </a:rPr>
              <a:t>In This project : </a:t>
            </a:r>
          </a:p>
        </p:txBody>
      </p:sp>
      <p:sp>
        <p:nvSpPr>
          <p:cNvPr id="3" name="מציין מיקום תוכן 2">
            <a:extLst>
              <a:ext uri="{FF2B5EF4-FFF2-40B4-BE49-F238E27FC236}">
                <a16:creationId xmlns:a16="http://schemas.microsoft.com/office/drawing/2014/main" id="{EAF376A1-443A-537D-6D46-B44E7A072618}"/>
              </a:ext>
            </a:extLst>
          </p:cNvPr>
          <p:cNvSpPr>
            <a:spLocks noGrp="1"/>
          </p:cNvSpPr>
          <p:nvPr>
            <p:ph idx="1"/>
          </p:nvPr>
        </p:nvSpPr>
        <p:spPr>
          <a:xfrm>
            <a:off x="5251541" y="295422"/>
            <a:ext cx="6663794" cy="6175716"/>
          </a:xfrm>
        </p:spPr>
        <p:txBody>
          <a:bodyPr anchor="ctr">
            <a:normAutofit/>
          </a:bodyPr>
          <a:lstStyle/>
          <a:p>
            <a:r>
              <a:rPr lang="en-US" dirty="0"/>
              <a:t>In this model </a:t>
            </a:r>
            <a:r>
              <a:rPr lang="en-US" dirty="0">
                <a:solidFill>
                  <a:srgbClr val="000000"/>
                </a:solidFill>
              </a:rPr>
              <a:t>w</a:t>
            </a:r>
            <a:r>
              <a:rPr lang="en-US" dirty="0">
                <a:solidFill>
                  <a:srgbClr val="000000"/>
                </a:solidFill>
                <a:ea typeface="Times New Roman" panose="02020603050405020304" pitchFamily="18" charset="0"/>
              </a:rPr>
              <a:t>e analyze the selfish mining strategies in Ethereum, and we study the threshold size by implementing an MDP model following the previous works that have studied Ethereum and Bitcoin. Our addition in this paper that we consider the whale transaction that the miner receives an additional reward called Fees for the transaction included in the block </a:t>
            </a:r>
            <a:r>
              <a:rPr lang="en-US" dirty="0"/>
              <a:t>(by making changes to the giving MDP and modifying parameters)</a:t>
            </a:r>
          </a:p>
          <a:p>
            <a:r>
              <a:rPr lang="en-US" dirty="0"/>
              <a:t>We will use the model of the mining process of a Nakamoto based blockchain with varying fees</a:t>
            </a:r>
          </a:p>
          <a:p>
            <a:r>
              <a:rPr lang="en-US" dirty="0"/>
              <a:t>And the model </a:t>
            </a:r>
            <a:r>
              <a:rPr lang="en-US" dirty="0" err="1"/>
              <a:t>WeRLman</a:t>
            </a:r>
            <a:r>
              <a:rPr lang="en-US" dirty="0"/>
              <a:t> model for finding near optimal strategies in blockchain </a:t>
            </a:r>
          </a:p>
          <a:p>
            <a:endParaRPr lang="en-US" dirty="0"/>
          </a:p>
        </p:txBody>
      </p:sp>
    </p:spTree>
    <p:extLst>
      <p:ext uri="{BB962C8B-B14F-4D97-AF65-F5344CB8AC3E}">
        <p14:creationId xmlns:p14="http://schemas.microsoft.com/office/powerpoint/2010/main" val="152283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74" name="Picture 2" descr="Blockchain Technology Explained and What It Could Mean for the Caribbean -  Caribbean Development Trends">
            <a:extLst>
              <a:ext uri="{FF2B5EF4-FFF2-40B4-BE49-F238E27FC236}">
                <a16:creationId xmlns:a16="http://schemas.microsoft.com/office/drawing/2014/main" id="{F74B56D2-DA82-92EF-06D7-213C8A6160A2}"/>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625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CD6DB87C-8490-B3C6-1657-FD337E16BDAD}"/>
              </a:ext>
            </a:extLst>
          </p:cNvPr>
          <p:cNvSpPr>
            <a:spLocks noGrp="1"/>
          </p:cNvSpPr>
          <p:nvPr>
            <p:ph type="title"/>
          </p:nvPr>
        </p:nvSpPr>
        <p:spPr>
          <a:xfrm>
            <a:off x="2231136" y="964692"/>
            <a:ext cx="7729728" cy="1188720"/>
          </a:xfrm>
          <a:solidFill>
            <a:srgbClr val="FFFFFF">
              <a:alpha val="80000"/>
            </a:srgbClr>
          </a:solidFill>
          <a:ln>
            <a:solidFill>
              <a:schemeClr val="bg1">
                <a:lumMod val="85000"/>
                <a:lumOff val="15000"/>
              </a:schemeClr>
            </a:solidFill>
          </a:ln>
        </p:spPr>
        <p:txBody>
          <a:bodyPr>
            <a:normAutofit/>
          </a:bodyPr>
          <a:lstStyle/>
          <a:p>
            <a:r>
              <a:rPr lang="en-US" dirty="0">
                <a:solidFill>
                  <a:srgbClr val="1D1D1D"/>
                </a:solidFill>
              </a:rPr>
              <a:t>Blockchain </a:t>
            </a:r>
          </a:p>
        </p:txBody>
      </p:sp>
      <p:sp>
        <p:nvSpPr>
          <p:cNvPr id="3" name="מציין מיקום תוכן 2">
            <a:extLst>
              <a:ext uri="{FF2B5EF4-FFF2-40B4-BE49-F238E27FC236}">
                <a16:creationId xmlns:a16="http://schemas.microsoft.com/office/drawing/2014/main" id="{81DCBE0C-1D80-1B46-3C29-26174D867C26}"/>
              </a:ext>
            </a:extLst>
          </p:cNvPr>
          <p:cNvSpPr>
            <a:spLocks noGrp="1"/>
          </p:cNvSpPr>
          <p:nvPr>
            <p:ph idx="1"/>
          </p:nvPr>
        </p:nvSpPr>
        <p:spPr>
          <a:xfrm>
            <a:off x="2231136" y="2638044"/>
            <a:ext cx="7729728" cy="3101983"/>
          </a:xfrm>
        </p:spPr>
        <p:txBody>
          <a:bodyPr>
            <a:normAutofit/>
          </a:bodyPr>
          <a:lstStyle/>
          <a:p>
            <a:r>
              <a:rPr lang="en-US" sz="1800" dirty="0">
                <a:solidFill>
                  <a:schemeClr val="tx1">
                    <a:lumMod val="95000"/>
                  </a:schemeClr>
                </a:solidFill>
                <a:effectLst/>
                <a:latin typeface="Arial" panose="020B0604020202020204" pitchFamily="34" charset="0"/>
                <a:ea typeface="Calibri" panose="020F0502020204030204" pitchFamily="34" charset="0"/>
              </a:rPr>
              <a:t>The blockchain records the transactions in units of blocks</a:t>
            </a:r>
            <a:endParaRPr lang="en-US" dirty="0">
              <a:solidFill>
                <a:schemeClr val="tx1">
                  <a:lumMod val="95000"/>
                </a:schemeClr>
              </a:solidFill>
              <a:effectLst/>
              <a:latin typeface="Arial" panose="020B0604020202020204" pitchFamily="34" charset="0"/>
              <a:ea typeface="Calibri" panose="020F0502020204030204" pitchFamily="34" charset="0"/>
              <a:cs typeface="Arial" panose="020B0604020202020204" pitchFamily="34" charset="0"/>
            </a:endParaRPr>
          </a:p>
          <a:p>
            <a:r>
              <a:rPr lang="en-US" dirty="0">
                <a:solidFill>
                  <a:schemeClr val="tx1">
                    <a:lumMod val="95000"/>
                  </a:schemeClr>
                </a:solidFill>
                <a:effectLst/>
                <a:latin typeface="Arial" panose="020B0604020202020204" pitchFamily="34" charset="0"/>
                <a:ea typeface="Calibri" panose="020F0502020204030204" pitchFamily="34" charset="0"/>
                <a:cs typeface="Arial" panose="020B0604020202020204" pitchFamily="34" charset="0"/>
              </a:rPr>
              <a:t>Blockchains are maintained by miners , who receive rewards (virtual tokens) for creating blocks containing user-generated transactions, each block rewards its creator with newly minted tokens (virtual tokens) and with transaction fees paid by the users, in addition to the nephew and uncle rewards, special reward on Ethereum.</a:t>
            </a:r>
            <a:endParaRPr lang="en-US" dirty="0">
              <a:solidFill>
                <a:schemeClr val="tx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678752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0B11175-4EBB-1235-0FEA-032B57DECDE0}"/>
              </a:ext>
            </a:extLst>
          </p:cNvPr>
          <p:cNvSpPr>
            <a:spLocks noGrp="1"/>
          </p:cNvSpPr>
          <p:nvPr>
            <p:ph type="title"/>
          </p:nvPr>
        </p:nvSpPr>
        <p:spPr>
          <a:xfrm>
            <a:off x="2231136" y="467418"/>
            <a:ext cx="7729728" cy="1188720"/>
          </a:xfrm>
          <a:solidFill>
            <a:srgbClr val="FFFFFF"/>
          </a:solidFill>
        </p:spPr>
        <p:txBody>
          <a:bodyPr>
            <a:normAutofit/>
          </a:bodyPr>
          <a:lstStyle/>
          <a:p>
            <a:r>
              <a:rPr lang="en-US" dirty="0"/>
              <a:t>Selfish mining</a:t>
            </a:r>
          </a:p>
        </p:txBody>
      </p:sp>
      <p:sp>
        <p:nvSpPr>
          <p:cNvPr id="3" name="מציין מיקום תוכן 2">
            <a:extLst>
              <a:ext uri="{FF2B5EF4-FFF2-40B4-BE49-F238E27FC236}">
                <a16:creationId xmlns:a16="http://schemas.microsoft.com/office/drawing/2014/main" id="{9D02A864-DEA3-4FD6-1098-433DD9A0C358}"/>
              </a:ext>
            </a:extLst>
          </p:cNvPr>
          <p:cNvSpPr>
            <a:spLocks noGrp="1"/>
          </p:cNvSpPr>
          <p:nvPr>
            <p:ph idx="1"/>
          </p:nvPr>
        </p:nvSpPr>
        <p:spPr>
          <a:xfrm>
            <a:off x="1706062" y="2291262"/>
            <a:ext cx="8779512" cy="2879256"/>
          </a:xfrm>
        </p:spPr>
        <p:txBody>
          <a:bodyPr>
            <a:normAutofit/>
          </a:bodyPr>
          <a:lstStyle/>
          <a:p>
            <a:pPr>
              <a:lnSpc>
                <a:spcPct val="90000"/>
              </a:lnSpc>
            </a:pPr>
            <a:r>
              <a:rPr lang="en-US" sz="1400">
                <a:solidFill>
                  <a:srgbClr val="404040"/>
                </a:solidFill>
                <a:effectLst/>
                <a:latin typeface="Arial" panose="020B0604020202020204" pitchFamily="34" charset="0"/>
                <a:ea typeface="Times New Roman" panose="02020603050405020304" pitchFamily="18" charset="0"/>
              </a:rPr>
              <a:t>Due to the nature of mining process, the interval between mining events exhibits high variance from the point of view of a single miner. </a:t>
            </a:r>
            <a:br>
              <a:rPr lang="en-US" sz="1400">
                <a:solidFill>
                  <a:srgbClr val="404040"/>
                </a:solidFill>
                <a:effectLst/>
                <a:latin typeface="Arial" panose="020B0604020202020204" pitchFamily="34" charset="0"/>
                <a:ea typeface="Times New Roman" panose="02020603050405020304" pitchFamily="18" charset="0"/>
              </a:rPr>
            </a:br>
            <a:r>
              <a:rPr lang="en-US" sz="1400">
                <a:solidFill>
                  <a:srgbClr val="404040"/>
                </a:solidFill>
                <a:effectLst/>
                <a:latin typeface="Arial" panose="020B0604020202020204" pitchFamily="34" charset="0"/>
                <a:ea typeface="Times New Roman" panose="02020603050405020304" pitchFamily="18" charset="0"/>
              </a:rPr>
              <a:t>Consequently, miners typically organize themselves into mining pools. All the members of a bool work together to mine each block, and later they share their revenue when one of them successfully mines a block.</a:t>
            </a:r>
          </a:p>
          <a:p>
            <a:pPr>
              <a:lnSpc>
                <a:spcPct val="90000"/>
              </a:lnSpc>
            </a:pPr>
            <a:r>
              <a:rPr lang="en-US" sz="1400">
                <a:solidFill>
                  <a:srgbClr val="404040"/>
                </a:solidFill>
                <a:effectLst/>
                <a:latin typeface="Arial" panose="020B0604020202020204" pitchFamily="34" charset="0"/>
                <a:ea typeface="Times New Roman" panose="02020603050405020304" pitchFamily="18" charset="0"/>
              </a:rPr>
              <a:t>The attacker miner can withhold its newly mined blocks and publish them strategically to maximize its own revenue. </a:t>
            </a:r>
            <a:endParaRPr lang="en-US" sz="1400">
              <a:solidFill>
                <a:srgbClr val="404040"/>
              </a:solidFill>
              <a:latin typeface="Arial" panose="020B0604020202020204" pitchFamily="34" charset="0"/>
              <a:ea typeface="Times New Roman" panose="02020603050405020304" pitchFamily="18" charset="0"/>
            </a:endParaRPr>
          </a:p>
          <a:p>
            <a:pPr>
              <a:lnSpc>
                <a:spcPct val="90000"/>
              </a:lnSpc>
            </a:pPr>
            <a:r>
              <a:rPr lang="en-US" sz="1400">
                <a:solidFill>
                  <a:srgbClr val="404040"/>
                </a:solidFill>
                <a:effectLst/>
                <a:latin typeface="Arial" panose="020B0604020202020204" pitchFamily="34" charset="0"/>
                <a:ea typeface="Times New Roman" panose="02020603050405020304" pitchFamily="18" charset="0"/>
              </a:rPr>
              <a:t>The pool keeps its newly discovered blocks private, creating a fork on purpose. The pool then continues to mine on the private branch, while the honest miners still mine on public branches </a:t>
            </a:r>
          </a:p>
          <a:p>
            <a:pPr>
              <a:lnSpc>
                <a:spcPct val="90000"/>
              </a:lnSpc>
            </a:pPr>
            <a:r>
              <a:rPr lang="en-US" sz="1400">
                <a:solidFill>
                  <a:srgbClr val="404040"/>
                </a:solidFill>
                <a:effectLst/>
                <a:latin typeface="Arial" panose="020B0604020202020204" pitchFamily="34" charset="0"/>
                <a:ea typeface="Times New Roman" panose="02020603050405020304" pitchFamily="18" charset="0"/>
              </a:rPr>
              <a:t>When the public approaches the pool’s private chain in length, and the pool choose to broadcast their private chain, this leads honest miners to waste resources on mining cryptographic puzzles that end up serving no purpose.</a:t>
            </a:r>
            <a:endParaRPr lang="en-US" sz="1400">
              <a:solidFill>
                <a:srgbClr val="404040"/>
              </a:solidFill>
            </a:endParaRPr>
          </a:p>
        </p:txBody>
      </p:sp>
    </p:spTree>
    <p:extLst>
      <p:ext uri="{BB962C8B-B14F-4D97-AF65-F5344CB8AC3E}">
        <p14:creationId xmlns:p14="http://schemas.microsoft.com/office/powerpoint/2010/main" val="186112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Ethereum?">
            <a:extLst>
              <a:ext uri="{FF2B5EF4-FFF2-40B4-BE49-F238E27FC236}">
                <a16:creationId xmlns:a16="http://schemas.microsoft.com/office/drawing/2014/main" id="{32855ED6-4391-7A53-90A5-78C646F05878}"/>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a:extLst>
              <a:ext uri="{FF2B5EF4-FFF2-40B4-BE49-F238E27FC236}">
                <a16:creationId xmlns:a16="http://schemas.microsoft.com/office/drawing/2014/main" id="{DB2170B1-01E1-0824-6CD9-E2D450571BED}"/>
              </a:ext>
            </a:extLst>
          </p:cNvPr>
          <p:cNvSpPr>
            <a:spLocks noGrp="1"/>
          </p:cNvSpPr>
          <p:nvPr>
            <p:ph type="title"/>
          </p:nvPr>
        </p:nvSpPr>
        <p:spPr>
          <a:xfrm>
            <a:off x="2129536" y="964692"/>
            <a:ext cx="7729728" cy="1188720"/>
          </a:xfrm>
        </p:spPr>
        <p:txBody>
          <a:bodyPr/>
          <a:lstStyle/>
          <a:p>
            <a:r>
              <a:rPr lang="en-US" dirty="0"/>
              <a:t>A little about Ethereum</a:t>
            </a:r>
          </a:p>
        </p:txBody>
      </p:sp>
      <p:sp>
        <p:nvSpPr>
          <p:cNvPr id="3" name="מציין מיקום תוכן 2">
            <a:extLst>
              <a:ext uri="{FF2B5EF4-FFF2-40B4-BE49-F238E27FC236}">
                <a16:creationId xmlns:a16="http://schemas.microsoft.com/office/drawing/2014/main" id="{11A29881-DABE-9435-3ADA-6DF9874DAD30}"/>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414863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B1E851-8143-5B2B-5161-8AD0CDD44674}"/>
              </a:ext>
            </a:extLst>
          </p:cNvPr>
          <p:cNvSpPr>
            <a:spLocks noGrp="1"/>
          </p:cNvSpPr>
          <p:nvPr>
            <p:ph type="title"/>
          </p:nvPr>
        </p:nvSpPr>
        <p:spPr/>
        <p:txBody>
          <a:bodyPr>
            <a:normAutofit fontScale="90000"/>
          </a:bodyPr>
          <a:lstStyle/>
          <a:p>
            <a:br>
              <a:rPr lang="en-US" dirty="0">
                <a:latin typeface="+mn-lt"/>
                <a:ea typeface="Ebrima" panose="02000000000000000000" pitchFamily="2" charset="0"/>
                <a:cs typeface="Ebrima" panose="02000000000000000000" pitchFamily="2" charset="0"/>
              </a:rPr>
            </a:br>
            <a:br>
              <a:rPr lang="en-US" dirty="0">
                <a:latin typeface="+mn-lt"/>
                <a:ea typeface="Ebrima" panose="02000000000000000000" pitchFamily="2" charset="0"/>
                <a:cs typeface="Ebrima" panose="02000000000000000000" pitchFamily="2" charset="0"/>
              </a:rPr>
            </a:br>
            <a:endParaRPr lang="en-US" dirty="0">
              <a:latin typeface="+mn-lt"/>
              <a:ea typeface="Ebrima" panose="02000000000000000000" pitchFamily="2" charset="0"/>
              <a:cs typeface="Ebrima" panose="02000000000000000000" pitchFamily="2" charset="0"/>
            </a:endParaRPr>
          </a:p>
        </p:txBody>
      </p:sp>
      <p:sp>
        <p:nvSpPr>
          <p:cNvPr id="3" name="מציין מיקום תוכן 2">
            <a:extLst>
              <a:ext uri="{FF2B5EF4-FFF2-40B4-BE49-F238E27FC236}">
                <a16:creationId xmlns:a16="http://schemas.microsoft.com/office/drawing/2014/main" id="{5C97629B-7346-1125-A18B-6D6928EBC0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8735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5A0081-83B1-D44C-F3C9-F64453451F0C}"/>
              </a:ext>
            </a:extLst>
          </p:cNvPr>
          <p:cNvSpPr>
            <a:spLocks noGrp="1"/>
          </p:cNvSpPr>
          <p:nvPr>
            <p:ph type="title"/>
          </p:nvPr>
        </p:nvSpPr>
        <p:spPr/>
        <p:txBody>
          <a:bodyPr/>
          <a:lstStyle/>
          <a:p>
            <a:endParaRPr lang="en-US"/>
          </a:p>
        </p:txBody>
      </p:sp>
      <p:sp>
        <p:nvSpPr>
          <p:cNvPr id="3" name="מציין מיקום תוכן 2">
            <a:extLst>
              <a:ext uri="{FF2B5EF4-FFF2-40B4-BE49-F238E27FC236}">
                <a16:creationId xmlns:a16="http://schemas.microsoft.com/office/drawing/2014/main" id="{C90AC8EB-2B75-3815-EBEF-15D370F8BF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002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2296B9-E40C-FABD-BA7D-36F370983EEB}"/>
              </a:ext>
            </a:extLst>
          </p:cNvPr>
          <p:cNvSpPr>
            <a:spLocks noGrp="1"/>
          </p:cNvSpPr>
          <p:nvPr>
            <p:ph type="title"/>
          </p:nvPr>
        </p:nvSpPr>
        <p:spPr/>
        <p:txBody>
          <a:bodyPr/>
          <a:lstStyle/>
          <a:p>
            <a:r>
              <a:rPr lang="en-US" dirty="0"/>
              <a:t>Previous project about Ethereum </a:t>
            </a:r>
          </a:p>
        </p:txBody>
      </p:sp>
      <p:sp>
        <p:nvSpPr>
          <p:cNvPr id="3" name="מציין מיקום תוכן 2">
            <a:extLst>
              <a:ext uri="{FF2B5EF4-FFF2-40B4-BE49-F238E27FC236}">
                <a16:creationId xmlns:a16="http://schemas.microsoft.com/office/drawing/2014/main" id="{F05370CC-45C8-4F93-5609-9FCD45A35A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3296967"/>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TM10001115[[fn=חבילה]]</Template>
  <TotalTime>45</TotalTime>
  <Words>441</Words>
  <Application>Microsoft Office PowerPoint</Application>
  <PresentationFormat>מסך רחב</PresentationFormat>
  <Paragraphs>37</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Arial</vt:lpstr>
      <vt:lpstr>Calibri</vt:lpstr>
      <vt:lpstr>Cambria Math</vt:lpstr>
      <vt:lpstr>Gill Sans MT</vt:lpstr>
      <vt:lpstr>חבילה</vt:lpstr>
      <vt:lpstr>Ethereum And Deep Learning </vt:lpstr>
      <vt:lpstr>מצגת של PowerPoint‏</vt:lpstr>
      <vt:lpstr>In This project : </vt:lpstr>
      <vt:lpstr>Blockchain </vt:lpstr>
      <vt:lpstr>Selfish mining</vt:lpstr>
      <vt:lpstr>A little about Ethereum</vt:lpstr>
      <vt:lpstr>  </vt:lpstr>
      <vt:lpstr>מצגת של PowerPoint‏</vt:lpstr>
      <vt:lpstr>Previous project about Ethereum </vt:lpstr>
      <vt:lpstr>Previous project about Bitcoin considering whale transactions</vt:lpstr>
      <vt:lpstr>Our MDP :</vt:lpstr>
      <vt:lpstr>MDP simplifying </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And Deep Learning </dc:title>
  <dc:creator>hdeel rayan</dc:creator>
  <cp:lastModifiedBy>hdeel rayan</cp:lastModifiedBy>
  <cp:revision>2</cp:revision>
  <dcterms:created xsi:type="dcterms:W3CDTF">2023-04-14T01:00:56Z</dcterms:created>
  <dcterms:modified xsi:type="dcterms:W3CDTF">2023-04-14T01:55:05Z</dcterms:modified>
</cp:coreProperties>
</file>