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144B7-C51E-41A3-833D-C768EBEDA981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7B4596-5864-43E8-9055-60DD5E062306}">
      <dgm:prSet/>
      <dgm:spPr/>
      <dgm:t>
        <a:bodyPr/>
        <a:lstStyle/>
        <a:p>
          <a:r>
            <a:rPr lang="en-US" b="1"/>
            <a:t>Recommendation Process:</a:t>
          </a:r>
          <a:endParaRPr lang="en-US"/>
        </a:p>
      </dgm:t>
    </dgm:pt>
    <dgm:pt modelId="{658EC10F-89A7-4529-A9CB-33662AB5665B}" type="parTrans" cxnId="{EDB99DA9-E424-4D03-AD7F-AE14911DD2D3}">
      <dgm:prSet/>
      <dgm:spPr/>
      <dgm:t>
        <a:bodyPr/>
        <a:lstStyle/>
        <a:p>
          <a:endParaRPr lang="en-US"/>
        </a:p>
      </dgm:t>
    </dgm:pt>
    <dgm:pt modelId="{CF773F26-77FD-4084-A02A-A565F4128DC4}" type="sibTrans" cxnId="{EDB99DA9-E424-4D03-AD7F-AE14911DD2D3}">
      <dgm:prSet/>
      <dgm:spPr/>
      <dgm:t>
        <a:bodyPr/>
        <a:lstStyle/>
        <a:p>
          <a:endParaRPr lang="en-US"/>
        </a:p>
      </dgm:t>
    </dgm:pt>
    <dgm:pt modelId="{CF69F389-4D01-4CB9-A90A-9F823DA5E2E9}">
      <dgm:prSet/>
      <dgm:spPr/>
      <dgm:t>
        <a:bodyPr/>
        <a:lstStyle/>
        <a:p>
          <a:r>
            <a:rPr lang="en-US"/>
            <a:t>Filter out movies the user has rated.</a:t>
          </a:r>
        </a:p>
      </dgm:t>
    </dgm:pt>
    <dgm:pt modelId="{BFD1F6CD-BCC9-42C4-B2A4-87C316ECD4D8}" type="parTrans" cxnId="{1AD5DA21-7C67-4501-9B9E-ABC7836689BB}">
      <dgm:prSet/>
      <dgm:spPr/>
      <dgm:t>
        <a:bodyPr/>
        <a:lstStyle/>
        <a:p>
          <a:endParaRPr lang="en-US"/>
        </a:p>
      </dgm:t>
    </dgm:pt>
    <dgm:pt modelId="{37A542F6-0D2D-4AC1-8799-CEE1C9AD4E5D}" type="sibTrans" cxnId="{1AD5DA21-7C67-4501-9B9E-ABC7836689BB}">
      <dgm:prSet/>
      <dgm:spPr/>
      <dgm:t>
        <a:bodyPr/>
        <a:lstStyle/>
        <a:p>
          <a:endParaRPr lang="en-US"/>
        </a:p>
      </dgm:t>
    </dgm:pt>
    <dgm:pt modelId="{04EC7DDA-2221-4B26-B1F9-DEECB24BD1BC}">
      <dgm:prSet/>
      <dgm:spPr/>
      <dgm:t>
        <a:bodyPr/>
        <a:lstStyle/>
        <a:p>
          <a:r>
            <a:rPr lang="en-US"/>
            <a:t>Predict ratings for unrated movies.</a:t>
          </a:r>
        </a:p>
      </dgm:t>
    </dgm:pt>
    <dgm:pt modelId="{39AAE9A2-E74B-48F2-9E4C-5A7EB10E70AE}" type="parTrans" cxnId="{4E8EDABF-D973-4067-9B68-67EA9D607FD5}">
      <dgm:prSet/>
      <dgm:spPr/>
      <dgm:t>
        <a:bodyPr/>
        <a:lstStyle/>
        <a:p>
          <a:endParaRPr lang="en-US"/>
        </a:p>
      </dgm:t>
    </dgm:pt>
    <dgm:pt modelId="{DDECEA35-BC41-4089-BE48-A029A0B58552}" type="sibTrans" cxnId="{4E8EDABF-D973-4067-9B68-67EA9D607FD5}">
      <dgm:prSet/>
      <dgm:spPr/>
      <dgm:t>
        <a:bodyPr/>
        <a:lstStyle/>
        <a:p>
          <a:endParaRPr lang="en-US"/>
        </a:p>
      </dgm:t>
    </dgm:pt>
    <dgm:pt modelId="{0194EF87-5E9E-416B-A872-CC8BFD2546E6}">
      <dgm:prSet/>
      <dgm:spPr/>
      <dgm:t>
        <a:bodyPr/>
        <a:lstStyle/>
        <a:p>
          <a:r>
            <a:rPr lang="en-US"/>
            <a:t>Sort by highest ratings and recommend top N movies.</a:t>
          </a:r>
        </a:p>
      </dgm:t>
    </dgm:pt>
    <dgm:pt modelId="{1410FE31-460F-4C1E-A921-A59235C97FB3}" type="parTrans" cxnId="{CAA5E030-056F-4917-925B-967D55586C5A}">
      <dgm:prSet/>
      <dgm:spPr/>
      <dgm:t>
        <a:bodyPr/>
        <a:lstStyle/>
        <a:p>
          <a:endParaRPr lang="en-US"/>
        </a:p>
      </dgm:t>
    </dgm:pt>
    <dgm:pt modelId="{AAD114EA-4C5E-4657-84AD-BB3B89DA68A3}" type="sibTrans" cxnId="{CAA5E030-056F-4917-925B-967D55586C5A}">
      <dgm:prSet/>
      <dgm:spPr/>
      <dgm:t>
        <a:bodyPr/>
        <a:lstStyle/>
        <a:p>
          <a:endParaRPr lang="en-US"/>
        </a:p>
      </dgm:t>
    </dgm:pt>
    <dgm:pt modelId="{CAE887E1-AAD3-4DC2-9CA3-A8DDD10C5563}">
      <dgm:prSet/>
      <dgm:spPr/>
      <dgm:t>
        <a:bodyPr/>
        <a:lstStyle/>
        <a:p>
          <a:r>
            <a:rPr lang="en-US" b="1" dirty="0"/>
            <a:t>Deployed using</a:t>
          </a:r>
          <a:endParaRPr lang="en-US" dirty="0"/>
        </a:p>
      </dgm:t>
    </dgm:pt>
    <dgm:pt modelId="{983A85BC-D044-439A-8274-2A6C0027DDEC}" type="parTrans" cxnId="{79F2D1D3-82AD-4B27-89E5-5905F9D995B1}">
      <dgm:prSet/>
      <dgm:spPr/>
      <dgm:t>
        <a:bodyPr/>
        <a:lstStyle/>
        <a:p>
          <a:endParaRPr lang="en-US"/>
        </a:p>
      </dgm:t>
    </dgm:pt>
    <dgm:pt modelId="{14E4CBC4-9D9E-435E-8B20-A64792C0D8BA}" type="sibTrans" cxnId="{79F2D1D3-82AD-4B27-89E5-5905F9D995B1}">
      <dgm:prSet/>
      <dgm:spPr/>
      <dgm:t>
        <a:bodyPr/>
        <a:lstStyle/>
        <a:p>
          <a:endParaRPr lang="en-US"/>
        </a:p>
      </dgm:t>
    </dgm:pt>
    <dgm:pt modelId="{91F8DD82-55A3-489D-81DA-FE5E30E6923D}">
      <dgm:prSet/>
      <dgm:spPr/>
      <dgm:t>
        <a:bodyPr/>
        <a:lstStyle/>
        <a:p>
          <a:r>
            <a:rPr lang="en-US"/>
            <a:t> Gradio interface (real-time interaction).</a:t>
          </a:r>
          <a:endParaRPr lang="en-US" dirty="0"/>
        </a:p>
      </dgm:t>
    </dgm:pt>
    <dgm:pt modelId="{7FBF5CF7-EC50-4E95-98CE-E83DD0D0DA2D}" type="parTrans" cxnId="{C1925989-3EAF-42D7-ADDE-4A2F5E1555B5}">
      <dgm:prSet/>
      <dgm:spPr/>
      <dgm:t>
        <a:bodyPr/>
        <a:lstStyle/>
        <a:p>
          <a:endParaRPr lang="en-US"/>
        </a:p>
      </dgm:t>
    </dgm:pt>
    <dgm:pt modelId="{8A7287D4-BE36-450C-804F-6F3CDE7C6751}" type="sibTrans" cxnId="{C1925989-3EAF-42D7-ADDE-4A2F5E1555B5}">
      <dgm:prSet/>
      <dgm:spPr/>
      <dgm:t>
        <a:bodyPr/>
        <a:lstStyle/>
        <a:p>
          <a:endParaRPr lang="en-US"/>
        </a:p>
      </dgm:t>
    </dgm:pt>
    <dgm:pt modelId="{1B7FF66B-1080-4E21-807A-FA43FF75B239}" type="pres">
      <dgm:prSet presAssocID="{667144B7-C51E-41A3-833D-C768EBEDA981}" presName="linear" presStyleCnt="0">
        <dgm:presLayoutVars>
          <dgm:dir/>
          <dgm:animLvl val="lvl"/>
          <dgm:resizeHandles val="exact"/>
        </dgm:presLayoutVars>
      </dgm:prSet>
      <dgm:spPr/>
    </dgm:pt>
    <dgm:pt modelId="{535A1D2B-28D9-490B-BEE2-DA4E9E754627}" type="pres">
      <dgm:prSet presAssocID="{3E7B4596-5864-43E8-9055-60DD5E062306}" presName="parentLin" presStyleCnt="0"/>
      <dgm:spPr/>
    </dgm:pt>
    <dgm:pt modelId="{6F280DCC-66B3-4961-90CC-3AC101F8C592}" type="pres">
      <dgm:prSet presAssocID="{3E7B4596-5864-43E8-9055-60DD5E062306}" presName="parentLeftMargin" presStyleLbl="node1" presStyleIdx="0" presStyleCnt="2"/>
      <dgm:spPr/>
    </dgm:pt>
    <dgm:pt modelId="{C38289F1-A81C-40FD-9571-603C04B50A9F}" type="pres">
      <dgm:prSet presAssocID="{3E7B4596-5864-43E8-9055-60DD5E06230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6622959-ECE0-4D23-A491-AA0FBA08CC83}" type="pres">
      <dgm:prSet presAssocID="{3E7B4596-5864-43E8-9055-60DD5E062306}" presName="negativeSpace" presStyleCnt="0"/>
      <dgm:spPr/>
    </dgm:pt>
    <dgm:pt modelId="{F63084EF-314D-42F2-8B3A-5F3A1215A3AB}" type="pres">
      <dgm:prSet presAssocID="{3E7B4596-5864-43E8-9055-60DD5E062306}" presName="childText" presStyleLbl="conFgAcc1" presStyleIdx="0" presStyleCnt="2">
        <dgm:presLayoutVars>
          <dgm:bulletEnabled val="1"/>
        </dgm:presLayoutVars>
      </dgm:prSet>
      <dgm:spPr/>
    </dgm:pt>
    <dgm:pt modelId="{1C08F2CA-4C38-4CA5-B2BD-7A651BA83D0D}" type="pres">
      <dgm:prSet presAssocID="{CF773F26-77FD-4084-A02A-A565F4128DC4}" presName="spaceBetweenRectangles" presStyleCnt="0"/>
      <dgm:spPr/>
    </dgm:pt>
    <dgm:pt modelId="{EF9D936A-3DC7-4A23-8ADD-9A61B37BA7CC}" type="pres">
      <dgm:prSet presAssocID="{CAE887E1-AAD3-4DC2-9CA3-A8DDD10C5563}" presName="parentLin" presStyleCnt="0"/>
      <dgm:spPr/>
    </dgm:pt>
    <dgm:pt modelId="{FA009925-3E8B-4725-8E1A-FCDE379609F4}" type="pres">
      <dgm:prSet presAssocID="{CAE887E1-AAD3-4DC2-9CA3-A8DDD10C5563}" presName="parentLeftMargin" presStyleLbl="node1" presStyleIdx="0" presStyleCnt="2"/>
      <dgm:spPr/>
    </dgm:pt>
    <dgm:pt modelId="{371DC11B-2716-4219-90B6-32189C90A3FE}" type="pres">
      <dgm:prSet presAssocID="{CAE887E1-AAD3-4DC2-9CA3-A8DDD10C55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70CF292-E2B3-44B1-916E-FEDDE4C4A478}" type="pres">
      <dgm:prSet presAssocID="{CAE887E1-AAD3-4DC2-9CA3-A8DDD10C5563}" presName="negativeSpace" presStyleCnt="0"/>
      <dgm:spPr/>
    </dgm:pt>
    <dgm:pt modelId="{AEA119EE-0A93-46EB-ADCE-73F27499666E}" type="pres">
      <dgm:prSet presAssocID="{CAE887E1-AAD3-4DC2-9CA3-A8DDD10C556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ECF618-BE63-43AE-BC27-98D58909AEBA}" type="presOf" srcId="{CAE887E1-AAD3-4DC2-9CA3-A8DDD10C5563}" destId="{371DC11B-2716-4219-90B6-32189C90A3FE}" srcOrd="1" destOrd="0" presId="urn:microsoft.com/office/officeart/2005/8/layout/list1"/>
    <dgm:cxn modelId="{1AD5DA21-7C67-4501-9B9E-ABC7836689BB}" srcId="{3E7B4596-5864-43E8-9055-60DD5E062306}" destId="{CF69F389-4D01-4CB9-A90A-9F823DA5E2E9}" srcOrd="0" destOrd="0" parTransId="{BFD1F6CD-BCC9-42C4-B2A4-87C316ECD4D8}" sibTransId="{37A542F6-0D2D-4AC1-8799-CEE1C9AD4E5D}"/>
    <dgm:cxn modelId="{95D53D2E-EE38-4A2E-AB26-864225E5A610}" type="presOf" srcId="{3E7B4596-5864-43E8-9055-60DD5E062306}" destId="{C38289F1-A81C-40FD-9571-603C04B50A9F}" srcOrd="1" destOrd="0" presId="urn:microsoft.com/office/officeart/2005/8/layout/list1"/>
    <dgm:cxn modelId="{CAA5E030-056F-4917-925B-967D55586C5A}" srcId="{3E7B4596-5864-43E8-9055-60DD5E062306}" destId="{0194EF87-5E9E-416B-A872-CC8BFD2546E6}" srcOrd="2" destOrd="0" parTransId="{1410FE31-460F-4C1E-A921-A59235C97FB3}" sibTransId="{AAD114EA-4C5E-4657-84AD-BB3B89DA68A3}"/>
    <dgm:cxn modelId="{2AB9614C-3A95-4043-8E16-FF7FCCCE005E}" type="presOf" srcId="{CF69F389-4D01-4CB9-A90A-9F823DA5E2E9}" destId="{F63084EF-314D-42F2-8B3A-5F3A1215A3AB}" srcOrd="0" destOrd="0" presId="urn:microsoft.com/office/officeart/2005/8/layout/list1"/>
    <dgm:cxn modelId="{C1925989-3EAF-42D7-ADDE-4A2F5E1555B5}" srcId="{CAE887E1-AAD3-4DC2-9CA3-A8DDD10C5563}" destId="{91F8DD82-55A3-489D-81DA-FE5E30E6923D}" srcOrd="0" destOrd="0" parTransId="{7FBF5CF7-EC50-4E95-98CE-E83DD0D0DA2D}" sibTransId="{8A7287D4-BE36-450C-804F-6F3CDE7C6751}"/>
    <dgm:cxn modelId="{20F0AF8B-7724-446C-92A3-FB5415B3719D}" type="presOf" srcId="{04EC7DDA-2221-4B26-B1F9-DEECB24BD1BC}" destId="{F63084EF-314D-42F2-8B3A-5F3A1215A3AB}" srcOrd="0" destOrd="1" presId="urn:microsoft.com/office/officeart/2005/8/layout/list1"/>
    <dgm:cxn modelId="{7CA50897-C4DC-4559-8045-C89D77E9F149}" type="presOf" srcId="{CAE887E1-AAD3-4DC2-9CA3-A8DDD10C5563}" destId="{FA009925-3E8B-4725-8E1A-FCDE379609F4}" srcOrd="0" destOrd="0" presId="urn:microsoft.com/office/officeart/2005/8/layout/list1"/>
    <dgm:cxn modelId="{EDB99DA9-E424-4D03-AD7F-AE14911DD2D3}" srcId="{667144B7-C51E-41A3-833D-C768EBEDA981}" destId="{3E7B4596-5864-43E8-9055-60DD5E062306}" srcOrd="0" destOrd="0" parTransId="{658EC10F-89A7-4529-A9CB-33662AB5665B}" sibTransId="{CF773F26-77FD-4084-A02A-A565F4128DC4}"/>
    <dgm:cxn modelId="{DCB717AE-6A1A-48E0-91E2-867FD21180EA}" type="presOf" srcId="{91F8DD82-55A3-489D-81DA-FE5E30E6923D}" destId="{AEA119EE-0A93-46EB-ADCE-73F27499666E}" srcOrd="0" destOrd="0" presId="urn:microsoft.com/office/officeart/2005/8/layout/list1"/>
    <dgm:cxn modelId="{25C88CAE-A6A3-44BC-A812-0A8FDA83FB80}" type="presOf" srcId="{3E7B4596-5864-43E8-9055-60DD5E062306}" destId="{6F280DCC-66B3-4961-90CC-3AC101F8C592}" srcOrd="0" destOrd="0" presId="urn:microsoft.com/office/officeart/2005/8/layout/list1"/>
    <dgm:cxn modelId="{155C87B3-3037-49A5-AFBC-A74DF6DE5594}" type="presOf" srcId="{667144B7-C51E-41A3-833D-C768EBEDA981}" destId="{1B7FF66B-1080-4E21-807A-FA43FF75B239}" srcOrd="0" destOrd="0" presId="urn:microsoft.com/office/officeart/2005/8/layout/list1"/>
    <dgm:cxn modelId="{4E8EDABF-D973-4067-9B68-67EA9D607FD5}" srcId="{3E7B4596-5864-43E8-9055-60DD5E062306}" destId="{04EC7DDA-2221-4B26-B1F9-DEECB24BD1BC}" srcOrd="1" destOrd="0" parTransId="{39AAE9A2-E74B-48F2-9E4C-5A7EB10E70AE}" sibTransId="{DDECEA35-BC41-4089-BE48-A029A0B58552}"/>
    <dgm:cxn modelId="{79F2D1D3-82AD-4B27-89E5-5905F9D995B1}" srcId="{667144B7-C51E-41A3-833D-C768EBEDA981}" destId="{CAE887E1-AAD3-4DC2-9CA3-A8DDD10C5563}" srcOrd="1" destOrd="0" parTransId="{983A85BC-D044-439A-8274-2A6C0027DDEC}" sibTransId="{14E4CBC4-9D9E-435E-8B20-A64792C0D8BA}"/>
    <dgm:cxn modelId="{BDEDD6EE-DF60-402C-BFA0-4C21137DAFFC}" type="presOf" srcId="{0194EF87-5E9E-416B-A872-CC8BFD2546E6}" destId="{F63084EF-314D-42F2-8B3A-5F3A1215A3AB}" srcOrd="0" destOrd="2" presId="urn:microsoft.com/office/officeart/2005/8/layout/list1"/>
    <dgm:cxn modelId="{35763576-4841-40D3-833C-A3D11919595B}" type="presParOf" srcId="{1B7FF66B-1080-4E21-807A-FA43FF75B239}" destId="{535A1D2B-28D9-490B-BEE2-DA4E9E754627}" srcOrd="0" destOrd="0" presId="urn:microsoft.com/office/officeart/2005/8/layout/list1"/>
    <dgm:cxn modelId="{828E08BA-23FE-49CC-A354-676B2C18DBBE}" type="presParOf" srcId="{535A1D2B-28D9-490B-BEE2-DA4E9E754627}" destId="{6F280DCC-66B3-4961-90CC-3AC101F8C592}" srcOrd="0" destOrd="0" presId="urn:microsoft.com/office/officeart/2005/8/layout/list1"/>
    <dgm:cxn modelId="{241D96EB-6B5F-4E50-B972-85CD9D621D91}" type="presParOf" srcId="{535A1D2B-28D9-490B-BEE2-DA4E9E754627}" destId="{C38289F1-A81C-40FD-9571-603C04B50A9F}" srcOrd="1" destOrd="0" presId="urn:microsoft.com/office/officeart/2005/8/layout/list1"/>
    <dgm:cxn modelId="{E3956285-9751-4151-9788-50A515367657}" type="presParOf" srcId="{1B7FF66B-1080-4E21-807A-FA43FF75B239}" destId="{16622959-ECE0-4D23-A491-AA0FBA08CC83}" srcOrd="1" destOrd="0" presId="urn:microsoft.com/office/officeart/2005/8/layout/list1"/>
    <dgm:cxn modelId="{E0FCB521-4C7C-487A-9BA4-CD7187BFA66A}" type="presParOf" srcId="{1B7FF66B-1080-4E21-807A-FA43FF75B239}" destId="{F63084EF-314D-42F2-8B3A-5F3A1215A3AB}" srcOrd="2" destOrd="0" presId="urn:microsoft.com/office/officeart/2005/8/layout/list1"/>
    <dgm:cxn modelId="{D2455085-2E53-4027-ABB4-B24F9D1DE1D2}" type="presParOf" srcId="{1B7FF66B-1080-4E21-807A-FA43FF75B239}" destId="{1C08F2CA-4C38-4CA5-B2BD-7A651BA83D0D}" srcOrd="3" destOrd="0" presId="urn:microsoft.com/office/officeart/2005/8/layout/list1"/>
    <dgm:cxn modelId="{BEA91AC0-8697-4C8C-AB6D-523C3EA71645}" type="presParOf" srcId="{1B7FF66B-1080-4E21-807A-FA43FF75B239}" destId="{EF9D936A-3DC7-4A23-8ADD-9A61B37BA7CC}" srcOrd="4" destOrd="0" presId="urn:microsoft.com/office/officeart/2005/8/layout/list1"/>
    <dgm:cxn modelId="{120FB10C-B9B9-4736-BCF6-A14067368438}" type="presParOf" srcId="{EF9D936A-3DC7-4A23-8ADD-9A61B37BA7CC}" destId="{FA009925-3E8B-4725-8E1A-FCDE379609F4}" srcOrd="0" destOrd="0" presId="urn:microsoft.com/office/officeart/2005/8/layout/list1"/>
    <dgm:cxn modelId="{E5E4D6C2-77D6-42E0-A785-D08B2076F124}" type="presParOf" srcId="{EF9D936A-3DC7-4A23-8ADD-9A61B37BA7CC}" destId="{371DC11B-2716-4219-90B6-32189C90A3FE}" srcOrd="1" destOrd="0" presId="urn:microsoft.com/office/officeart/2005/8/layout/list1"/>
    <dgm:cxn modelId="{D75071D1-6D94-4DE2-8FC4-6D319F804B25}" type="presParOf" srcId="{1B7FF66B-1080-4E21-807A-FA43FF75B239}" destId="{C70CF292-E2B3-44B1-916E-FEDDE4C4A478}" srcOrd="5" destOrd="0" presId="urn:microsoft.com/office/officeart/2005/8/layout/list1"/>
    <dgm:cxn modelId="{2BB3B245-D9FA-4957-A070-E1B12B01CFBA}" type="presParOf" srcId="{1B7FF66B-1080-4E21-807A-FA43FF75B239}" destId="{AEA119EE-0A93-46EB-ADCE-73F27499666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084EF-314D-42F2-8B3A-5F3A1215A3AB}">
      <dsp:nvSpPr>
        <dsp:cNvPr id="0" name=""/>
        <dsp:cNvSpPr/>
      </dsp:nvSpPr>
      <dsp:spPr>
        <a:xfrm>
          <a:off x="0" y="586207"/>
          <a:ext cx="9858191" cy="1850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105" tIns="520700" rIns="76510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Filter out movies the user has rated.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Predict ratings for unrated movies.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Sort by highest ratings and recommend top N movies.</a:t>
          </a:r>
        </a:p>
      </dsp:txBody>
      <dsp:txXfrm>
        <a:off x="0" y="586207"/>
        <a:ext cx="9858191" cy="1850625"/>
      </dsp:txXfrm>
    </dsp:sp>
    <dsp:sp modelId="{C38289F1-A81C-40FD-9571-603C04B50A9F}">
      <dsp:nvSpPr>
        <dsp:cNvPr id="0" name=""/>
        <dsp:cNvSpPr/>
      </dsp:nvSpPr>
      <dsp:spPr>
        <a:xfrm>
          <a:off x="492909" y="217207"/>
          <a:ext cx="6900733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Recommendation Process:</a:t>
          </a:r>
          <a:endParaRPr lang="en-US" sz="2500" kern="1200"/>
        </a:p>
      </dsp:txBody>
      <dsp:txXfrm>
        <a:off x="528935" y="253233"/>
        <a:ext cx="6828681" cy="665948"/>
      </dsp:txXfrm>
    </dsp:sp>
    <dsp:sp modelId="{AEA119EE-0A93-46EB-ADCE-73F27499666E}">
      <dsp:nvSpPr>
        <dsp:cNvPr id="0" name=""/>
        <dsp:cNvSpPr/>
      </dsp:nvSpPr>
      <dsp:spPr>
        <a:xfrm>
          <a:off x="0" y="2940832"/>
          <a:ext cx="9858191" cy="1043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105" tIns="520700" rIns="76510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 Gradio interface (real-time interaction).</a:t>
          </a:r>
          <a:endParaRPr lang="en-US" sz="2500" kern="1200" dirty="0"/>
        </a:p>
      </dsp:txBody>
      <dsp:txXfrm>
        <a:off x="0" y="2940832"/>
        <a:ext cx="9858191" cy="1043437"/>
      </dsp:txXfrm>
    </dsp:sp>
    <dsp:sp modelId="{371DC11B-2716-4219-90B6-32189C90A3FE}">
      <dsp:nvSpPr>
        <dsp:cNvPr id="0" name=""/>
        <dsp:cNvSpPr/>
      </dsp:nvSpPr>
      <dsp:spPr>
        <a:xfrm>
          <a:off x="492909" y="2571832"/>
          <a:ext cx="6900733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Deployed using</a:t>
          </a:r>
          <a:endParaRPr lang="en-US" sz="2500" kern="1200" dirty="0"/>
        </a:p>
      </dsp:txBody>
      <dsp:txXfrm>
        <a:off x="528935" y="2607858"/>
        <a:ext cx="6828681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10C4C44-0F48-4F4A-8959-2122172732B1}" type="datetimeFigureOut">
              <a:rPr lang="en-US" smtClean="0"/>
              <a:t>2024-10-12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6509CA-DB6D-4247-B3E6-5E85EB0509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096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4C44-0F48-4F4A-8959-2122172732B1}" type="datetimeFigureOut">
              <a:rPr lang="en-US" smtClean="0"/>
              <a:t>2024-10-12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9CA-DB6D-4247-B3E6-5E85EB050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4C44-0F48-4F4A-8959-2122172732B1}" type="datetimeFigureOut">
              <a:rPr lang="en-US" smtClean="0"/>
              <a:t>2024-10-12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9CA-DB6D-4247-B3E6-5E85EB050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3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4C44-0F48-4F4A-8959-2122172732B1}" type="datetimeFigureOut">
              <a:rPr lang="en-US" smtClean="0"/>
              <a:t>2024-10-12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9CA-DB6D-4247-B3E6-5E85EB050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4C44-0F48-4F4A-8959-2122172732B1}" type="datetimeFigureOut">
              <a:rPr lang="en-US" smtClean="0"/>
              <a:t>2024-10-12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9CA-DB6D-4247-B3E6-5E85EB0509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502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4C44-0F48-4F4A-8959-2122172732B1}" type="datetimeFigureOut">
              <a:rPr lang="en-US" smtClean="0"/>
              <a:t>2024-10-12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9CA-DB6D-4247-B3E6-5E85EB050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5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4C44-0F48-4F4A-8959-2122172732B1}" type="datetimeFigureOut">
              <a:rPr lang="en-US" smtClean="0"/>
              <a:t>2024-10-12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9CA-DB6D-4247-B3E6-5E85EB050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3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4C44-0F48-4F4A-8959-2122172732B1}" type="datetimeFigureOut">
              <a:rPr lang="en-US" smtClean="0"/>
              <a:t>2024-10-12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9CA-DB6D-4247-B3E6-5E85EB050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4C44-0F48-4F4A-8959-2122172732B1}" type="datetimeFigureOut">
              <a:rPr lang="en-US" smtClean="0"/>
              <a:t>2024-10-12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9CA-DB6D-4247-B3E6-5E85EB050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4C44-0F48-4F4A-8959-2122172732B1}" type="datetimeFigureOut">
              <a:rPr lang="en-US" smtClean="0"/>
              <a:t>2024-10-12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9CA-DB6D-4247-B3E6-5E85EB050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5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4C44-0F48-4F4A-8959-2122172732B1}" type="datetimeFigureOut">
              <a:rPr lang="en-US" smtClean="0"/>
              <a:t>2024-10-12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9CA-DB6D-4247-B3E6-5E85EB050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10C4C44-0F48-4F4A-8959-2122172732B1}" type="datetimeFigureOut">
              <a:rPr lang="en-US" smtClean="0"/>
              <a:t>2024-10-12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6509CA-DB6D-4247-B3E6-5E85EB050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4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32DD-9245-9232-8668-1FC36A87D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Netflix Movie Recommendation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48A1F-3E6C-AB44-79A9-6A7FF1366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Combining Data Engineering and Machine Learning for Personalized Recommendations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F191D-C2DA-893A-C38E-7BEA23C9C0BC}"/>
              </a:ext>
            </a:extLst>
          </p:cNvPr>
          <p:cNvSpPr txBox="1"/>
          <p:nvPr/>
        </p:nvSpPr>
        <p:spPr>
          <a:xfrm>
            <a:off x="9303773" y="5291911"/>
            <a:ext cx="2492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Mariam Mahmoud</a:t>
            </a:r>
          </a:p>
          <a:p>
            <a:pPr algn="ctr"/>
            <a:r>
              <a:rPr lang="en-US"/>
              <a:t>Perihan Tarek</a:t>
            </a:r>
          </a:p>
          <a:p>
            <a:pPr algn="ctr"/>
            <a:r>
              <a:rPr lang="en-US"/>
              <a:t>Hanin Hossam</a:t>
            </a:r>
          </a:p>
          <a:p>
            <a:pPr algn="ctr"/>
            <a:r>
              <a:rPr lang="en-US"/>
              <a:t>Hadeer Ashraf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5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082C-C229-EA22-7ADA-B6BDBD4A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/>
              <a:t>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76B5-1771-8D2D-CE82-34E123F0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Process:</a:t>
            </a:r>
          </a:p>
          <a:p>
            <a:pPr marL="0" indent="0">
              <a:buNone/>
            </a:pPr>
            <a:r>
              <a:rPr lang="en-US"/>
              <a:t>Data split into 80% training and 20% testing.</a:t>
            </a:r>
          </a:p>
          <a:p>
            <a:pPr marL="0" indent="0">
              <a:buNone/>
            </a:pPr>
            <a:r>
              <a:rPr lang="en-US"/>
              <a:t>Trained for 10 epochs with a batch size of 256.</a:t>
            </a:r>
          </a:p>
          <a:p>
            <a:pPr marL="0" indent="0">
              <a:buNone/>
            </a:pPr>
            <a:r>
              <a:rPr lang="en-US"/>
              <a:t>Validation split: 10% for evaluation during training.</a:t>
            </a:r>
          </a:p>
        </p:txBody>
      </p:sp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FFD6B1D4-1030-8679-7FA8-8A282B94B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57" y="2217677"/>
            <a:ext cx="5209989" cy="24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1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372D6-42F6-1088-8E61-32D393C5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Recommendation Engine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38EC8B-1A9B-6131-3B11-FAF4670024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865975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680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3778-F90C-D165-5FF0-CB9FF491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515E-330D-0953-7BAB-239CC3C5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Achievements: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Built a scalable recommendation system using ETL, machine learning, and Azure.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visualization provided meaningful insights into user preferences.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model enabled personalized movie recommendations.</a:t>
            </a:r>
          </a:p>
          <a:p>
            <a:endParaRPr lang="en-US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F36984B-06F7-20DC-0951-C40F14713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157" y="824005"/>
            <a:ext cx="5209989" cy="520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98178-ABBE-2329-3874-BAE2DFCC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Team Tasks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EF555F-6BB6-8DAF-98F4-18FDAA2F3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933961"/>
              </p:ext>
            </p:extLst>
          </p:nvPr>
        </p:nvGraphicFramePr>
        <p:xfrm>
          <a:off x="1696245" y="2013055"/>
          <a:ext cx="8989828" cy="42014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289074">
                  <a:extLst>
                    <a:ext uri="{9D8B030D-6E8A-4147-A177-3AD203B41FA5}">
                      <a16:colId xmlns:a16="http://schemas.microsoft.com/office/drawing/2014/main" val="561714691"/>
                    </a:ext>
                  </a:extLst>
                </a:gridCol>
                <a:gridCol w="4700754">
                  <a:extLst>
                    <a:ext uri="{9D8B030D-6E8A-4147-A177-3AD203B41FA5}">
                      <a16:colId xmlns:a16="http://schemas.microsoft.com/office/drawing/2014/main" val="2390265693"/>
                    </a:ext>
                  </a:extLst>
                </a:gridCol>
              </a:tblGrid>
              <a:tr h="464485">
                <a:tc>
                  <a:txBody>
                    <a:bodyPr/>
                    <a:lstStyle/>
                    <a:p>
                      <a:r>
                        <a:rPr lang="en-US" sz="2100"/>
                        <a:t>Name</a:t>
                      </a:r>
                    </a:p>
                  </a:txBody>
                  <a:tcPr marL="105565" marR="105565" marT="52782" marB="5278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Task</a:t>
                      </a:r>
                    </a:p>
                  </a:txBody>
                  <a:tcPr marL="105565" marR="105565" marT="52782" marB="52782"/>
                </a:tc>
                <a:extLst>
                  <a:ext uri="{0D108BD9-81ED-4DB2-BD59-A6C34878D82A}">
                    <a16:rowId xmlns:a16="http://schemas.microsoft.com/office/drawing/2014/main" val="2242981113"/>
                  </a:ext>
                </a:extLst>
              </a:tr>
              <a:tr h="781180">
                <a:tc>
                  <a:txBody>
                    <a:bodyPr/>
                    <a:lstStyle/>
                    <a:p>
                      <a:r>
                        <a:rPr lang="en-US" sz="2100"/>
                        <a:t>Mariam Mahmoud</a:t>
                      </a:r>
                    </a:p>
                    <a:p>
                      <a:r>
                        <a:rPr lang="en-US" sz="2100"/>
                        <a:t>Hanin Hossam</a:t>
                      </a:r>
                    </a:p>
                  </a:txBody>
                  <a:tcPr marL="105565" marR="105565" marT="52782" marB="5278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Model</a:t>
                      </a:r>
                    </a:p>
                  </a:txBody>
                  <a:tcPr marL="105565" marR="105565" marT="52782" marB="52782"/>
                </a:tc>
                <a:extLst>
                  <a:ext uri="{0D108BD9-81ED-4DB2-BD59-A6C34878D82A}">
                    <a16:rowId xmlns:a16="http://schemas.microsoft.com/office/drawing/2014/main" val="3489727811"/>
                  </a:ext>
                </a:extLst>
              </a:tr>
              <a:tr h="464485">
                <a:tc>
                  <a:txBody>
                    <a:bodyPr/>
                    <a:lstStyle/>
                    <a:p>
                      <a:r>
                        <a:rPr lang="en-US" sz="2100"/>
                        <a:t>Perihan Tarek</a:t>
                      </a:r>
                    </a:p>
                  </a:txBody>
                  <a:tcPr marL="105565" marR="105565" marT="52782" marB="5278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Azure</a:t>
                      </a:r>
                    </a:p>
                  </a:txBody>
                  <a:tcPr marL="105565" marR="105565" marT="52782" marB="52782"/>
                </a:tc>
                <a:extLst>
                  <a:ext uri="{0D108BD9-81ED-4DB2-BD59-A6C34878D82A}">
                    <a16:rowId xmlns:a16="http://schemas.microsoft.com/office/drawing/2014/main" val="1828800892"/>
                  </a:ext>
                </a:extLst>
              </a:tr>
              <a:tr h="781180">
                <a:tc>
                  <a:txBody>
                    <a:bodyPr/>
                    <a:lstStyle/>
                    <a:p>
                      <a:r>
                        <a:rPr lang="en-US" sz="2100"/>
                        <a:t>Hanin Hossam</a:t>
                      </a:r>
                    </a:p>
                    <a:p>
                      <a:r>
                        <a:rPr lang="en-US" sz="2100"/>
                        <a:t>Hadeer Ashraf</a:t>
                      </a:r>
                    </a:p>
                  </a:txBody>
                  <a:tcPr marL="105565" marR="105565" marT="52782" marB="5278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Database &amp; Data WH</a:t>
                      </a:r>
                    </a:p>
                  </a:txBody>
                  <a:tcPr marL="105565" marR="105565" marT="52782" marB="52782"/>
                </a:tc>
                <a:extLst>
                  <a:ext uri="{0D108BD9-81ED-4DB2-BD59-A6C34878D82A}">
                    <a16:rowId xmlns:a16="http://schemas.microsoft.com/office/drawing/2014/main" val="1474694111"/>
                  </a:ext>
                </a:extLst>
              </a:tr>
              <a:tr h="464485">
                <a:tc>
                  <a:txBody>
                    <a:bodyPr/>
                    <a:lstStyle/>
                    <a:p>
                      <a:r>
                        <a:rPr lang="en-US" sz="2100"/>
                        <a:t>Hadeer Ashraf</a:t>
                      </a:r>
                    </a:p>
                  </a:txBody>
                  <a:tcPr marL="105565" marR="105565" marT="52782" marB="5278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Power BI</a:t>
                      </a:r>
                    </a:p>
                  </a:txBody>
                  <a:tcPr marL="105565" marR="105565" marT="52782" marB="52782"/>
                </a:tc>
                <a:extLst>
                  <a:ext uri="{0D108BD9-81ED-4DB2-BD59-A6C34878D82A}">
                    <a16:rowId xmlns:a16="http://schemas.microsoft.com/office/drawing/2014/main" val="2451174858"/>
                  </a:ext>
                </a:extLst>
              </a:tr>
              <a:tr h="464485">
                <a:tc>
                  <a:txBody>
                    <a:bodyPr/>
                    <a:lstStyle/>
                    <a:p>
                      <a:r>
                        <a:rPr lang="en-US" sz="2100"/>
                        <a:t>All team members</a:t>
                      </a:r>
                    </a:p>
                  </a:txBody>
                  <a:tcPr marL="105565" marR="105565" marT="52782" marB="5278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Report</a:t>
                      </a:r>
                    </a:p>
                  </a:txBody>
                  <a:tcPr marL="105565" marR="105565" marT="52782" marB="52782"/>
                </a:tc>
                <a:extLst>
                  <a:ext uri="{0D108BD9-81ED-4DB2-BD59-A6C34878D82A}">
                    <a16:rowId xmlns:a16="http://schemas.microsoft.com/office/drawing/2014/main" val="3911287944"/>
                  </a:ext>
                </a:extLst>
              </a:tr>
              <a:tr h="781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Hadeer Ashraf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Mariam Mahmoud</a:t>
                      </a:r>
                    </a:p>
                  </a:txBody>
                  <a:tcPr marL="105565" marR="105565" marT="52782" marB="5278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Presentation</a:t>
                      </a:r>
                    </a:p>
                  </a:txBody>
                  <a:tcPr marL="105565" marR="105565" marT="52782" marB="52782"/>
                </a:tc>
                <a:extLst>
                  <a:ext uri="{0D108BD9-81ED-4DB2-BD59-A6C34878D82A}">
                    <a16:rowId xmlns:a16="http://schemas.microsoft.com/office/drawing/2014/main" val="294274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68A6-4115-5F32-440D-72169B960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CAF4-5E6D-74B1-5C8C-7C57182E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7466481" cy="3854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 a personalized movie recommendation system for Netflix.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Key 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ETL Process for Netflix data warehouse.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Machine learning model for predicting movie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visualization using Power BI.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3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B06E-449A-D6C6-0696-E257016B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 Process for Data Warehouse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4897-9496-98D9-C3F3-C11152189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Purpose:</a:t>
            </a:r>
          </a:p>
          <a:p>
            <a:pPr marL="0" indent="0">
              <a:buNone/>
            </a:pPr>
            <a:r>
              <a:rPr lang="en-US"/>
              <a:t>Consolidate data for analysis and reporting.</a:t>
            </a:r>
          </a:p>
          <a:p>
            <a:pPr marL="0" indent="0">
              <a:buNone/>
            </a:pPr>
            <a:r>
              <a:rPr lang="en-US"/>
              <a:t>Focus on user demographics, subscription details, and movie ratings.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9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8FCD5E-DC00-2435-5243-F32967208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98FD-78C4-AD7E-C185-508586BE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/>
              <a:t>ETL Process for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CFEB-FC5E-74A7-81C5-BF060CC5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Schema Design:</a:t>
            </a:r>
          </a:p>
          <a:p>
            <a:pPr marL="0" indent="0">
              <a:buNone/>
            </a:pPr>
            <a:r>
              <a:rPr lang="en-US"/>
              <a:t>Star Schema:</a:t>
            </a:r>
          </a:p>
          <a:p>
            <a:pPr marL="0" indent="0">
              <a:buNone/>
            </a:pPr>
            <a:r>
              <a:rPr lang="en-US"/>
              <a:t>Fact table: </a:t>
            </a:r>
            <a:r>
              <a:rPr lang="en-US" err="1"/>
              <a:t>FactRatings</a:t>
            </a:r>
            <a:r>
              <a:rPr lang="en-US"/>
              <a:t> (movie ratings)</a:t>
            </a:r>
          </a:p>
          <a:p>
            <a:pPr marL="0" indent="0">
              <a:buNone/>
            </a:pPr>
            <a:r>
              <a:rPr lang="en-US"/>
              <a:t>Dimension tables: </a:t>
            </a:r>
            <a:r>
              <a:rPr lang="en-US" err="1"/>
              <a:t>DimUsers</a:t>
            </a:r>
            <a:r>
              <a:rPr lang="en-US"/>
              <a:t>, </a:t>
            </a:r>
            <a:r>
              <a:rPr lang="en-US" err="1"/>
              <a:t>DimMovies</a:t>
            </a:r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DAA77-63AF-9F32-27E7-5A70105540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2" b="-1"/>
          <a:stretch/>
        </p:blipFill>
        <p:spPr bwMode="auto">
          <a:xfrm>
            <a:off x="5633157" y="1827745"/>
            <a:ext cx="5209989" cy="320250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7394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9B3F-D388-8264-A8D2-5BFC004B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Process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D138-4F30-373C-0407-F1259EDB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 Involved:</a:t>
            </a:r>
          </a:p>
          <a:p>
            <a:pPr marL="0" indent="0">
              <a:buNone/>
            </a:pPr>
            <a:r>
              <a:rPr lang="en-US" dirty="0"/>
              <a:t>Extract: Load data from CSV files (e.g., DimUsers.csv, movies.csv, ratings.csv).</a:t>
            </a:r>
          </a:p>
          <a:p>
            <a:pPr marL="0" indent="0">
              <a:buNone/>
            </a:pPr>
            <a:r>
              <a:rPr lang="en-US" dirty="0"/>
              <a:t>Transform: Clean, validate, and structure data.</a:t>
            </a:r>
          </a:p>
          <a:p>
            <a:pPr marL="0" indent="0">
              <a:buNone/>
            </a:pPr>
            <a:r>
              <a:rPr lang="en-US" dirty="0"/>
              <a:t>Load: Insert data into SQL Server </a:t>
            </a:r>
            <a:r>
              <a:rPr lang="en-US" dirty="0" err="1"/>
              <a:t>tables.SQL</a:t>
            </a:r>
            <a:r>
              <a:rPr lang="en-US" dirty="0"/>
              <a:t> Scripts Example:</a:t>
            </a:r>
          </a:p>
          <a:p>
            <a:pPr marL="0" indent="0">
              <a:buNone/>
            </a:pPr>
            <a:r>
              <a:rPr lang="en-US" dirty="0"/>
              <a:t>Example of BULK INSERT and constraints setup for the database.</a:t>
            </a:r>
          </a:p>
        </p:txBody>
      </p:sp>
    </p:spTree>
    <p:extLst>
      <p:ext uri="{BB962C8B-B14F-4D97-AF65-F5344CB8AC3E}">
        <p14:creationId xmlns:p14="http://schemas.microsoft.com/office/powerpoint/2010/main" val="81964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6616-46AB-E11B-9F32-C07AEE46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 dirty="0"/>
              <a:t>Data Warehouse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9DA8B-9CFA-C1AD-A12A-62F72F68B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Query:</a:t>
            </a:r>
          </a:p>
          <a:p>
            <a:pPr marL="0" indent="0">
              <a:buNone/>
            </a:pPr>
            <a:r>
              <a:rPr lang="en-US" dirty="0"/>
              <a:t>Retrieve average rating for each movie by joining </a:t>
            </a:r>
            <a:r>
              <a:rPr lang="en-US" dirty="0" err="1"/>
              <a:t>FactRatings</a:t>
            </a:r>
            <a:r>
              <a:rPr lang="en-US" dirty="0"/>
              <a:t> and </a:t>
            </a:r>
            <a:r>
              <a:rPr lang="en-US" dirty="0" err="1"/>
              <a:t>DimMovies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5663A-C409-8588-CAA0-7D18C0A1A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5" b="3039"/>
          <a:stretch/>
        </p:blipFill>
        <p:spPr bwMode="auto">
          <a:xfrm>
            <a:off x="5949899" y="661484"/>
            <a:ext cx="4576504" cy="553503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324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EA95-F9A0-C1BC-DA39-DC7A1930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B23B9-E385-2463-E1B6-194C70780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Tools: Power BI</a:t>
            </a:r>
          </a:p>
          <a:p>
            <a:pPr marL="0" indent="0">
              <a:buNone/>
            </a:pPr>
            <a:r>
              <a:rPr lang="en-US" sz="1700"/>
              <a:t>Key Insights:</a:t>
            </a:r>
          </a:p>
          <a:p>
            <a:pPr marL="0" indent="0">
              <a:buNone/>
            </a:pPr>
            <a:r>
              <a:rPr lang="en-US" sz="1700"/>
              <a:t>Total Number of Movies Rated: 9,125</a:t>
            </a:r>
          </a:p>
          <a:p>
            <a:pPr marL="0" indent="0">
              <a:buNone/>
            </a:pPr>
            <a:r>
              <a:rPr lang="en-US" sz="1700"/>
              <a:t>Average Rating: 3.54</a:t>
            </a:r>
          </a:p>
          <a:p>
            <a:pPr marL="0" indent="0">
              <a:buNone/>
            </a:pPr>
            <a:r>
              <a:rPr lang="en-US" sz="1700"/>
              <a:t>Top-Rated Movies: Forrest Gump, Pulp Fiction, etc.</a:t>
            </a:r>
          </a:p>
          <a:p>
            <a:pPr marL="0" indent="0">
              <a:buNone/>
            </a:pPr>
            <a:r>
              <a:rPr lang="en-US" sz="1700"/>
              <a:t>Genre Preferences: Drama, Comedy, Thriller lead.</a:t>
            </a:r>
          </a:p>
          <a:p>
            <a:pPr marL="0" indent="0">
              <a:buNone/>
            </a:pPr>
            <a:r>
              <a:rPr lang="en-US" sz="1700"/>
              <a:t>Movie Production Trends: Increase in the late 20th century.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9D7EC-BBB6-2579-7AF4-EA6F2673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" r="1" b="1"/>
          <a:stretch/>
        </p:blipFill>
        <p:spPr bwMode="auto">
          <a:xfrm>
            <a:off x="5633157" y="1827752"/>
            <a:ext cx="5209989" cy="32024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276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1BE4-155F-0C1A-A557-52852E59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681F-E848-B539-4FFC-0D425C11D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Used: Neural Collaborative Filtering (NCF)</a:t>
            </a:r>
          </a:p>
          <a:p>
            <a:pPr marL="0" indent="0">
              <a:buNone/>
            </a:pPr>
            <a:r>
              <a:rPr lang="en-US" dirty="0"/>
              <a:t>Components:</a:t>
            </a:r>
          </a:p>
          <a:p>
            <a:pPr marL="0" indent="0">
              <a:buNone/>
            </a:pPr>
            <a:r>
              <a:rPr lang="en-US" dirty="0"/>
              <a:t>Embedding Layers: User and movie IDs converted to dense vectors.</a:t>
            </a:r>
          </a:p>
          <a:p>
            <a:pPr marL="0" indent="0">
              <a:buNone/>
            </a:pPr>
            <a:r>
              <a:rPr lang="en-US" dirty="0"/>
              <a:t>Hidden Layers: Two fully connected layers with 128 and 64 neurons.</a:t>
            </a:r>
          </a:p>
          <a:p>
            <a:pPr marL="0" indent="0">
              <a:buNone/>
            </a:pPr>
            <a:r>
              <a:rPr lang="en-US" dirty="0"/>
              <a:t>Output Layer: Predicts movie </a:t>
            </a:r>
            <a:r>
              <a:rPr lang="en-US" dirty="0" err="1"/>
              <a:t>rating.Optimizer</a:t>
            </a:r>
            <a:r>
              <a:rPr lang="en-US" dirty="0"/>
              <a:t>: </a:t>
            </a:r>
            <a:r>
              <a:rPr lang="en-US" dirty="0" err="1"/>
              <a:t>AdamW</a:t>
            </a:r>
            <a:r>
              <a:rPr lang="en-US" dirty="0"/>
              <a:t>, learning rate = 0.001.</a:t>
            </a:r>
          </a:p>
        </p:txBody>
      </p:sp>
    </p:spTree>
    <p:extLst>
      <p:ext uri="{BB962C8B-B14F-4D97-AF65-F5344CB8AC3E}">
        <p14:creationId xmlns:p14="http://schemas.microsoft.com/office/powerpoint/2010/main" val="3678168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33</TotalTime>
  <Words>437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Netflix Movie Recommendation System</vt:lpstr>
      <vt:lpstr>Team Tasks</vt:lpstr>
      <vt:lpstr>Introduction</vt:lpstr>
      <vt:lpstr>ETL Process for Data Warehouse</vt:lpstr>
      <vt:lpstr>ETL Process for Data Warehouse</vt:lpstr>
      <vt:lpstr>ETL Process Overview</vt:lpstr>
      <vt:lpstr>Data Warehouse Testing</vt:lpstr>
      <vt:lpstr>Data Visualization</vt:lpstr>
      <vt:lpstr>Machine Learning Model</vt:lpstr>
      <vt:lpstr> Model Training</vt:lpstr>
      <vt:lpstr>Recommendation Engine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Hadeer Ashraf</dc:creator>
  <cp:lastModifiedBy>Hadeer Ashraf</cp:lastModifiedBy>
  <cp:revision>2</cp:revision>
  <dcterms:created xsi:type="dcterms:W3CDTF">2024-10-12T17:20:54Z</dcterms:created>
  <dcterms:modified xsi:type="dcterms:W3CDTF">2024-10-12T17:56:08Z</dcterms:modified>
</cp:coreProperties>
</file>