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5f6af9dd6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 and Zumba! My capstone project was the construction of an NLP-based recommender system I call MovieRec4Parents.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1bcdd255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e1bcdd2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“Non-Text” Data Analysis</a:t>
            </a:r>
            <a:endParaRPr sz="2400">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e1d2cd644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e1d2cd6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At least there are some films that are rated 0 on the Violence scale, even today...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d8afe4ca3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d8afe4c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That said, movies are fun!</a:t>
            </a:r>
            <a:endParaRPr/>
          </a:p>
          <a:p>
            <a:pPr indent="0" lvl="0" marL="0" rtl="0">
              <a:spcBef>
                <a:spcPts val="0"/>
              </a:spcBef>
              <a:spcAft>
                <a:spcPts val="0"/>
              </a:spcAft>
              <a:buNone/>
            </a:pPr>
            <a:r>
              <a:rPr lang="en"/>
              <a:t>Hollywood...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46ee7dff8_1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1d9c67055b_0_1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d9c67055b_0_1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central problem that inspired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51d9112ad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Family standards...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51d23597c_1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sense media--- reviews, information for parents about potentially objectionable material, rating on generally a 5 point scale on such things as sex, violence, commercialism, educational value…</a:t>
            </a:r>
            <a:endParaRPr/>
          </a:p>
          <a:p>
            <a:pPr indent="0" lvl="0" marL="0">
              <a:spcBef>
                <a:spcPts val="0"/>
              </a:spcBef>
              <a:spcAft>
                <a:spcPts val="0"/>
              </a:spcAft>
              <a:buNone/>
            </a:pPr>
            <a:r>
              <a:rPr lang="en"/>
              <a:t>Tomatometer… Tomato-meter?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d8afe4ca3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d8afe4c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Describe Common Sense Media:  web page for each movie with a few paragraphs of information--- general description of the movie, What Parents Need to Know, summaries of potentially objectionable material i the movie along with 5 point ratings on various measures important to parents…</a:t>
            </a:r>
            <a:endParaRPr/>
          </a:p>
          <a:p>
            <a:pPr indent="0" lvl="0" marL="0">
              <a:spcBef>
                <a:spcPts val="0"/>
              </a:spcBef>
              <a:spcAft>
                <a:spcPts val="0"/>
              </a:spcAft>
              <a:buNone/>
            </a:pPr>
            <a:r>
              <a:rPr lang="en"/>
              <a:t>Discuss the journey--- took text, turned it into individual word vectors, Term Frequency-Inverse Document Frequency--- how frequently the term occurs, controlling for the frequency in the whole corpus. Gives a better measure of how important the terms are.</a:t>
            </a:r>
            <a:endParaRPr/>
          </a:p>
          <a:p>
            <a:pPr indent="0" lvl="0" marL="0">
              <a:spcBef>
                <a:spcPts val="0"/>
              </a:spcBef>
              <a:spcAft>
                <a:spcPts val="0"/>
              </a:spcAft>
              <a:buNone/>
            </a:pPr>
            <a:r>
              <a:rPr lang="en"/>
              <a:t>Truncated SVD, way of abtracting out how word usage overlaps in movie reviews…</a:t>
            </a:r>
            <a:endParaRPr/>
          </a:p>
          <a:p>
            <a:pPr indent="0" lvl="0" marL="0" rtl="0">
              <a:spcBef>
                <a:spcPts val="0"/>
              </a:spcBef>
              <a:spcAft>
                <a:spcPts val="0"/>
              </a:spcAft>
              <a:buNone/>
            </a:pPr>
            <a:r>
              <a:rPr lang="en"/>
              <a:t>Then, built cosine similarity matrix to establish how similar different movies are to one another, based on the frequency with which words are used in movie reviews.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e1bcdd255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3e1bcdd2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we see a summary of some of the text analysis that went into this project. First, I analyzed the word frequency of some of the features by sheer count. This revealed that some words occurred at high frequency across many movies, such as the word “movie”,  and so are informationally uninformative. OTOH, some words accurred with high frequency buy preferentially only in certain movies. To pay attention specifically to these words frequres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1bcdd255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e1bcdd2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we see a other components that emerged from Truncated SVD.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1bcdd255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e1bcdd2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“Non-Text” Data Analysis</a:t>
            </a:r>
            <a:endParaRPr sz="2400">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1bcdd255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Google Shape;147;g3e1bcdd2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There are a number of parent ratings for various thingds of important to parents WRT movies… Educational Value, Sexy Stuff, Violence and Scariness… for tweens and teens, those are called Sex and Violence</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50" name="Shape 50"/>
        <p:cNvGrpSpPr/>
        <p:nvPr/>
      </p:nvGrpSpPr>
      <p:grpSpPr>
        <a:xfrm>
          <a:off x="0" y="0"/>
          <a:ext cx="0" cy="0"/>
          <a:chOff x="0" y="0"/>
          <a:chExt cx="0" cy="0"/>
        </a:xfrm>
      </p:grpSpPr>
      <p:pic>
        <p:nvPicPr>
          <p:cNvPr descr="Side view of hands writing in a notebook at a cafe" id="51" name="Google Shape;51;p13"/>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52" name="Google Shape;52;p13"/>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3" name="Google Shape;53;p13"/>
          <p:cNvGrpSpPr/>
          <p:nvPr/>
        </p:nvGrpSpPr>
        <p:grpSpPr>
          <a:xfrm>
            <a:off x="830392" y="1191256"/>
            <a:ext cx="745763" cy="45826"/>
            <a:chOff x="4580561" y="2589004"/>
            <a:chExt cx="1064464" cy="25200"/>
          </a:xfrm>
        </p:grpSpPr>
        <p:sp>
          <p:nvSpPr>
            <p:cNvPr id="54" name="Google Shape;54;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6" name="Google Shape;56;p1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57" name="Google Shape;57;p13"/>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58" name="Google Shape;58;p13"/>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9" name="Google Shape;59;p13"/>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62" name="Google Shape;62;p14"/>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14"/>
          <p:cNvGrpSpPr/>
          <p:nvPr/>
        </p:nvGrpSpPr>
        <p:grpSpPr>
          <a:xfrm>
            <a:off x="830392" y="1191256"/>
            <a:ext cx="745763" cy="45826"/>
            <a:chOff x="4580561" y="2589004"/>
            <a:chExt cx="1064464" cy="25200"/>
          </a:xfrm>
        </p:grpSpPr>
        <p:sp>
          <p:nvSpPr>
            <p:cNvPr id="64" name="Google Shape;64;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14"/>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67" name="Google Shape;67;p14"/>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68" name="Google Shape;68;p14"/>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5"/>
          <p:cNvSpPr/>
          <p:nvPr/>
        </p:nvSpPr>
        <p:spPr>
          <a:xfrm>
            <a:off x="188400" y="188400"/>
            <a:ext cx="8767200" cy="4766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15"/>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4" name="Google Shape;74;p15"/>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75" name="Google Shape;75;p15"/>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76" name="Google Shape;76;p15"/>
          <p:cNvSpPr txBox="1"/>
          <p:nvPr>
            <p:ph type="title"/>
          </p:nvPr>
        </p:nvSpPr>
        <p:spPr>
          <a:xfrm>
            <a:off x="1960500" y="1897200"/>
            <a:ext cx="5223000" cy="9807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None/>
              <a:defRPr b="1" sz="2400">
                <a:solidFill>
                  <a:schemeClr val="accent2"/>
                </a:solidFill>
              </a:defRPr>
            </a:lvl1pPr>
            <a:lvl2pPr lvl="1" algn="ctr">
              <a:lnSpc>
                <a:spcPct val="100000"/>
              </a:lnSpc>
              <a:spcBef>
                <a:spcPts val="0"/>
              </a:spcBef>
              <a:spcAft>
                <a:spcPts val="0"/>
              </a:spcAft>
              <a:buNone/>
              <a:defRPr b="1" sz="2400">
                <a:solidFill>
                  <a:schemeClr val="accent2"/>
                </a:solidFill>
              </a:defRPr>
            </a:lvl2pPr>
            <a:lvl3pPr lvl="2" algn="ctr">
              <a:lnSpc>
                <a:spcPct val="100000"/>
              </a:lnSpc>
              <a:spcBef>
                <a:spcPts val="0"/>
              </a:spcBef>
              <a:spcAft>
                <a:spcPts val="0"/>
              </a:spcAft>
              <a:buNone/>
              <a:defRPr b="1" sz="2400">
                <a:solidFill>
                  <a:schemeClr val="accent2"/>
                </a:solidFill>
              </a:defRPr>
            </a:lvl3pPr>
            <a:lvl4pPr lvl="3" algn="ctr">
              <a:lnSpc>
                <a:spcPct val="100000"/>
              </a:lnSpc>
              <a:spcBef>
                <a:spcPts val="0"/>
              </a:spcBef>
              <a:spcAft>
                <a:spcPts val="0"/>
              </a:spcAft>
              <a:buNone/>
              <a:defRPr b="1" sz="2400">
                <a:solidFill>
                  <a:schemeClr val="accent2"/>
                </a:solidFill>
              </a:defRPr>
            </a:lvl4pPr>
            <a:lvl5pPr lvl="4" algn="ctr">
              <a:lnSpc>
                <a:spcPct val="100000"/>
              </a:lnSpc>
              <a:spcBef>
                <a:spcPts val="0"/>
              </a:spcBef>
              <a:spcAft>
                <a:spcPts val="0"/>
              </a:spcAft>
              <a:buNone/>
              <a:defRPr b="1" sz="2400">
                <a:solidFill>
                  <a:schemeClr val="accent2"/>
                </a:solidFill>
              </a:defRPr>
            </a:lvl5pPr>
            <a:lvl6pPr lvl="5" algn="ctr">
              <a:lnSpc>
                <a:spcPct val="100000"/>
              </a:lnSpc>
              <a:spcBef>
                <a:spcPts val="0"/>
              </a:spcBef>
              <a:spcAft>
                <a:spcPts val="0"/>
              </a:spcAft>
              <a:buNone/>
              <a:defRPr b="1" sz="2400">
                <a:solidFill>
                  <a:schemeClr val="accent2"/>
                </a:solidFill>
              </a:defRPr>
            </a:lvl6pPr>
            <a:lvl7pPr lvl="6" algn="ctr">
              <a:lnSpc>
                <a:spcPct val="100000"/>
              </a:lnSpc>
              <a:spcBef>
                <a:spcPts val="0"/>
              </a:spcBef>
              <a:spcAft>
                <a:spcPts val="0"/>
              </a:spcAft>
              <a:buNone/>
              <a:defRPr b="1" sz="2400">
                <a:solidFill>
                  <a:schemeClr val="accent2"/>
                </a:solidFill>
              </a:defRPr>
            </a:lvl7pPr>
            <a:lvl8pPr lvl="7" algn="ctr">
              <a:lnSpc>
                <a:spcPct val="100000"/>
              </a:lnSpc>
              <a:spcBef>
                <a:spcPts val="0"/>
              </a:spcBef>
              <a:spcAft>
                <a:spcPts val="0"/>
              </a:spcAft>
              <a:buNone/>
              <a:defRPr b="1" sz="2400">
                <a:solidFill>
                  <a:schemeClr val="accent2"/>
                </a:solidFill>
              </a:defRPr>
            </a:lvl8pPr>
            <a:lvl9pPr lvl="8" algn="ctr">
              <a:lnSpc>
                <a:spcPct val="100000"/>
              </a:lnSpc>
              <a:spcBef>
                <a:spcPts val="0"/>
              </a:spcBef>
              <a:spcAft>
                <a:spcPts val="0"/>
              </a:spcAft>
              <a:buNone/>
              <a:defRPr b="1" sz="2400">
                <a:solidFill>
                  <a:schemeClr val="accent2"/>
                </a:solidFill>
              </a:defRPr>
            </a:lvl9pPr>
          </a:lstStyle>
          <a:p/>
        </p:txBody>
      </p:sp>
      <p:sp>
        <p:nvSpPr>
          <p:cNvPr id="77" name="Google Shape;77;p15"/>
          <p:cNvSpPr txBox="1"/>
          <p:nvPr>
            <p:ph idx="1" type="subTitle"/>
          </p:nvPr>
        </p:nvSpPr>
        <p:spPr>
          <a:xfrm>
            <a:off x="1960500" y="2892024"/>
            <a:ext cx="5223000" cy="3543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Clr>
                <a:schemeClr val="dk2"/>
              </a:buClr>
              <a:buSzPts val="1200"/>
              <a:buNone/>
              <a:defRPr sz="1200">
                <a:solidFill>
                  <a:schemeClr val="dk2"/>
                </a:solidFill>
              </a:defRPr>
            </a:lvl2pPr>
            <a:lvl3pPr lvl="2" algn="ctr">
              <a:lnSpc>
                <a:spcPct val="100000"/>
              </a:lnSpc>
              <a:spcBef>
                <a:spcPts val="0"/>
              </a:spcBef>
              <a:spcAft>
                <a:spcPts val="0"/>
              </a:spcAft>
              <a:buClr>
                <a:schemeClr val="dk2"/>
              </a:buClr>
              <a:buSzPts val="1200"/>
              <a:buNone/>
              <a:defRPr sz="1200">
                <a:solidFill>
                  <a:schemeClr val="dk2"/>
                </a:solidFill>
              </a:defRPr>
            </a:lvl3pPr>
            <a:lvl4pPr lvl="3" algn="ctr">
              <a:lnSpc>
                <a:spcPct val="100000"/>
              </a:lnSpc>
              <a:spcBef>
                <a:spcPts val="0"/>
              </a:spcBef>
              <a:spcAft>
                <a:spcPts val="0"/>
              </a:spcAft>
              <a:buClr>
                <a:schemeClr val="dk2"/>
              </a:buClr>
              <a:buSzPts val="1200"/>
              <a:buNone/>
              <a:defRPr sz="1200">
                <a:solidFill>
                  <a:schemeClr val="dk2"/>
                </a:solidFill>
              </a:defRPr>
            </a:lvl4pPr>
            <a:lvl5pPr lvl="4" algn="ctr">
              <a:lnSpc>
                <a:spcPct val="100000"/>
              </a:lnSpc>
              <a:spcBef>
                <a:spcPts val="0"/>
              </a:spcBef>
              <a:spcAft>
                <a:spcPts val="0"/>
              </a:spcAft>
              <a:buClr>
                <a:schemeClr val="dk2"/>
              </a:buClr>
              <a:buSzPts val="1200"/>
              <a:buNone/>
              <a:defRPr sz="1200">
                <a:solidFill>
                  <a:schemeClr val="dk2"/>
                </a:solidFill>
              </a:defRPr>
            </a:lvl5pPr>
            <a:lvl6pPr lvl="5" algn="ctr">
              <a:lnSpc>
                <a:spcPct val="100000"/>
              </a:lnSpc>
              <a:spcBef>
                <a:spcPts val="0"/>
              </a:spcBef>
              <a:spcAft>
                <a:spcPts val="0"/>
              </a:spcAft>
              <a:buClr>
                <a:schemeClr val="dk2"/>
              </a:buClr>
              <a:buSzPts val="1200"/>
              <a:buNone/>
              <a:defRPr sz="1200">
                <a:solidFill>
                  <a:schemeClr val="dk2"/>
                </a:solidFill>
              </a:defRPr>
            </a:lvl6pPr>
            <a:lvl7pPr lvl="6" algn="ctr">
              <a:lnSpc>
                <a:spcPct val="100000"/>
              </a:lnSpc>
              <a:spcBef>
                <a:spcPts val="0"/>
              </a:spcBef>
              <a:spcAft>
                <a:spcPts val="0"/>
              </a:spcAft>
              <a:buClr>
                <a:schemeClr val="dk2"/>
              </a:buClr>
              <a:buSzPts val="1200"/>
              <a:buNone/>
              <a:defRPr sz="1200">
                <a:solidFill>
                  <a:schemeClr val="dk2"/>
                </a:solidFill>
              </a:defRPr>
            </a:lvl7pPr>
            <a:lvl8pPr lvl="7" algn="ctr">
              <a:lnSpc>
                <a:spcPct val="100000"/>
              </a:lnSpc>
              <a:spcBef>
                <a:spcPts val="0"/>
              </a:spcBef>
              <a:spcAft>
                <a:spcPts val="0"/>
              </a:spcAft>
              <a:buClr>
                <a:schemeClr val="dk2"/>
              </a:buClr>
              <a:buSzPts val="1200"/>
              <a:buNone/>
              <a:defRPr sz="1200">
                <a:solidFill>
                  <a:schemeClr val="dk2"/>
                </a:solidFill>
              </a:defRPr>
            </a:lvl8pPr>
            <a:lvl9pPr lvl="8" algn="ctr">
              <a:lnSpc>
                <a:spcPct val="100000"/>
              </a:lnSpc>
              <a:spcBef>
                <a:spcPts val="0"/>
              </a:spcBef>
              <a:spcAft>
                <a:spcPts val="0"/>
              </a:spcAft>
              <a:buClr>
                <a:schemeClr val="dk2"/>
              </a:buClr>
              <a:buSzPts val="1200"/>
              <a:buNone/>
              <a:defRPr sz="1200">
                <a:solidFill>
                  <a:schemeClr val="dk2"/>
                </a:solidFill>
              </a:defRPr>
            </a:lvl9pPr>
          </a:lstStyle>
          <a:p/>
        </p:txBody>
      </p:sp>
      <p:sp>
        <p:nvSpPr>
          <p:cNvPr id="78" name="Google Shape;78;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79" name="Shape 79"/>
        <p:cNvGrpSpPr/>
        <p:nvPr/>
      </p:nvGrpSpPr>
      <p:grpSpPr>
        <a:xfrm>
          <a:off x="0" y="0"/>
          <a:ext cx="0" cy="0"/>
          <a:chOff x="0" y="0"/>
          <a:chExt cx="0" cy="0"/>
        </a:xfrm>
      </p:grpSpPr>
      <p:sp>
        <p:nvSpPr>
          <p:cNvPr id="80" name="Google Shape;80;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16"/>
          <p:cNvSpPr/>
          <p:nvPr/>
        </p:nvSpPr>
        <p:spPr>
          <a:xfrm>
            <a:off x="0" y="4665575"/>
            <a:ext cx="9144000" cy="477900"/>
          </a:xfrm>
          <a:prstGeom prst="rect">
            <a:avLst/>
          </a:prstGeom>
          <a:solidFill>
            <a:srgbClr val="61B1A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16"/>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200"/>
              <a:buNone/>
              <a:defRPr b="1" sz="3200">
                <a:solidFill>
                  <a:srgbClr val="61B1A6"/>
                </a:solidFill>
              </a:defRPr>
            </a:lvl1pPr>
            <a:lvl2pPr lvl="1" algn="l">
              <a:lnSpc>
                <a:spcPct val="100000"/>
              </a:lnSpc>
              <a:spcBef>
                <a:spcPts val="0"/>
              </a:spcBef>
              <a:spcAft>
                <a:spcPts val="0"/>
              </a:spcAft>
              <a:buClr>
                <a:schemeClr val="dk1"/>
              </a:buClr>
              <a:buSzPts val="3200"/>
              <a:buNone/>
              <a:defRPr b="1" sz="3200">
                <a:solidFill>
                  <a:srgbClr val="61B1A6"/>
                </a:solidFill>
              </a:defRPr>
            </a:lvl2pPr>
            <a:lvl3pPr lvl="2" algn="l">
              <a:lnSpc>
                <a:spcPct val="100000"/>
              </a:lnSpc>
              <a:spcBef>
                <a:spcPts val="0"/>
              </a:spcBef>
              <a:spcAft>
                <a:spcPts val="0"/>
              </a:spcAft>
              <a:buClr>
                <a:schemeClr val="dk1"/>
              </a:buClr>
              <a:buSzPts val="3200"/>
              <a:buNone/>
              <a:defRPr b="1" sz="3200">
                <a:solidFill>
                  <a:srgbClr val="61B1A6"/>
                </a:solidFill>
              </a:defRPr>
            </a:lvl3pPr>
            <a:lvl4pPr lvl="3" algn="l">
              <a:lnSpc>
                <a:spcPct val="100000"/>
              </a:lnSpc>
              <a:spcBef>
                <a:spcPts val="0"/>
              </a:spcBef>
              <a:spcAft>
                <a:spcPts val="0"/>
              </a:spcAft>
              <a:buClr>
                <a:schemeClr val="dk1"/>
              </a:buClr>
              <a:buSzPts val="3200"/>
              <a:buNone/>
              <a:defRPr b="1" sz="3200">
                <a:solidFill>
                  <a:srgbClr val="61B1A6"/>
                </a:solidFill>
              </a:defRPr>
            </a:lvl4pPr>
            <a:lvl5pPr lvl="4" algn="l">
              <a:lnSpc>
                <a:spcPct val="100000"/>
              </a:lnSpc>
              <a:spcBef>
                <a:spcPts val="0"/>
              </a:spcBef>
              <a:spcAft>
                <a:spcPts val="0"/>
              </a:spcAft>
              <a:buClr>
                <a:schemeClr val="dk1"/>
              </a:buClr>
              <a:buSzPts val="3200"/>
              <a:buNone/>
              <a:defRPr b="1" sz="3200">
                <a:solidFill>
                  <a:srgbClr val="61B1A6"/>
                </a:solidFill>
              </a:defRPr>
            </a:lvl5pPr>
            <a:lvl6pPr lvl="5" algn="l">
              <a:lnSpc>
                <a:spcPct val="100000"/>
              </a:lnSpc>
              <a:spcBef>
                <a:spcPts val="0"/>
              </a:spcBef>
              <a:spcAft>
                <a:spcPts val="0"/>
              </a:spcAft>
              <a:buClr>
                <a:schemeClr val="dk1"/>
              </a:buClr>
              <a:buSzPts val="3200"/>
              <a:buNone/>
              <a:defRPr b="1" sz="3200">
                <a:solidFill>
                  <a:srgbClr val="61B1A6"/>
                </a:solidFill>
              </a:defRPr>
            </a:lvl6pPr>
            <a:lvl7pPr lvl="6" algn="l">
              <a:lnSpc>
                <a:spcPct val="100000"/>
              </a:lnSpc>
              <a:spcBef>
                <a:spcPts val="0"/>
              </a:spcBef>
              <a:spcAft>
                <a:spcPts val="0"/>
              </a:spcAft>
              <a:buClr>
                <a:schemeClr val="dk1"/>
              </a:buClr>
              <a:buSzPts val="3200"/>
              <a:buNone/>
              <a:defRPr b="1" sz="3200">
                <a:solidFill>
                  <a:srgbClr val="61B1A6"/>
                </a:solidFill>
              </a:defRPr>
            </a:lvl7pPr>
            <a:lvl8pPr lvl="7" algn="l">
              <a:lnSpc>
                <a:spcPct val="100000"/>
              </a:lnSpc>
              <a:spcBef>
                <a:spcPts val="0"/>
              </a:spcBef>
              <a:spcAft>
                <a:spcPts val="0"/>
              </a:spcAft>
              <a:buClr>
                <a:schemeClr val="dk1"/>
              </a:buClr>
              <a:buSzPts val="3200"/>
              <a:buNone/>
              <a:defRPr b="1" sz="3200">
                <a:solidFill>
                  <a:srgbClr val="61B1A6"/>
                </a:solidFill>
              </a:defRPr>
            </a:lvl8pPr>
            <a:lvl9pPr lvl="8" algn="l">
              <a:lnSpc>
                <a:spcPct val="100000"/>
              </a:lnSpc>
              <a:spcBef>
                <a:spcPts val="0"/>
              </a:spcBef>
              <a:spcAft>
                <a:spcPts val="0"/>
              </a:spcAft>
              <a:buClr>
                <a:schemeClr val="dk1"/>
              </a:buClr>
              <a:buSzPts val="3200"/>
              <a:buNone/>
              <a:defRPr b="1" sz="3200">
                <a:solidFill>
                  <a:srgbClr val="61B1A6"/>
                </a:solidFill>
              </a:defRPr>
            </a:lvl9pPr>
          </a:lstStyle>
          <a:p/>
        </p:txBody>
      </p:sp>
      <p:sp>
        <p:nvSpPr>
          <p:cNvPr id="83" name="Google Shape;83;p16"/>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4" name="Google Shape;84;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hyperlink" Target="mailto:yuki@openmind.com"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21.png"/><Relationship Id="rId13" Type="http://schemas.openxmlformats.org/officeDocument/2006/relationships/image" Target="../media/image24.png"/><Relationship Id="rId12"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4.png"/><Relationship Id="rId15" Type="http://schemas.openxmlformats.org/officeDocument/2006/relationships/image" Target="../media/image20.png"/><Relationship Id="rId14" Type="http://schemas.openxmlformats.org/officeDocument/2006/relationships/image" Target="../media/image18.png"/><Relationship Id="rId17" Type="http://schemas.openxmlformats.org/officeDocument/2006/relationships/image" Target="../media/image22.png"/><Relationship Id="rId16" Type="http://schemas.openxmlformats.org/officeDocument/2006/relationships/image" Target="../media/image28.png"/><Relationship Id="rId5" Type="http://schemas.openxmlformats.org/officeDocument/2006/relationships/image" Target="../media/image7.png"/><Relationship Id="rId6" Type="http://schemas.openxmlformats.org/officeDocument/2006/relationships/image" Target="../media/image8.png"/><Relationship Id="rId18" Type="http://schemas.openxmlformats.org/officeDocument/2006/relationships/image" Target="../media/image25.png"/><Relationship Id="rId7" Type="http://schemas.openxmlformats.org/officeDocument/2006/relationships/image" Target="../media/image3.pn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16.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1960500" y="1545013"/>
            <a:ext cx="5223000" cy="980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MovieRec4</a:t>
            </a:r>
            <a:endParaRPr/>
          </a:p>
          <a:p>
            <a:pPr indent="0" lvl="0" marL="0">
              <a:spcBef>
                <a:spcPts val="0"/>
              </a:spcBef>
              <a:spcAft>
                <a:spcPts val="0"/>
              </a:spcAft>
              <a:buNone/>
            </a:pPr>
            <a:r>
              <a:rPr lang="en"/>
              <a:t>Parents</a:t>
            </a:r>
            <a:endParaRPr/>
          </a:p>
        </p:txBody>
      </p:sp>
      <p:sp>
        <p:nvSpPr>
          <p:cNvPr id="90" name="Google Shape;90;p17"/>
          <p:cNvSpPr txBox="1"/>
          <p:nvPr>
            <p:ph idx="1" type="subTitle"/>
          </p:nvPr>
        </p:nvSpPr>
        <p:spPr>
          <a:xfrm>
            <a:off x="1960500" y="2798126"/>
            <a:ext cx="5223000" cy="68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An NLP-Based Recommender System</a:t>
            </a:r>
            <a:endParaRPr/>
          </a:p>
          <a:p>
            <a:pPr indent="0" lvl="0" marL="0">
              <a:spcBef>
                <a:spcPts val="0"/>
              </a:spcBef>
              <a:spcAft>
                <a:spcPts val="0"/>
              </a:spcAft>
              <a:buNone/>
            </a:pPr>
            <a:r>
              <a:t/>
            </a:r>
            <a:endParaRPr/>
          </a:p>
          <a:p>
            <a:pPr indent="0" lvl="0" marL="0">
              <a:spcBef>
                <a:spcPts val="0"/>
              </a:spcBef>
              <a:spcAft>
                <a:spcPts val="0"/>
              </a:spcAft>
              <a:buNone/>
            </a:pPr>
            <a:r>
              <a:rPr lang="en"/>
              <a:t>Yuki Hadeishi</a:t>
            </a:r>
            <a:endParaRPr/>
          </a:p>
          <a:p>
            <a:pPr indent="0" lvl="0" marL="0">
              <a:spcBef>
                <a:spcPts val="0"/>
              </a:spcBef>
              <a:spcAft>
                <a:spcPts val="0"/>
              </a:spcAft>
              <a:buNone/>
            </a:pPr>
            <a:r>
              <a:rPr lang="en" u="sng">
                <a:solidFill>
                  <a:schemeClr val="hlink"/>
                </a:solidFill>
                <a:hlinkClick r:id="rId3"/>
              </a:rPr>
              <a:t>yuki@openmind.com</a:t>
            </a:r>
            <a:endParaRPr/>
          </a:p>
          <a:p>
            <a:pPr indent="0" lvl="0" marL="0">
              <a:spcBef>
                <a:spcPts val="0"/>
              </a:spcBef>
              <a:spcAft>
                <a:spcPts val="0"/>
              </a:spcAft>
              <a:buNone/>
            </a:pPr>
            <a:r>
              <a:rPr lang="en"/>
              <a:t>linkedin.com/in/yuki-hadeishi/</a:t>
            </a:r>
            <a:endParaRPr/>
          </a:p>
          <a:p>
            <a:pPr indent="0" lvl="0" marL="0" rtl="0">
              <a:spcBef>
                <a:spcPts val="0"/>
              </a:spcBef>
              <a:spcAft>
                <a:spcPts val="0"/>
              </a:spcAft>
              <a:buNone/>
            </a:pPr>
            <a:r>
              <a:t/>
            </a:r>
            <a:endParaRPr/>
          </a:p>
        </p:txBody>
      </p:sp>
      <p:pic>
        <p:nvPicPr>
          <p:cNvPr id="91" name="Google Shape;91;p17"/>
          <p:cNvPicPr preferRelativeResize="0"/>
          <p:nvPr/>
        </p:nvPicPr>
        <p:blipFill>
          <a:blip r:embed="rId4">
            <a:alphaModFix/>
          </a:blip>
          <a:stretch>
            <a:fillRect/>
          </a:stretch>
        </p:blipFill>
        <p:spPr>
          <a:xfrm>
            <a:off x="947950" y="1009273"/>
            <a:ext cx="1856775" cy="2756575"/>
          </a:xfrm>
          <a:prstGeom prst="rect">
            <a:avLst/>
          </a:prstGeom>
          <a:noFill/>
          <a:ln>
            <a:noFill/>
          </a:ln>
        </p:spPr>
      </p:pic>
      <p:pic>
        <p:nvPicPr>
          <p:cNvPr id="92" name="Google Shape;92;p17"/>
          <p:cNvPicPr preferRelativeResize="0"/>
          <p:nvPr/>
        </p:nvPicPr>
        <p:blipFill>
          <a:blip r:embed="rId5">
            <a:alphaModFix/>
          </a:blip>
          <a:stretch>
            <a:fillRect/>
          </a:stretch>
        </p:blipFill>
        <p:spPr>
          <a:xfrm>
            <a:off x="6303900" y="1009250"/>
            <a:ext cx="1856775" cy="27565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1376063" y="152400"/>
            <a:ext cx="639186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1376063" y="152400"/>
            <a:ext cx="639186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88075"/>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Try MovieRec4Parents!</a:t>
            </a:r>
            <a:endParaRPr/>
          </a:p>
        </p:txBody>
      </p:sp>
      <p:pic>
        <p:nvPicPr>
          <p:cNvPr id="165" name="Google Shape;165;p28"/>
          <p:cNvPicPr preferRelativeResize="0"/>
          <p:nvPr/>
        </p:nvPicPr>
        <p:blipFill>
          <a:blip r:embed="rId3">
            <a:alphaModFix/>
          </a:blip>
          <a:stretch>
            <a:fillRect/>
          </a:stretch>
        </p:blipFill>
        <p:spPr>
          <a:xfrm>
            <a:off x="152400" y="1282275"/>
            <a:ext cx="952500" cy="1428750"/>
          </a:xfrm>
          <a:prstGeom prst="rect">
            <a:avLst/>
          </a:prstGeom>
          <a:noFill/>
          <a:ln>
            <a:noFill/>
          </a:ln>
        </p:spPr>
      </p:pic>
      <p:pic>
        <p:nvPicPr>
          <p:cNvPr id="166" name="Google Shape;166;p28"/>
          <p:cNvPicPr preferRelativeResize="0"/>
          <p:nvPr/>
        </p:nvPicPr>
        <p:blipFill>
          <a:blip r:embed="rId4">
            <a:alphaModFix/>
          </a:blip>
          <a:stretch>
            <a:fillRect/>
          </a:stretch>
        </p:blipFill>
        <p:spPr>
          <a:xfrm>
            <a:off x="1257300" y="1282275"/>
            <a:ext cx="952500" cy="1428750"/>
          </a:xfrm>
          <a:prstGeom prst="rect">
            <a:avLst/>
          </a:prstGeom>
          <a:noFill/>
          <a:ln>
            <a:noFill/>
          </a:ln>
        </p:spPr>
      </p:pic>
      <p:pic>
        <p:nvPicPr>
          <p:cNvPr id="167" name="Google Shape;167;p28"/>
          <p:cNvPicPr preferRelativeResize="0"/>
          <p:nvPr/>
        </p:nvPicPr>
        <p:blipFill>
          <a:blip r:embed="rId5">
            <a:alphaModFix/>
          </a:blip>
          <a:stretch>
            <a:fillRect/>
          </a:stretch>
        </p:blipFill>
        <p:spPr>
          <a:xfrm>
            <a:off x="2362200" y="1282275"/>
            <a:ext cx="952500" cy="1428750"/>
          </a:xfrm>
          <a:prstGeom prst="rect">
            <a:avLst/>
          </a:prstGeom>
          <a:noFill/>
          <a:ln>
            <a:noFill/>
          </a:ln>
        </p:spPr>
      </p:pic>
      <p:pic>
        <p:nvPicPr>
          <p:cNvPr id="168" name="Google Shape;168;p28"/>
          <p:cNvPicPr preferRelativeResize="0"/>
          <p:nvPr/>
        </p:nvPicPr>
        <p:blipFill>
          <a:blip r:embed="rId6">
            <a:alphaModFix/>
          </a:blip>
          <a:stretch>
            <a:fillRect/>
          </a:stretch>
        </p:blipFill>
        <p:spPr>
          <a:xfrm>
            <a:off x="3467100" y="1282275"/>
            <a:ext cx="952500" cy="1428750"/>
          </a:xfrm>
          <a:prstGeom prst="rect">
            <a:avLst/>
          </a:prstGeom>
          <a:noFill/>
          <a:ln>
            <a:noFill/>
          </a:ln>
        </p:spPr>
      </p:pic>
      <p:pic>
        <p:nvPicPr>
          <p:cNvPr id="169" name="Google Shape;169;p28"/>
          <p:cNvPicPr preferRelativeResize="0"/>
          <p:nvPr/>
        </p:nvPicPr>
        <p:blipFill>
          <a:blip r:embed="rId7">
            <a:alphaModFix/>
          </a:blip>
          <a:stretch>
            <a:fillRect/>
          </a:stretch>
        </p:blipFill>
        <p:spPr>
          <a:xfrm>
            <a:off x="152400" y="2863425"/>
            <a:ext cx="952500" cy="1428750"/>
          </a:xfrm>
          <a:prstGeom prst="rect">
            <a:avLst/>
          </a:prstGeom>
          <a:noFill/>
          <a:ln>
            <a:noFill/>
          </a:ln>
        </p:spPr>
      </p:pic>
      <p:pic>
        <p:nvPicPr>
          <p:cNvPr id="170" name="Google Shape;170;p28"/>
          <p:cNvPicPr preferRelativeResize="0"/>
          <p:nvPr/>
        </p:nvPicPr>
        <p:blipFill>
          <a:blip r:embed="rId8">
            <a:alphaModFix/>
          </a:blip>
          <a:stretch>
            <a:fillRect/>
          </a:stretch>
        </p:blipFill>
        <p:spPr>
          <a:xfrm>
            <a:off x="1257300" y="2863425"/>
            <a:ext cx="952500" cy="1428750"/>
          </a:xfrm>
          <a:prstGeom prst="rect">
            <a:avLst/>
          </a:prstGeom>
          <a:noFill/>
          <a:ln>
            <a:noFill/>
          </a:ln>
        </p:spPr>
      </p:pic>
      <p:pic>
        <p:nvPicPr>
          <p:cNvPr id="171" name="Google Shape;171;p28"/>
          <p:cNvPicPr preferRelativeResize="0"/>
          <p:nvPr/>
        </p:nvPicPr>
        <p:blipFill>
          <a:blip r:embed="rId9">
            <a:alphaModFix/>
          </a:blip>
          <a:stretch>
            <a:fillRect/>
          </a:stretch>
        </p:blipFill>
        <p:spPr>
          <a:xfrm>
            <a:off x="4572000" y="1282275"/>
            <a:ext cx="952500" cy="1428750"/>
          </a:xfrm>
          <a:prstGeom prst="rect">
            <a:avLst/>
          </a:prstGeom>
          <a:noFill/>
          <a:ln>
            <a:noFill/>
          </a:ln>
        </p:spPr>
      </p:pic>
      <p:pic>
        <p:nvPicPr>
          <p:cNvPr id="172" name="Google Shape;172;p28"/>
          <p:cNvPicPr preferRelativeResize="0"/>
          <p:nvPr/>
        </p:nvPicPr>
        <p:blipFill>
          <a:blip r:embed="rId10">
            <a:alphaModFix/>
          </a:blip>
          <a:stretch>
            <a:fillRect/>
          </a:stretch>
        </p:blipFill>
        <p:spPr>
          <a:xfrm>
            <a:off x="2362200" y="2863425"/>
            <a:ext cx="952500" cy="1428750"/>
          </a:xfrm>
          <a:prstGeom prst="rect">
            <a:avLst/>
          </a:prstGeom>
          <a:noFill/>
          <a:ln>
            <a:noFill/>
          </a:ln>
        </p:spPr>
      </p:pic>
      <p:pic>
        <p:nvPicPr>
          <p:cNvPr id="173" name="Google Shape;173;p28"/>
          <p:cNvPicPr preferRelativeResize="0"/>
          <p:nvPr/>
        </p:nvPicPr>
        <p:blipFill>
          <a:blip r:embed="rId11">
            <a:alphaModFix/>
          </a:blip>
          <a:stretch>
            <a:fillRect/>
          </a:stretch>
        </p:blipFill>
        <p:spPr>
          <a:xfrm>
            <a:off x="5676900" y="1282275"/>
            <a:ext cx="952500" cy="1428750"/>
          </a:xfrm>
          <a:prstGeom prst="rect">
            <a:avLst/>
          </a:prstGeom>
          <a:noFill/>
          <a:ln>
            <a:noFill/>
          </a:ln>
        </p:spPr>
      </p:pic>
      <p:pic>
        <p:nvPicPr>
          <p:cNvPr id="174" name="Google Shape;174;p28"/>
          <p:cNvPicPr preferRelativeResize="0"/>
          <p:nvPr/>
        </p:nvPicPr>
        <p:blipFill>
          <a:blip r:embed="rId12">
            <a:alphaModFix/>
          </a:blip>
          <a:stretch>
            <a:fillRect/>
          </a:stretch>
        </p:blipFill>
        <p:spPr>
          <a:xfrm>
            <a:off x="3467100" y="2863425"/>
            <a:ext cx="952500" cy="1428750"/>
          </a:xfrm>
          <a:prstGeom prst="rect">
            <a:avLst/>
          </a:prstGeom>
          <a:noFill/>
          <a:ln>
            <a:noFill/>
          </a:ln>
        </p:spPr>
      </p:pic>
      <p:pic>
        <p:nvPicPr>
          <p:cNvPr id="175" name="Google Shape;175;p28"/>
          <p:cNvPicPr preferRelativeResize="0"/>
          <p:nvPr/>
        </p:nvPicPr>
        <p:blipFill>
          <a:blip r:embed="rId13">
            <a:alphaModFix/>
          </a:blip>
          <a:stretch>
            <a:fillRect/>
          </a:stretch>
        </p:blipFill>
        <p:spPr>
          <a:xfrm>
            <a:off x="4572000" y="2863425"/>
            <a:ext cx="952500" cy="1428750"/>
          </a:xfrm>
          <a:prstGeom prst="rect">
            <a:avLst/>
          </a:prstGeom>
          <a:noFill/>
          <a:ln>
            <a:noFill/>
          </a:ln>
        </p:spPr>
      </p:pic>
      <p:pic>
        <p:nvPicPr>
          <p:cNvPr id="176" name="Google Shape;176;p28"/>
          <p:cNvPicPr preferRelativeResize="0"/>
          <p:nvPr/>
        </p:nvPicPr>
        <p:blipFill>
          <a:blip r:embed="rId14">
            <a:alphaModFix/>
          </a:blip>
          <a:stretch>
            <a:fillRect/>
          </a:stretch>
        </p:blipFill>
        <p:spPr>
          <a:xfrm>
            <a:off x="6781800" y="1282275"/>
            <a:ext cx="952500" cy="1428750"/>
          </a:xfrm>
          <a:prstGeom prst="rect">
            <a:avLst/>
          </a:prstGeom>
          <a:noFill/>
          <a:ln>
            <a:noFill/>
          </a:ln>
        </p:spPr>
      </p:pic>
      <p:pic>
        <p:nvPicPr>
          <p:cNvPr id="177" name="Google Shape;177;p28"/>
          <p:cNvPicPr preferRelativeResize="0"/>
          <p:nvPr/>
        </p:nvPicPr>
        <p:blipFill>
          <a:blip r:embed="rId15">
            <a:alphaModFix/>
          </a:blip>
          <a:stretch>
            <a:fillRect/>
          </a:stretch>
        </p:blipFill>
        <p:spPr>
          <a:xfrm>
            <a:off x="5676900" y="2863425"/>
            <a:ext cx="952500" cy="1428750"/>
          </a:xfrm>
          <a:prstGeom prst="rect">
            <a:avLst/>
          </a:prstGeom>
          <a:noFill/>
          <a:ln>
            <a:noFill/>
          </a:ln>
        </p:spPr>
      </p:pic>
      <p:pic>
        <p:nvPicPr>
          <p:cNvPr id="178" name="Google Shape;178;p28"/>
          <p:cNvPicPr preferRelativeResize="0"/>
          <p:nvPr/>
        </p:nvPicPr>
        <p:blipFill>
          <a:blip r:embed="rId16">
            <a:alphaModFix/>
          </a:blip>
          <a:stretch>
            <a:fillRect/>
          </a:stretch>
        </p:blipFill>
        <p:spPr>
          <a:xfrm>
            <a:off x="6781800" y="2863425"/>
            <a:ext cx="952500" cy="1428750"/>
          </a:xfrm>
          <a:prstGeom prst="rect">
            <a:avLst/>
          </a:prstGeom>
          <a:noFill/>
          <a:ln>
            <a:noFill/>
          </a:ln>
        </p:spPr>
      </p:pic>
      <p:pic>
        <p:nvPicPr>
          <p:cNvPr id="179" name="Google Shape;179;p28"/>
          <p:cNvPicPr preferRelativeResize="0"/>
          <p:nvPr/>
        </p:nvPicPr>
        <p:blipFill>
          <a:blip r:embed="rId17">
            <a:alphaModFix/>
          </a:blip>
          <a:stretch>
            <a:fillRect/>
          </a:stretch>
        </p:blipFill>
        <p:spPr>
          <a:xfrm>
            <a:off x="7886700" y="1282275"/>
            <a:ext cx="952500" cy="1428750"/>
          </a:xfrm>
          <a:prstGeom prst="rect">
            <a:avLst/>
          </a:prstGeom>
          <a:noFill/>
          <a:ln>
            <a:noFill/>
          </a:ln>
        </p:spPr>
      </p:pic>
      <p:pic>
        <p:nvPicPr>
          <p:cNvPr id="180" name="Google Shape;180;p28"/>
          <p:cNvPicPr preferRelativeResize="0"/>
          <p:nvPr/>
        </p:nvPicPr>
        <p:blipFill>
          <a:blip r:embed="rId18">
            <a:alphaModFix/>
          </a:blip>
          <a:stretch>
            <a:fillRect/>
          </a:stretch>
        </p:blipFill>
        <p:spPr>
          <a:xfrm>
            <a:off x="7886700" y="2863425"/>
            <a:ext cx="952500" cy="142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Update movie selection</a:t>
            </a:r>
            <a:endParaRPr/>
          </a:p>
          <a:p>
            <a:pPr indent="-342900" lvl="0" marL="457200">
              <a:spcBef>
                <a:spcPts val="1000"/>
              </a:spcBef>
              <a:spcAft>
                <a:spcPts val="0"/>
              </a:spcAft>
              <a:buSzPts val="1800"/>
              <a:buChar char="➔"/>
            </a:pPr>
            <a:r>
              <a:rPr lang="en"/>
              <a:t>Give a link to Common Sense Media</a:t>
            </a:r>
            <a:endParaRPr/>
          </a:p>
          <a:p>
            <a:pPr indent="-342900" lvl="0" marL="457200">
              <a:spcBef>
                <a:spcPts val="1000"/>
              </a:spcBef>
              <a:spcAft>
                <a:spcPts val="0"/>
              </a:spcAft>
              <a:buSzPts val="1800"/>
              <a:buChar char="➔"/>
            </a:pPr>
            <a:r>
              <a:rPr lang="en"/>
              <a:t>Join non-text data to feed cosine similarity matrix</a:t>
            </a:r>
            <a:endParaRPr/>
          </a:p>
          <a:p>
            <a:pPr indent="-342900" lvl="0" marL="457200" rtl="0">
              <a:spcBef>
                <a:spcPts val="1000"/>
              </a:spcBef>
              <a:spcAft>
                <a:spcPts val="0"/>
              </a:spcAft>
              <a:buSzPts val="1800"/>
              <a:buChar char="➔"/>
            </a:pPr>
            <a:r>
              <a:rPr lang="en"/>
              <a:t>Include more reviews from Common Sense Media and other sites </a:t>
            </a:r>
            <a:endParaRPr/>
          </a:p>
          <a:p>
            <a:pPr indent="-342900" lvl="0" marL="457200">
              <a:spcBef>
                <a:spcPts val="1000"/>
              </a:spcBef>
              <a:spcAft>
                <a:spcPts val="0"/>
              </a:spcAft>
              <a:buSzPts val="1800"/>
              <a:buChar char="➔"/>
            </a:pPr>
            <a:r>
              <a:rPr lang="en"/>
              <a:t>Collect user preferences, build collaborative recommender</a:t>
            </a:r>
            <a:endParaRPr/>
          </a:p>
          <a:p>
            <a:pPr indent="-342900" lvl="0" marL="457200" rtl="0">
              <a:spcBef>
                <a:spcPts val="1000"/>
              </a:spcBef>
              <a:spcAft>
                <a:spcPts val="0"/>
              </a:spcAft>
              <a:buSzPts val="1800"/>
              <a:buChar char="➔"/>
            </a:pPr>
            <a:r>
              <a:rPr lang="en"/>
              <a:t>Refine NLP: leverage sentiment and/or topic analysis</a:t>
            </a:r>
            <a:endParaRPr/>
          </a:p>
          <a:p>
            <a:pPr indent="-342900" lvl="0" marL="457200" rtl="0">
              <a:spcBef>
                <a:spcPts val="1000"/>
              </a:spcBef>
              <a:spcAft>
                <a:spcPts val="0"/>
              </a:spcAft>
              <a:buSzPts val="1800"/>
              <a:buChar char="➔"/>
            </a:pPr>
            <a:r>
              <a:rPr lang="en"/>
              <a:t>Bridge to other entertainment options</a:t>
            </a:r>
            <a:endParaRPr/>
          </a:p>
          <a:p>
            <a:pPr indent="0" lvl="0" marL="0">
              <a:spcBef>
                <a:spcPts val="1000"/>
              </a:spcBef>
              <a:spcAft>
                <a:spcPts val="1000"/>
              </a:spcAft>
              <a:buNone/>
            </a:pPr>
            <a:r>
              <a:t/>
            </a:r>
            <a:endParaRPr/>
          </a:p>
        </p:txBody>
      </p:sp>
      <p:sp>
        <p:nvSpPr>
          <p:cNvPr id="186" name="Google Shape;186;p29"/>
          <p:cNvSpPr txBox="1"/>
          <p:nvPr>
            <p:ph type="title"/>
          </p:nvPr>
        </p:nvSpPr>
        <p:spPr>
          <a:xfrm>
            <a:off x="311700" y="407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Directions: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427100"/>
            <a:ext cx="8520600" cy="2441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Problem</a:t>
            </a:r>
            <a:endParaRPr/>
          </a:p>
          <a:p>
            <a:pPr indent="0" lvl="0" marL="0" algn="l">
              <a:spcBef>
                <a:spcPts val="0"/>
              </a:spcBef>
              <a:spcAft>
                <a:spcPts val="0"/>
              </a:spcAft>
              <a:buNone/>
            </a:pPr>
            <a:r>
              <a:t/>
            </a:r>
            <a:endParaRPr/>
          </a:p>
          <a:p>
            <a:pPr indent="-330200" lvl="0" marL="457200" rtl="0">
              <a:lnSpc>
                <a:spcPct val="150000"/>
              </a:lnSpc>
              <a:spcBef>
                <a:spcPts val="0"/>
              </a:spcBef>
              <a:spcAft>
                <a:spcPts val="0"/>
              </a:spcAft>
              <a:buClr>
                <a:schemeClr val="dk2"/>
              </a:buClr>
              <a:buSzPts val="1600"/>
              <a:buAutoNum type="arabicParenR"/>
            </a:pPr>
            <a:r>
              <a:rPr lang="en" sz="1600">
                <a:solidFill>
                  <a:schemeClr val="dk2"/>
                </a:solidFill>
              </a:rPr>
              <a:t>P</a:t>
            </a:r>
            <a:r>
              <a:rPr lang="en" sz="1600">
                <a:solidFill>
                  <a:schemeClr val="dk2"/>
                </a:solidFill>
              </a:rPr>
              <a:t>arents are busy people</a:t>
            </a:r>
            <a:endParaRPr sz="1600">
              <a:solidFill>
                <a:schemeClr val="dk2"/>
              </a:solidFill>
            </a:endParaRPr>
          </a:p>
          <a:p>
            <a:pPr indent="-330200" lvl="0" marL="457200" rtl="0">
              <a:lnSpc>
                <a:spcPct val="150000"/>
              </a:lnSpc>
              <a:spcBef>
                <a:spcPts val="0"/>
              </a:spcBef>
              <a:spcAft>
                <a:spcPts val="0"/>
              </a:spcAft>
              <a:buClr>
                <a:schemeClr val="dk2"/>
              </a:buClr>
              <a:buSzPts val="1600"/>
              <a:buAutoNum type="arabicParenR"/>
            </a:pPr>
            <a:r>
              <a:rPr lang="en" sz="1600">
                <a:solidFill>
                  <a:schemeClr val="dk2"/>
                </a:solidFill>
              </a:rPr>
              <a:t>Kids need entertainment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868500" y="322500"/>
            <a:ext cx="7407000" cy="66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chemeClr val="dk2"/>
                </a:solidFill>
              </a:rPr>
              <a:t>Problem statement</a:t>
            </a:r>
            <a:endParaRPr>
              <a:solidFill>
                <a:schemeClr val="dk2"/>
              </a:solidFill>
            </a:endParaRPr>
          </a:p>
        </p:txBody>
      </p:sp>
      <p:sp>
        <p:nvSpPr>
          <p:cNvPr id="103" name="Google Shape;103;p19"/>
          <p:cNvSpPr txBox="1"/>
          <p:nvPr>
            <p:ph idx="1" type="body"/>
          </p:nvPr>
        </p:nvSpPr>
        <p:spPr>
          <a:xfrm>
            <a:off x="1714500" y="985500"/>
            <a:ext cx="58848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700"/>
          </a:p>
          <a:p>
            <a:pPr indent="0" lvl="0" marL="0" rtl="0">
              <a:spcBef>
                <a:spcPts val="1600"/>
              </a:spcBef>
              <a:spcAft>
                <a:spcPts val="1600"/>
              </a:spcAft>
              <a:buNone/>
            </a:pPr>
            <a:r>
              <a:rPr lang="en" sz="1700"/>
              <a:t>Parents need an easy-to-use recommender system that will send them to entertainment the entire family can enjoy--- without exposing their children to objectionable material.</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730000" y="1318650"/>
            <a:ext cx="2448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parents do today</a:t>
            </a:r>
            <a:endParaRPr/>
          </a:p>
          <a:p>
            <a:pPr indent="0" lvl="0" marL="0">
              <a:spcBef>
                <a:spcPts val="0"/>
              </a:spcBef>
              <a:spcAft>
                <a:spcPts val="0"/>
              </a:spcAft>
              <a:buNone/>
            </a:pPr>
            <a:r>
              <a:t/>
            </a:r>
            <a:endParaRPr/>
          </a:p>
        </p:txBody>
      </p:sp>
      <p:sp>
        <p:nvSpPr>
          <p:cNvPr id="109" name="Google Shape;109;p20"/>
          <p:cNvSpPr txBox="1"/>
          <p:nvPr>
            <p:ph idx="2" type="body"/>
          </p:nvPr>
        </p:nvSpPr>
        <p:spPr>
          <a:xfrm>
            <a:off x="4712100" y="362200"/>
            <a:ext cx="4431900" cy="448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chemeClr val="dk1"/>
                </a:solidFill>
              </a:rPr>
              <a:t>Consult the Web:</a:t>
            </a:r>
            <a:endParaRPr b="1">
              <a:solidFill>
                <a:schemeClr val="dk1"/>
              </a:solidFill>
            </a:endParaRPr>
          </a:p>
          <a:p>
            <a:pPr indent="0" lvl="0" marL="0">
              <a:lnSpc>
                <a:spcPct val="100000"/>
              </a:lnSpc>
              <a:spcBef>
                <a:spcPts val="1600"/>
              </a:spcBef>
              <a:spcAft>
                <a:spcPts val="0"/>
              </a:spcAft>
              <a:buNone/>
            </a:pPr>
            <a:r>
              <a:t/>
            </a:r>
            <a:endParaRPr b="1" sz="1600">
              <a:solidFill>
                <a:schemeClr val="dk1"/>
              </a:solidFill>
            </a:endParaRPr>
          </a:p>
          <a:p>
            <a:pPr indent="-330200" lvl="0" marL="457200" rtl="0">
              <a:lnSpc>
                <a:spcPct val="100000"/>
              </a:lnSpc>
              <a:spcBef>
                <a:spcPts val="1600"/>
              </a:spcBef>
              <a:spcAft>
                <a:spcPts val="0"/>
              </a:spcAft>
              <a:buClr>
                <a:schemeClr val="dk1"/>
              </a:buClr>
              <a:buSzPts val="1600"/>
              <a:buChar char="●"/>
            </a:pPr>
            <a:r>
              <a:rPr b="1" lang="en" sz="1600">
                <a:solidFill>
                  <a:schemeClr val="dk1"/>
                </a:solidFill>
              </a:rPr>
              <a:t>Common Sense Media</a:t>
            </a:r>
            <a:endParaRPr b="1" sz="1600">
              <a:solidFill>
                <a:schemeClr val="dk1"/>
              </a:solidFill>
            </a:endParaRPr>
          </a:p>
          <a:p>
            <a:pPr indent="0" lvl="0" marL="0" rtl="0">
              <a:lnSpc>
                <a:spcPct val="100000"/>
              </a:lnSpc>
              <a:spcBef>
                <a:spcPts val="1600"/>
              </a:spcBef>
              <a:spcAft>
                <a:spcPts val="0"/>
              </a:spcAft>
              <a:buNone/>
            </a:pPr>
            <a:r>
              <a:rPr lang="en" sz="1600">
                <a:solidFill>
                  <a:schemeClr val="dk1"/>
                </a:solidFill>
              </a:rPr>
              <a:t>commonsensemedia.org/movie-reviews</a:t>
            </a:r>
            <a:endParaRPr sz="1600">
              <a:solidFill>
                <a:schemeClr val="dk1"/>
              </a:solidFill>
            </a:endParaRPr>
          </a:p>
          <a:p>
            <a:pPr indent="0" lvl="0" marL="0" rtl="0">
              <a:lnSpc>
                <a:spcPct val="100000"/>
              </a:lnSpc>
              <a:spcBef>
                <a:spcPts val="1600"/>
              </a:spcBef>
              <a:spcAft>
                <a:spcPts val="0"/>
              </a:spcAft>
              <a:buNone/>
            </a:pPr>
            <a:r>
              <a:t/>
            </a:r>
            <a:endParaRPr sz="1600">
              <a:solidFill>
                <a:schemeClr val="dk1"/>
              </a:solidFill>
            </a:endParaRPr>
          </a:p>
          <a:p>
            <a:pPr indent="-330200" lvl="0" marL="457200" rtl="0">
              <a:lnSpc>
                <a:spcPct val="100000"/>
              </a:lnSpc>
              <a:spcBef>
                <a:spcPts val="1600"/>
              </a:spcBef>
              <a:spcAft>
                <a:spcPts val="0"/>
              </a:spcAft>
              <a:buClr>
                <a:schemeClr val="dk1"/>
              </a:buClr>
              <a:buSzPts val="1600"/>
              <a:buChar char="●"/>
            </a:pPr>
            <a:r>
              <a:rPr b="1" lang="en" sz="1600">
                <a:solidFill>
                  <a:schemeClr val="dk1"/>
                </a:solidFill>
              </a:rPr>
              <a:t>Kids In Mind</a:t>
            </a:r>
            <a:endParaRPr b="1" sz="1600">
              <a:solidFill>
                <a:schemeClr val="dk1"/>
              </a:solidFill>
            </a:endParaRPr>
          </a:p>
          <a:p>
            <a:pPr indent="0" lvl="0" marL="0" rtl="0">
              <a:lnSpc>
                <a:spcPct val="100000"/>
              </a:lnSpc>
              <a:spcBef>
                <a:spcPts val="1600"/>
              </a:spcBef>
              <a:spcAft>
                <a:spcPts val="0"/>
              </a:spcAft>
              <a:buNone/>
            </a:pPr>
            <a:r>
              <a:rPr lang="en" sz="1600">
                <a:solidFill>
                  <a:schemeClr val="dk1"/>
                </a:solidFill>
              </a:rPr>
              <a:t>Kids-in-mind.com</a:t>
            </a:r>
            <a:endParaRPr sz="1600">
              <a:solidFill>
                <a:schemeClr val="dk1"/>
              </a:solidFill>
            </a:endParaRPr>
          </a:p>
          <a:p>
            <a:pPr indent="0" lvl="0" marL="0" rtl="0">
              <a:lnSpc>
                <a:spcPct val="100000"/>
              </a:lnSpc>
              <a:spcBef>
                <a:spcPts val="1600"/>
              </a:spcBef>
              <a:spcAft>
                <a:spcPts val="0"/>
              </a:spcAft>
              <a:buNone/>
            </a:pPr>
            <a:r>
              <a:t/>
            </a:r>
            <a:endParaRPr sz="1600">
              <a:solidFill>
                <a:schemeClr val="dk1"/>
              </a:solidFill>
            </a:endParaRPr>
          </a:p>
          <a:p>
            <a:pPr indent="-330200" lvl="0" marL="457200" rtl="0">
              <a:lnSpc>
                <a:spcPct val="100000"/>
              </a:lnSpc>
              <a:spcBef>
                <a:spcPts val="1600"/>
              </a:spcBef>
              <a:spcAft>
                <a:spcPts val="0"/>
              </a:spcAft>
              <a:buClr>
                <a:schemeClr val="dk1"/>
              </a:buClr>
              <a:buSzPts val="1600"/>
              <a:buChar char="●"/>
            </a:pPr>
            <a:r>
              <a:rPr b="1" lang="en" sz="1600">
                <a:solidFill>
                  <a:schemeClr val="dk1"/>
                </a:solidFill>
              </a:rPr>
              <a:t>Rotten Tomatoes</a:t>
            </a:r>
            <a:endParaRPr b="1" sz="1600">
              <a:solidFill>
                <a:schemeClr val="dk1"/>
              </a:solidFill>
            </a:endParaRPr>
          </a:p>
          <a:p>
            <a:pPr indent="0" lvl="0" marL="0">
              <a:lnSpc>
                <a:spcPct val="100000"/>
              </a:lnSpc>
              <a:spcBef>
                <a:spcPts val="1600"/>
              </a:spcBef>
              <a:spcAft>
                <a:spcPts val="1600"/>
              </a:spcAft>
              <a:buNone/>
            </a:pPr>
            <a:r>
              <a:rPr lang="en" sz="1600">
                <a:solidFill>
                  <a:schemeClr val="dk1"/>
                </a:solidFill>
              </a:rPr>
              <a:t>rottentomatoes.com/browse/opening</a:t>
            </a:r>
            <a:endParaRPr b="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868500" y="322500"/>
            <a:ext cx="7407000" cy="66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MovieRec4Parents’ Approach:</a:t>
            </a:r>
            <a:endParaRPr>
              <a:solidFill>
                <a:schemeClr val="dk2"/>
              </a:solidFill>
            </a:endParaRPr>
          </a:p>
        </p:txBody>
      </p:sp>
      <p:sp>
        <p:nvSpPr>
          <p:cNvPr id="115" name="Google Shape;115;p21"/>
          <p:cNvSpPr txBox="1"/>
          <p:nvPr>
            <p:ph idx="1" type="body"/>
          </p:nvPr>
        </p:nvSpPr>
        <p:spPr>
          <a:xfrm>
            <a:off x="1714500" y="985500"/>
            <a:ext cx="5884800" cy="317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700"/>
              <a:t>Build a recommender based on words used in movie info</a:t>
            </a:r>
            <a:endParaRPr sz="1700"/>
          </a:p>
          <a:p>
            <a:pPr indent="0" lvl="0" marL="0" rtl="0">
              <a:spcBef>
                <a:spcPts val="1600"/>
              </a:spcBef>
              <a:spcAft>
                <a:spcPts val="0"/>
              </a:spcAft>
              <a:buNone/>
            </a:pPr>
            <a:r>
              <a:rPr lang="en" sz="1700"/>
              <a:t>8625 movies’ info scraped from Common Sense Media</a:t>
            </a:r>
            <a:endParaRPr sz="1700"/>
          </a:p>
          <a:p>
            <a:pPr indent="0" lvl="0" marL="0" rtl="0">
              <a:spcBef>
                <a:spcPts val="1600"/>
              </a:spcBef>
              <a:spcAft>
                <a:spcPts val="0"/>
              </a:spcAft>
              <a:buNone/>
            </a:pPr>
            <a:r>
              <a:rPr lang="en" sz="1700"/>
              <a:t>NLP conducted on text:</a:t>
            </a:r>
            <a:endParaRPr sz="1700"/>
          </a:p>
          <a:p>
            <a:pPr indent="0" lvl="0" marL="0" rtl="0">
              <a:spcBef>
                <a:spcPts val="1600"/>
              </a:spcBef>
              <a:spcAft>
                <a:spcPts val="0"/>
              </a:spcAft>
              <a:buNone/>
            </a:pPr>
            <a:r>
              <a:rPr lang="en" sz="1700"/>
              <a:t>	Count vs. TF-IDF Vectorization to form word tokens</a:t>
            </a:r>
            <a:endParaRPr sz="1700"/>
          </a:p>
          <a:p>
            <a:pPr indent="0" lvl="0" marL="0" rtl="0">
              <a:spcBef>
                <a:spcPts val="1600"/>
              </a:spcBef>
              <a:spcAft>
                <a:spcPts val="0"/>
              </a:spcAft>
              <a:buNone/>
            </a:pPr>
            <a:r>
              <a:rPr lang="en" sz="1700"/>
              <a:t>	Truncated SVD to reduce dimensionality</a:t>
            </a:r>
            <a:endParaRPr sz="1700"/>
          </a:p>
          <a:p>
            <a:pPr indent="0" lvl="0" marL="0" rtl="0">
              <a:spcBef>
                <a:spcPts val="1600"/>
              </a:spcBef>
              <a:spcAft>
                <a:spcPts val="0"/>
              </a:spcAft>
              <a:buNone/>
            </a:pPr>
            <a:r>
              <a:rPr lang="en" sz="1700"/>
              <a:t>	Build cosine similarity matrix</a:t>
            </a:r>
            <a:endParaRPr sz="1700"/>
          </a:p>
          <a:p>
            <a:pPr indent="0" lvl="0" marL="0" rtl="0">
              <a:spcBef>
                <a:spcPts val="1600"/>
              </a:spcBef>
              <a:spcAft>
                <a:spcPts val="0"/>
              </a:spcAft>
              <a:buNone/>
            </a:pPr>
            <a:r>
              <a:rPr lang="en" sz="1700"/>
              <a:t>Non-text features used to filter movie results</a:t>
            </a:r>
            <a:endParaRPr sz="1700"/>
          </a:p>
          <a:p>
            <a:pPr indent="0" lvl="0" marL="0" rtl="0">
              <a:spcBef>
                <a:spcPts val="1600"/>
              </a:spcBef>
              <a:spcAft>
                <a:spcPts val="16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299200" y="108750"/>
            <a:ext cx="4545600" cy="576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Natural Language Processing</a:t>
            </a:r>
            <a:endParaRPr sz="2400"/>
          </a:p>
        </p:txBody>
      </p:sp>
      <p:pic>
        <p:nvPicPr>
          <p:cNvPr id="121" name="Google Shape;121;p22"/>
          <p:cNvPicPr preferRelativeResize="0"/>
          <p:nvPr/>
        </p:nvPicPr>
        <p:blipFill>
          <a:blip r:embed="rId3">
            <a:alphaModFix/>
          </a:blip>
          <a:stretch>
            <a:fillRect/>
          </a:stretch>
        </p:blipFill>
        <p:spPr>
          <a:xfrm>
            <a:off x="6535375" y="771200"/>
            <a:ext cx="2495550" cy="3994892"/>
          </a:xfrm>
          <a:prstGeom prst="rect">
            <a:avLst/>
          </a:prstGeom>
          <a:noFill/>
          <a:ln>
            <a:noFill/>
          </a:ln>
        </p:spPr>
      </p:pic>
      <p:sp>
        <p:nvSpPr>
          <p:cNvPr id="122" name="Google Shape;122;p22"/>
          <p:cNvSpPr txBox="1"/>
          <p:nvPr/>
        </p:nvSpPr>
        <p:spPr>
          <a:xfrm>
            <a:off x="6952500" y="377900"/>
            <a:ext cx="2123400" cy="393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Component 1</a:t>
            </a:r>
            <a:endParaRPr/>
          </a:p>
        </p:txBody>
      </p:sp>
      <p:cxnSp>
        <p:nvCxnSpPr>
          <p:cNvPr id="123" name="Google Shape;123;p22"/>
          <p:cNvCxnSpPr/>
          <p:nvPr/>
        </p:nvCxnSpPr>
        <p:spPr>
          <a:xfrm>
            <a:off x="2208475" y="2424875"/>
            <a:ext cx="451800" cy="42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2"/>
          <p:cNvCxnSpPr/>
          <p:nvPr/>
        </p:nvCxnSpPr>
        <p:spPr>
          <a:xfrm>
            <a:off x="6171973" y="2422775"/>
            <a:ext cx="400800" cy="84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p22"/>
          <p:cNvPicPr preferRelativeResize="0"/>
          <p:nvPr/>
        </p:nvPicPr>
        <p:blipFill>
          <a:blip r:embed="rId4">
            <a:alphaModFix/>
          </a:blip>
          <a:stretch>
            <a:fillRect/>
          </a:stretch>
        </p:blipFill>
        <p:spPr>
          <a:xfrm>
            <a:off x="2735075" y="1252912"/>
            <a:ext cx="3362100" cy="2348125"/>
          </a:xfrm>
          <a:prstGeom prst="rect">
            <a:avLst/>
          </a:prstGeom>
          <a:noFill/>
          <a:ln>
            <a:noFill/>
          </a:ln>
        </p:spPr>
      </p:pic>
      <p:pic>
        <p:nvPicPr>
          <p:cNvPr id="126" name="Google Shape;126;p22"/>
          <p:cNvPicPr preferRelativeResize="0"/>
          <p:nvPr/>
        </p:nvPicPr>
        <p:blipFill>
          <a:blip r:embed="rId5">
            <a:alphaModFix/>
          </a:blip>
          <a:stretch>
            <a:fillRect/>
          </a:stretch>
        </p:blipFill>
        <p:spPr>
          <a:xfrm>
            <a:off x="94150" y="152400"/>
            <a:ext cx="2039525" cy="4944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299200" y="108750"/>
            <a:ext cx="4545600" cy="576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Natural Language Processing</a:t>
            </a:r>
            <a:endParaRPr sz="2400"/>
          </a:p>
        </p:txBody>
      </p:sp>
      <p:sp>
        <p:nvSpPr>
          <p:cNvPr id="132" name="Google Shape;132;p23"/>
          <p:cNvSpPr txBox="1"/>
          <p:nvPr/>
        </p:nvSpPr>
        <p:spPr>
          <a:xfrm>
            <a:off x="230775" y="645275"/>
            <a:ext cx="21234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Component 2</a:t>
            </a:r>
            <a:endParaRPr/>
          </a:p>
        </p:txBody>
      </p:sp>
      <p:pic>
        <p:nvPicPr>
          <p:cNvPr id="133" name="Google Shape;133;p23"/>
          <p:cNvPicPr preferRelativeResize="0"/>
          <p:nvPr/>
        </p:nvPicPr>
        <p:blipFill>
          <a:blip r:embed="rId3">
            <a:alphaModFix/>
          </a:blip>
          <a:stretch>
            <a:fillRect/>
          </a:stretch>
        </p:blipFill>
        <p:spPr>
          <a:xfrm>
            <a:off x="234000" y="962463"/>
            <a:ext cx="1994400" cy="4102471"/>
          </a:xfrm>
          <a:prstGeom prst="rect">
            <a:avLst/>
          </a:prstGeom>
          <a:noFill/>
          <a:ln>
            <a:noFill/>
          </a:ln>
        </p:spPr>
      </p:pic>
      <p:pic>
        <p:nvPicPr>
          <p:cNvPr id="134" name="Google Shape;134;p23"/>
          <p:cNvPicPr preferRelativeResize="0"/>
          <p:nvPr/>
        </p:nvPicPr>
        <p:blipFill>
          <a:blip r:embed="rId4">
            <a:alphaModFix/>
          </a:blip>
          <a:stretch>
            <a:fillRect/>
          </a:stretch>
        </p:blipFill>
        <p:spPr>
          <a:xfrm>
            <a:off x="2542200" y="952125"/>
            <a:ext cx="1994400" cy="4102450"/>
          </a:xfrm>
          <a:prstGeom prst="rect">
            <a:avLst/>
          </a:prstGeom>
          <a:noFill/>
          <a:ln>
            <a:noFill/>
          </a:ln>
        </p:spPr>
      </p:pic>
      <p:sp>
        <p:nvSpPr>
          <p:cNvPr id="135" name="Google Shape;135;p23"/>
          <p:cNvSpPr txBox="1"/>
          <p:nvPr/>
        </p:nvSpPr>
        <p:spPr>
          <a:xfrm>
            <a:off x="2522900" y="645275"/>
            <a:ext cx="21234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Component 3</a:t>
            </a:r>
            <a:endParaRPr/>
          </a:p>
        </p:txBody>
      </p:sp>
      <p:pic>
        <p:nvPicPr>
          <p:cNvPr id="136" name="Google Shape;136;p23"/>
          <p:cNvPicPr preferRelativeResize="0"/>
          <p:nvPr/>
        </p:nvPicPr>
        <p:blipFill>
          <a:blip r:embed="rId5">
            <a:alphaModFix/>
          </a:blip>
          <a:stretch>
            <a:fillRect/>
          </a:stretch>
        </p:blipFill>
        <p:spPr>
          <a:xfrm>
            <a:off x="4925038" y="962487"/>
            <a:ext cx="1903425" cy="3987400"/>
          </a:xfrm>
          <a:prstGeom prst="rect">
            <a:avLst/>
          </a:prstGeom>
          <a:noFill/>
          <a:ln>
            <a:noFill/>
          </a:ln>
        </p:spPr>
      </p:pic>
      <p:sp>
        <p:nvSpPr>
          <p:cNvPr id="137" name="Google Shape;137;p23"/>
          <p:cNvSpPr txBox="1"/>
          <p:nvPr/>
        </p:nvSpPr>
        <p:spPr>
          <a:xfrm>
            <a:off x="4815050" y="645275"/>
            <a:ext cx="21234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Component 6</a:t>
            </a:r>
            <a:endParaRPr/>
          </a:p>
        </p:txBody>
      </p:sp>
      <p:pic>
        <p:nvPicPr>
          <p:cNvPr id="138" name="Google Shape;138;p23"/>
          <p:cNvPicPr preferRelativeResize="0"/>
          <p:nvPr/>
        </p:nvPicPr>
        <p:blipFill>
          <a:blip r:embed="rId6">
            <a:alphaModFix/>
          </a:blip>
          <a:stretch>
            <a:fillRect/>
          </a:stretch>
        </p:blipFill>
        <p:spPr>
          <a:xfrm>
            <a:off x="7050175" y="962475"/>
            <a:ext cx="1865400" cy="3987425"/>
          </a:xfrm>
          <a:prstGeom prst="rect">
            <a:avLst/>
          </a:prstGeom>
          <a:noFill/>
          <a:ln>
            <a:noFill/>
          </a:ln>
        </p:spPr>
      </p:pic>
      <p:sp>
        <p:nvSpPr>
          <p:cNvPr id="139" name="Google Shape;139;p23"/>
          <p:cNvSpPr txBox="1"/>
          <p:nvPr/>
        </p:nvSpPr>
        <p:spPr>
          <a:xfrm>
            <a:off x="6960500" y="645275"/>
            <a:ext cx="21234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Component 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1061925" y="152400"/>
            <a:ext cx="6741294"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897525" y="152400"/>
            <a:ext cx="7348938"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