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302" r:id="rId4"/>
    <p:sldId id="301" r:id="rId5"/>
    <p:sldId id="303" r:id="rId6"/>
    <p:sldId id="297" r:id="rId7"/>
    <p:sldId id="304" r:id="rId8"/>
    <p:sldId id="305" r:id="rId9"/>
    <p:sldId id="306" r:id="rId10"/>
    <p:sldId id="308" r:id="rId11"/>
    <p:sldId id="298" r:id="rId12"/>
    <p:sldId id="309" r:id="rId13"/>
    <p:sldId id="310" r:id="rId14"/>
    <p:sldId id="299" r:id="rId15"/>
    <p:sldId id="307" r:id="rId16"/>
    <p:sldId id="315" r:id="rId17"/>
    <p:sldId id="311" r:id="rId18"/>
    <p:sldId id="300" r:id="rId19"/>
    <p:sldId id="312" r:id="rId20"/>
    <p:sldId id="314" r:id="rId21"/>
    <p:sldId id="293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54" autoAdjust="0"/>
  </p:normalViewPr>
  <p:slideViewPr>
    <p:cSldViewPr snapToGrid="0">
      <p:cViewPr>
        <p:scale>
          <a:sx n="100" d="100"/>
          <a:sy n="100" d="100"/>
        </p:scale>
        <p:origin x="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0CD-F677-4BF5-801C-781EF88968E6}" type="datetimeFigureOut">
              <a:rPr lang="pl-PL" smtClean="0"/>
              <a:t>04.12.2020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041C-4ACE-403B-BABE-9F4A04708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29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E2067-A5C0-4D31-AE6F-5D72B4A4F778}" type="datetimeFigureOut">
              <a:rPr lang="pl-PL" smtClean="0"/>
              <a:t>04.12.2020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CF07-A385-4F32-BA91-4B9DD007B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770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31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- Idea programowania obiektowego</a:t>
            </a:r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Pomysły:</a:t>
            </a:r>
          </a:p>
          <a:p>
            <a:pPr marL="171450" indent="-171450">
              <a:buFontTx/>
              <a:buChar char="-"/>
            </a:pPr>
            <a:r>
              <a:rPr lang="pl-PL" dirty="0"/>
              <a:t>Klasa Adder jako przykład abstrakcji</a:t>
            </a:r>
          </a:p>
          <a:p>
            <a:pPr marL="171450" indent="-171450">
              <a:buFontTx/>
              <a:buChar char="-"/>
            </a:pPr>
            <a:r>
              <a:rPr lang="pl-PL" dirty="0"/>
              <a:t>Operacje na plikach jako przykład obiektu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798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Służą do połączenia danych i operacji w logiczną całość</a:t>
            </a:r>
          </a:p>
          <a:p>
            <a:pPr marL="171450" indent="-171450">
              <a:buFontTx/>
              <a:buChar char="-"/>
            </a:pPr>
            <a:r>
              <a:rPr lang="pl-PL" dirty="0"/>
              <a:t>Dwa obszary</a:t>
            </a:r>
          </a:p>
          <a:p>
            <a:pPr marL="171450" indent="-171450">
              <a:buFontTx/>
              <a:buChar char="-"/>
            </a:pPr>
            <a:r>
              <a:rPr lang="pl-PL" dirty="0"/>
              <a:t>Pola (ang. members) – zmienne/stale i metody</a:t>
            </a:r>
          </a:p>
          <a:p>
            <a:pPr marL="171450" indent="-171450">
              <a:buFontTx/>
              <a:buChar char="-"/>
            </a:pPr>
            <a:r>
              <a:rPr lang="pl-PL" dirty="0"/>
              <a:t>Zmienną klasy nazywamy obiektem</a:t>
            </a:r>
          </a:p>
          <a:p>
            <a:pPr marL="171450" indent="-171450">
              <a:buFontTx/>
              <a:buChar char="-"/>
            </a:pPr>
            <a:r>
              <a:rPr lang="pl-PL" dirty="0"/>
              <a:t>Różnice między klasami a obiektami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447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Operowanie na obiektach zamiast na liczbach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30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76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88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48770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31590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49948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25162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0519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19614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57054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76743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67203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62325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49820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04.12.2020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7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enir/recruitment2020/releases/tag/2.0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enir/recruitment2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Szkolenie z programowania obiektowego w C++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i="1" dirty="0"/>
              <a:t>SKA </a:t>
            </a:r>
            <a:r>
              <a:rPr lang="pl-PL" i="1" dirty="0" err="1"/>
              <a:t>Robotics</a:t>
            </a:r>
            <a:endParaRPr lang="pl-PL" i="1" dirty="0"/>
          </a:p>
          <a:p>
            <a:r>
              <a:rPr lang="pl-PL" sz="2000" dirty="0"/>
              <a:t>Konrad Brzózka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</a:t>
            </a:fld>
            <a:endParaRPr lang="pl-PL"/>
          </a:p>
        </p:txBody>
      </p:sp>
      <p:pic>
        <p:nvPicPr>
          <p:cNvPr id="1026" name="Picture 2" descr="12516155_905602552889434_894504550_n-600x600.jpg (600×6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2947"/>
            <a:ext cx="1718733" cy="17187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Studenckie Koło Astronautyczne – Strona internetowa najbardziej kosmicznego  koła naukowego w Polsce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067" y="4552947"/>
            <a:ext cx="1718733" cy="17187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1793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DD73-EAC8-4560-B005-82FE5B2B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Destruktory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A244D-E07E-4294-BC1D-6835497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CCDD-DB1E-4238-92D4-85806B7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10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79C7-33EC-4D53-97B2-08805721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6" y="1147444"/>
            <a:ext cx="7630590" cy="4563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3A855-30ED-4CD3-A7C1-A5559504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690" y="1690445"/>
            <a:ext cx="3296110" cy="3477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pole tekstowe 15">
            <a:extLst>
              <a:ext uri="{FF2B5EF4-FFF2-40B4-BE49-F238E27FC236}">
                <a16:creationId xmlns:a16="http://schemas.microsoft.com/office/drawing/2014/main" id="{A8CDBFBB-8CC0-4AA1-81C5-875D45D4F01F}"/>
              </a:ext>
            </a:extLst>
          </p:cNvPr>
          <p:cNvSpPr txBox="1"/>
          <p:nvPr/>
        </p:nvSpPr>
        <p:spPr>
          <a:xfrm>
            <a:off x="333375" y="5710556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07-destructors.cpp</a:t>
            </a:r>
          </a:p>
        </p:txBody>
      </p:sp>
    </p:spTree>
    <p:extLst>
      <p:ext uri="{BB962C8B-B14F-4D97-AF65-F5344CB8AC3E}">
        <p14:creationId xmlns:p14="http://schemas.microsoft.com/office/powerpoint/2010/main" val="2457910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59C-5D10-4A13-A5BD-2D7857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Enkapsulacja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5AD84-CA56-4D10-824D-176F90BA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055A-3207-4154-91D5-C4901FBF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11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531FE-CF05-40D7-B6EF-426BB6BE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7440063" cy="5439534"/>
          </a:xfrm>
          <a:prstGeom prst="rect">
            <a:avLst/>
          </a:prstGeom>
        </p:spPr>
      </p:pic>
      <p:sp>
        <p:nvSpPr>
          <p:cNvPr id="6" name="pole tekstowe 15">
            <a:extLst>
              <a:ext uri="{FF2B5EF4-FFF2-40B4-BE49-F238E27FC236}">
                <a16:creationId xmlns:a16="http://schemas.microsoft.com/office/drawing/2014/main" id="{142B6821-BA7F-4D9D-AE33-775941FAD333}"/>
              </a:ext>
            </a:extLst>
          </p:cNvPr>
          <p:cNvSpPr txBox="1"/>
          <p:nvPr/>
        </p:nvSpPr>
        <p:spPr>
          <a:xfrm>
            <a:off x="1896979" y="6356350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08-encapsulation.cpp</a:t>
            </a:r>
          </a:p>
        </p:txBody>
      </p:sp>
      <p:sp>
        <p:nvSpPr>
          <p:cNvPr id="7" name="Prostokąt 8">
            <a:extLst>
              <a:ext uri="{FF2B5EF4-FFF2-40B4-BE49-F238E27FC236}">
                <a16:creationId xmlns:a16="http://schemas.microsoft.com/office/drawing/2014/main" id="{5E8C4AAE-C9F9-40CE-8959-8A3193FCCF4A}"/>
              </a:ext>
            </a:extLst>
          </p:cNvPr>
          <p:cNvSpPr/>
          <p:nvPr/>
        </p:nvSpPr>
        <p:spPr>
          <a:xfrm>
            <a:off x="1755558" y="3103917"/>
            <a:ext cx="2046421" cy="216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8">
            <a:extLst>
              <a:ext uri="{FF2B5EF4-FFF2-40B4-BE49-F238E27FC236}">
                <a16:creationId xmlns:a16="http://schemas.microsoft.com/office/drawing/2014/main" id="{B468AAD8-EBB9-499F-99BA-D083DE01D2CD}"/>
              </a:ext>
            </a:extLst>
          </p:cNvPr>
          <p:cNvSpPr/>
          <p:nvPr/>
        </p:nvSpPr>
        <p:spPr>
          <a:xfrm>
            <a:off x="1755558" y="1576188"/>
            <a:ext cx="3028198" cy="216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373B3EA-2CE6-456C-AAF2-E0EC1DDDD598}"/>
              </a:ext>
            </a:extLst>
          </p:cNvPr>
          <p:cNvSpPr/>
          <p:nvPr/>
        </p:nvSpPr>
        <p:spPr>
          <a:xfrm>
            <a:off x="1763579" y="2017346"/>
            <a:ext cx="2750669" cy="216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8">
            <a:extLst>
              <a:ext uri="{FF2B5EF4-FFF2-40B4-BE49-F238E27FC236}">
                <a16:creationId xmlns:a16="http://schemas.microsoft.com/office/drawing/2014/main" id="{688A25E8-6415-4BF0-A61E-9F0F28FDA0CD}"/>
              </a:ext>
            </a:extLst>
          </p:cNvPr>
          <p:cNvSpPr/>
          <p:nvPr/>
        </p:nvSpPr>
        <p:spPr>
          <a:xfrm>
            <a:off x="1771601" y="2458504"/>
            <a:ext cx="2030378" cy="216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A8EAFA89-36F5-4780-9F51-40A8E4FDFE74}"/>
              </a:ext>
            </a:extLst>
          </p:cNvPr>
          <p:cNvSpPr/>
          <p:nvPr/>
        </p:nvSpPr>
        <p:spPr>
          <a:xfrm>
            <a:off x="1763579" y="4182698"/>
            <a:ext cx="3713196" cy="44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8">
            <a:extLst>
              <a:ext uri="{FF2B5EF4-FFF2-40B4-BE49-F238E27FC236}">
                <a16:creationId xmlns:a16="http://schemas.microsoft.com/office/drawing/2014/main" id="{73AA21F7-CCC0-482C-B987-7A9DBA6F5363}"/>
              </a:ext>
            </a:extLst>
          </p:cNvPr>
          <p:cNvSpPr/>
          <p:nvPr/>
        </p:nvSpPr>
        <p:spPr>
          <a:xfrm>
            <a:off x="1771600" y="4828111"/>
            <a:ext cx="5148963" cy="215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ACB3F002-2725-474A-A60B-FB9FA3DE002E}"/>
              </a:ext>
            </a:extLst>
          </p:cNvPr>
          <p:cNvSpPr/>
          <p:nvPr/>
        </p:nvSpPr>
        <p:spPr>
          <a:xfrm>
            <a:off x="4062700" y="4828111"/>
            <a:ext cx="1096441" cy="215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2849A44-6FE9-4101-B662-217885DF6483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16200000" flipV="1">
            <a:off x="2577935" y="2795124"/>
            <a:ext cx="2593966" cy="147200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8">
            <a:extLst>
              <a:ext uri="{FF2B5EF4-FFF2-40B4-BE49-F238E27FC236}">
                <a16:creationId xmlns:a16="http://schemas.microsoft.com/office/drawing/2014/main" id="{CE460287-E548-47BE-9143-59794BEF0050}"/>
              </a:ext>
            </a:extLst>
          </p:cNvPr>
          <p:cNvSpPr/>
          <p:nvPr/>
        </p:nvSpPr>
        <p:spPr>
          <a:xfrm>
            <a:off x="2377440" y="5491675"/>
            <a:ext cx="856648" cy="206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4965EE2-F50C-4664-B200-ACF16C08DC93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rot="16200000" flipV="1">
            <a:off x="1388091" y="4074002"/>
            <a:ext cx="2816372" cy="1897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45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20" grpId="0" animBg="1"/>
      <p:bldP spid="20" grpId="1" animBg="1"/>
      <p:bldP spid="2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F6EC-708F-49B6-A8FD-0734EA52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pl-PL" dirty="0"/>
              <a:t>Pola statyczne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98572-C4FE-4FD5-AF02-A0EBC467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1D21-0C32-452D-A6EE-43821E32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12</a:t>
            </a:fld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70039-859F-4EED-9291-2977E64F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9" y="703555"/>
            <a:ext cx="6744641" cy="4801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C4E1D4-D613-47D3-9383-B6D62E76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03" y="1993291"/>
            <a:ext cx="8726118" cy="43630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pole tekstowe 15">
            <a:extLst>
              <a:ext uri="{FF2B5EF4-FFF2-40B4-BE49-F238E27FC236}">
                <a16:creationId xmlns:a16="http://schemas.microsoft.com/office/drawing/2014/main" id="{B3B30C58-75C3-4D78-A9A1-C8EF363BD36D}"/>
              </a:ext>
            </a:extLst>
          </p:cNvPr>
          <p:cNvSpPr txBox="1"/>
          <p:nvPr/>
        </p:nvSpPr>
        <p:spPr>
          <a:xfrm>
            <a:off x="209079" y="5504825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09-staticvars.cpp</a:t>
            </a:r>
          </a:p>
        </p:txBody>
      </p:sp>
    </p:spTree>
    <p:extLst>
      <p:ext uri="{BB962C8B-B14F-4D97-AF65-F5344CB8AC3E}">
        <p14:creationId xmlns:p14="http://schemas.microsoft.com/office/powerpoint/2010/main" val="340419719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D824-E80C-4533-9E91-A3F1F6AD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Pola statyczne – c.d.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24905-8CEF-406A-99F2-8931B718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39215-4F39-40FC-9E58-026E20C0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13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3E628-8C8E-40D9-9442-5DFE613B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9" y="932156"/>
            <a:ext cx="5706271" cy="4363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9C814-A975-4FF4-AA7C-F537F9A3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39" y="4326258"/>
            <a:ext cx="7754432" cy="19814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pole tekstowe 15">
            <a:extLst>
              <a:ext uri="{FF2B5EF4-FFF2-40B4-BE49-F238E27FC236}">
                <a16:creationId xmlns:a16="http://schemas.microsoft.com/office/drawing/2014/main" id="{E58894E7-91DB-45E9-A48B-0F557E922E01}"/>
              </a:ext>
            </a:extLst>
          </p:cNvPr>
          <p:cNvSpPr txBox="1"/>
          <p:nvPr/>
        </p:nvSpPr>
        <p:spPr>
          <a:xfrm>
            <a:off x="237654" y="5364117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10-staticmethods.cpp</a:t>
            </a:r>
          </a:p>
        </p:txBody>
      </p:sp>
    </p:spTree>
    <p:extLst>
      <p:ext uri="{BB962C8B-B14F-4D97-AF65-F5344CB8AC3E}">
        <p14:creationId xmlns:p14="http://schemas.microsoft.com/office/powerpoint/2010/main" val="346468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8978-1CE4-4F96-8256-929AEDB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Dziedziczenie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9E842-C69F-46F8-8AFE-C8424DA3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32646-D8A8-48D7-AC09-7122D69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14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812CE-CEBD-4282-986E-8F64DAB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9040487" cy="5220429"/>
          </a:xfrm>
          <a:prstGeom prst="rect">
            <a:avLst/>
          </a:prstGeom>
        </p:spPr>
      </p:pic>
      <p:sp>
        <p:nvSpPr>
          <p:cNvPr id="6" name="Prostokąt 8">
            <a:extLst>
              <a:ext uri="{FF2B5EF4-FFF2-40B4-BE49-F238E27FC236}">
                <a16:creationId xmlns:a16="http://schemas.microsoft.com/office/drawing/2014/main" id="{B2202D32-7DEB-47CB-94A9-6DFC762936D1}"/>
              </a:ext>
            </a:extLst>
          </p:cNvPr>
          <p:cNvSpPr/>
          <p:nvPr/>
        </p:nvSpPr>
        <p:spPr>
          <a:xfrm>
            <a:off x="1354184" y="932031"/>
            <a:ext cx="2621050" cy="1310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8">
            <a:extLst>
              <a:ext uri="{FF2B5EF4-FFF2-40B4-BE49-F238E27FC236}">
                <a16:creationId xmlns:a16="http://schemas.microsoft.com/office/drawing/2014/main" id="{C6D00D9E-40D2-4E66-9AAC-4FDC767B5CFF}"/>
              </a:ext>
            </a:extLst>
          </p:cNvPr>
          <p:cNvSpPr/>
          <p:nvPr/>
        </p:nvSpPr>
        <p:spPr>
          <a:xfrm>
            <a:off x="1354183" y="2425596"/>
            <a:ext cx="3015685" cy="111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8">
            <a:extLst>
              <a:ext uri="{FF2B5EF4-FFF2-40B4-BE49-F238E27FC236}">
                <a16:creationId xmlns:a16="http://schemas.microsoft.com/office/drawing/2014/main" id="{403EC717-CB00-4FB1-93F9-0CF8153BCA8D}"/>
              </a:ext>
            </a:extLst>
          </p:cNvPr>
          <p:cNvSpPr/>
          <p:nvPr/>
        </p:nvSpPr>
        <p:spPr>
          <a:xfrm>
            <a:off x="1776090" y="4146915"/>
            <a:ext cx="1169241" cy="24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24E655E-D9C3-4290-A5D8-0664BBCC4B53}"/>
              </a:ext>
            </a:extLst>
          </p:cNvPr>
          <p:cNvSpPr/>
          <p:nvPr/>
        </p:nvSpPr>
        <p:spPr>
          <a:xfrm>
            <a:off x="1776090" y="4389121"/>
            <a:ext cx="2632281" cy="404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8">
            <a:extLst>
              <a:ext uri="{FF2B5EF4-FFF2-40B4-BE49-F238E27FC236}">
                <a16:creationId xmlns:a16="http://schemas.microsoft.com/office/drawing/2014/main" id="{516F324C-8D2F-4AEB-8565-A28652D25D28}"/>
              </a:ext>
            </a:extLst>
          </p:cNvPr>
          <p:cNvSpPr/>
          <p:nvPr/>
        </p:nvSpPr>
        <p:spPr>
          <a:xfrm>
            <a:off x="1776090" y="4793381"/>
            <a:ext cx="1900761" cy="24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4791831-88E8-4FD1-90E4-D3D4417D98FF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786747" y="3083636"/>
            <a:ext cx="2338940" cy="2720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8EFB867-6713-49D0-BEB0-8DF24D19A0D9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1812071" y="3878980"/>
            <a:ext cx="1463040" cy="36576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8">
            <a:extLst>
              <a:ext uri="{FF2B5EF4-FFF2-40B4-BE49-F238E27FC236}">
                <a16:creationId xmlns:a16="http://schemas.microsoft.com/office/drawing/2014/main" id="{E58B6F78-2092-4A9F-A038-9E3436CD7E83}"/>
              </a:ext>
            </a:extLst>
          </p:cNvPr>
          <p:cNvSpPr/>
          <p:nvPr/>
        </p:nvSpPr>
        <p:spPr>
          <a:xfrm>
            <a:off x="1776090" y="5240451"/>
            <a:ext cx="8032053" cy="24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15">
            <a:extLst>
              <a:ext uri="{FF2B5EF4-FFF2-40B4-BE49-F238E27FC236}">
                <a16:creationId xmlns:a16="http://schemas.microsoft.com/office/drawing/2014/main" id="{59E90A50-CCB3-4412-88E7-660EE2EEBB9F}"/>
              </a:ext>
            </a:extLst>
          </p:cNvPr>
          <p:cNvSpPr txBox="1"/>
          <p:nvPr/>
        </p:nvSpPr>
        <p:spPr>
          <a:xfrm>
            <a:off x="1776090" y="6268319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11-inheritance.cpp</a:t>
            </a:r>
          </a:p>
        </p:txBody>
      </p:sp>
    </p:spTree>
    <p:extLst>
      <p:ext uri="{BB962C8B-B14F-4D97-AF65-F5344CB8AC3E}">
        <p14:creationId xmlns:p14="http://schemas.microsoft.com/office/powerpoint/2010/main" val="3794892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20" grpId="0" animBg="1"/>
      <p:bldP spid="20" grpId="1" animBg="1"/>
      <p:bldP spid="2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17B4-7309-4B72-A760-06F09094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Dziedziczenie – c.d.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82211-F457-4449-863D-4D2D3363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D81A1-8E4D-407B-90D2-C2F164CF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15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7DE55-D03B-42B7-8836-F88B2772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1990524"/>
            <a:ext cx="7039957" cy="287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4DD5-6E80-4EB4-95EE-D3A0009E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1" y="3215786"/>
            <a:ext cx="9469171" cy="3505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D76BD-4794-486E-8E65-4918D9BE3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432" y="3654028"/>
            <a:ext cx="5563376" cy="2838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8414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25 -0.16551 L -0.10326 -0.16551 C -0.05703 -0.16551 0 -0.12014 0 -0.0831 L 0 0 " pathEditMode="relative" rAng="0" ptsTypes="AAAA">
                                      <p:cBhvr>
                                        <p:cTn id="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8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6.25E-7 -0.18588 C 6.25E-7 -0.26922 0.02943 -0.37153 0.05325 -0.37153 L 0.10664 -0.37153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-185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88CE-823C-442F-9D7D-F1F7B305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03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pl-PL" dirty="0"/>
              <a:t>Specyfikator </a:t>
            </a:r>
            <a:r>
              <a:rPr lang="pl-PL" dirty="0">
                <a:latin typeface="Consolas" panose="020B0609020204030204" pitchFamily="49" charset="0"/>
              </a:rPr>
              <a:t>protected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B71A8-E565-49AB-BF49-00A326DA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101DC-9CD1-4152-868E-C55A94C2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16</a:t>
            </a:fld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B1314-32EA-4934-970B-18103711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356"/>
            <a:ext cx="6277851" cy="4124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9C422-E5B3-4DA5-B1EC-BEB5A49D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711" y="627356"/>
            <a:ext cx="4858428" cy="2219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3C078-A885-4889-9C02-C0657124E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4546036"/>
            <a:ext cx="12192000" cy="2311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A360AB-6195-4CFE-965F-899E19CFA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5891975"/>
            <a:ext cx="1208891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995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AFED-0A34-443E-98C1-60709996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Metody wirtualne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FC938-8ADF-4D44-AD44-9E7232F4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45B6-4C22-4C17-8505-1A4BD0BD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17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1375A-03B2-44C3-9C6F-02ECBB16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9" y="1034039"/>
            <a:ext cx="4486901" cy="2610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7F9CF-0278-4B97-AFB6-CA37B054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1" y="365126"/>
            <a:ext cx="5449060" cy="1543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F19A3-F223-4ECF-B7FA-3AC829C70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50" y="996183"/>
            <a:ext cx="6982799" cy="39534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870B9-8C9F-49E1-A211-13DA7A536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549" y="2202870"/>
            <a:ext cx="6620799" cy="4153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817F2-52C8-4871-981D-A3CC2691E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90" y="3922329"/>
            <a:ext cx="11707859" cy="24196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pole tekstowe 15">
            <a:extLst>
              <a:ext uri="{FF2B5EF4-FFF2-40B4-BE49-F238E27FC236}">
                <a16:creationId xmlns:a16="http://schemas.microsoft.com/office/drawing/2014/main" id="{9783D5E9-7E08-43D3-A7AF-E15BCF5488DA}"/>
              </a:ext>
            </a:extLst>
          </p:cNvPr>
          <p:cNvSpPr txBox="1"/>
          <p:nvPr/>
        </p:nvSpPr>
        <p:spPr>
          <a:xfrm>
            <a:off x="441652" y="3592247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14-virtualmethods.cpp</a:t>
            </a:r>
          </a:p>
        </p:txBody>
      </p:sp>
    </p:spTree>
    <p:extLst>
      <p:ext uri="{BB962C8B-B14F-4D97-AF65-F5344CB8AC3E}">
        <p14:creationId xmlns:p14="http://schemas.microsoft.com/office/powerpoint/2010/main" val="3668861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ole tekstowe 15">
            <a:extLst>
              <a:ext uri="{FF2B5EF4-FFF2-40B4-BE49-F238E27FC236}">
                <a16:creationId xmlns:a16="http://schemas.microsoft.com/office/drawing/2014/main" id="{7B9058D3-01A7-4831-9C1A-E9B68ADAECF9}"/>
              </a:ext>
            </a:extLst>
          </p:cNvPr>
          <p:cNvSpPr txBox="1"/>
          <p:nvPr/>
        </p:nvSpPr>
        <p:spPr>
          <a:xfrm>
            <a:off x="4811170" y="5154889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15-polymorphism.cpp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8D0FC-CE78-4287-8D3B-B4019170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Polimorfizm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9C2C4-FAD1-4AAF-9F89-B8333B7C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14D3D-AC74-4AFB-B4FE-B3ECFC6A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18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3EC45-6718-442D-9D0B-B767B304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5" y="932156"/>
            <a:ext cx="4344006" cy="565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ED4C4-4CE3-4DD7-B8F3-DF758FFC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71" y="1661865"/>
            <a:ext cx="7287642" cy="3534268"/>
          </a:xfrm>
          <a:prstGeom prst="rect">
            <a:avLst/>
          </a:prstGeom>
        </p:spPr>
      </p:pic>
      <p:sp>
        <p:nvSpPr>
          <p:cNvPr id="7" name="Prostokąt 8">
            <a:extLst>
              <a:ext uri="{FF2B5EF4-FFF2-40B4-BE49-F238E27FC236}">
                <a16:creationId xmlns:a16="http://schemas.microsoft.com/office/drawing/2014/main" id="{96C386F2-BB5E-41AB-B706-A117A024DBC0}"/>
              </a:ext>
            </a:extLst>
          </p:cNvPr>
          <p:cNvSpPr/>
          <p:nvPr/>
        </p:nvSpPr>
        <p:spPr>
          <a:xfrm>
            <a:off x="960349" y="932157"/>
            <a:ext cx="3438395" cy="1079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8">
            <a:extLst>
              <a:ext uri="{FF2B5EF4-FFF2-40B4-BE49-F238E27FC236}">
                <a16:creationId xmlns:a16="http://schemas.microsoft.com/office/drawing/2014/main" id="{31D0DED2-74D5-413F-A300-E7CAE8236A62}"/>
              </a:ext>
            </a:extLst>
          </p:cNvPr>
          <p:cNvSpPr/>
          <p:nvPr/>
        </p:nvSpPr>
        <p:spPr>
          <a:xfrm>
            <a:off x="960349" y="2213812"/>
            <a:ext cx="3850822" cy="2204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2A986A5-6115-499C-B86B-570F131F50FE}"/>
              </a:ext>
            </a:extLst>
          </p:cNvPr>
          <p:cNvSpPr/>
          <p:nvPr/>
        </p:nvSpPr>
        <p:spPr>
          <a:xfrm>
            <a:off x="960349" y="4588743"/>
            <a:ext cx="3850822" cy="200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8">
            <a:extLst>
              <a:ext uri="{FF2B5EF4-FFF2-40B4-BE49-F238E27FC236}">
                <a16:creationId xmlns:a16="http://schemas.microsoft.com/office/drawing/2014/main" id="{69722317-5220-491B-954C-763C741D6052}"/>
              </a:ext>
            </a:extLst>
          </p:cNvPr>
          <p:cNvSpPr/>
          <p:nvPr/>
        </p:nvSpPr>
        <p:spPr>
          <a:xfrm>
            <a:off x="5304355" y="1661867"/>
            <a:ext cx="6794458" cy="94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734C0B6A-4863-4DBE-B33E-7288A6ADB9ED}"/>
              </a:ext>
            </a:extLst>
          </p:cNvPr>
          <p:cNvSpPr/>
          <p:nvPr/>
        </p:nvSpPr>
        <p:spPr>
          <a:xfrm>
            <a:off x="5716782" y="3170963"/>
            <a:ext cx="1664049" cy="2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8">
            <a:extLst>
              <a:ext uri="{FF2B5EF4-FFF2-40B4-BE49-F238E27FC236}">
                <a16:creationId xmlns:a16="http://schemas.microsoft.com/office/drawing/2014/main" id="{1A178E5A-6E17-40C6-9928-AB22AA217520}"/>
              </a:ext>
            </a:extLst>
          </p:cNvPr>
          <p:cNvSpPr/>
          <p:nvPr/>
        </p:nvSpPr>
        <p:spPr>
          <a:xfrm>
            <a:off x="5716781" y="3632457"/>
            <a:ext cx="3225088" cy="2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8">
            <a:extLst>
              <a:ext uri="{FF2B5EF4-FFF2-40B4-BE49-F238E27FC236}">
                <a16:creationId xmlns:a16="http://schemas.microsoft.com/office/drawing/2014/main" id="{28ECE57D-6014-44DF-A519-89BCF24D93F1}"/>
              </a:ext>
            </a:extLst>
          </p:cNvPr>
          <p:cNvSpPr/>
          <p:nvPr/>
        </p:nvSpPr>
        <p:spPr>
          <a:xfrm>
            <a:off x="5715177" y="4035114"/>
            <a:ext cx="1869530" cy="2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B10B39E-6066-46C8-9C9B-BE65E00751B5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6139297" y="2406823"/>
            <a:ext cx="2138937" cy="11176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8">
            <a:extLst>
              <a:ext uri="{FF2B5EF4-FFF2-40B4-BE49-F238E27FC236}">
                <a16:creationId xmlns:a16="http://schemas.microsoft.com/office/drawing/2014/main" id="{FF33B7A4-B5F0-48CD-AE9A-34CE52375553}"/>
              </a:ext>
            </a:extLst>
          </p:cNvPr>
          <p:cNvSpPr/>
          <p:nvPr/>
        </p:nvSpPr>
        <p:spPr>
          <a:xfrm>
            <a:off x="9567603" y="2092372"/>
            <a:ext cx="1193442" cy="2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7BBA21A-5563-4E48-A2F1-C9A8B5BD192E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4214451" y="2221390"/>
            <a:ext cx="5353152" cy="35730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8">
            <a:extLst>
              <a:ext uri="{FF2B5EF4-FFF2-40B4-BE49-F238E27FC236}">
                <a16:creationId xmlns:a16="http://schemas.microsoft.com/office/drawing/2014/main" id="{62FBDD75-1BB3-434F-BA7A-BF6BBC7E6B14}"/>
              </a:ext>
            </a:extLst>
          </p:cNvPr>
          <p:cNvSpPr/>
          <p:nvPr/>
        </p:nvSpPr>
        <p:spPr>
          <a:xfrm>
            <a:off x="5715177" y="4270603"/>
            <a:ext cx="2052410" cy="2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35C1F97-F13D-4575-AFA3-D725F6698F5B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6067272" y="2570289"/>
            <a:ext cx="2374425" cy="10262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6C69ECF-E24C-4F91-AB0D-A75B9A54E272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4214451" y="2221391"/>
            <a:ext cx="5353153" cy="1410674"/>
          </a:xfrm>
          <a:prstGeom prst="curvedConnector3">
            <a:avLst>
              <a:gd name="adj1" fmla="val 595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4C922-4246-4FCA-A61E-9CF4B6201BE2}"/>
              </a:ext>
            </a:extLst>
          </p:cNvPr>
          <p:cNvSpPr txBox="1"/>
          <p:nvPr/>
        </p:nvSpPr>
        <p:spPr>
          <a:xfrm>
            <a:off x="5182206" y="661135"/>
            <a:ext cx="637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Polimorfizm dotyczy wyłącznie referencji (i wskaźników) !</a:t>
            </a:r>
            <a:endParaRPr lang="en-GB" sz="20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05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8" grpId="0" animBg="1"/>
      <p:bldP spid="18" grpId="1" animBg="1"/>
      <p:bldP spid="18" grpId="4" animBg="1"/>
      <p:bldP spid="18" grpId="5" animBg="1"/>
      <p:bldP spid="24" grpId="0" animBg="1"/>
      <p:bldP spid="24" grpId="1" animBg="1"/>
      <p:bldP spid="24" grpId="2" animBg="1"/>
      <p:bldP spid="13" grpId="0"/>
      <p:bldP spid="1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7BDB-81B3-470F-BB81-48AD56CC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Interfejsy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0DF46-AB6C-4337-B711-AFBFB10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BBE8-C4DA-4E7A-8105-208BB084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19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D8ED7-B72B-45FE-9483-0FDD6F76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8" y="932156"/>
            <a:ext cx="3829584" cy="1952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8B1F-51B7-420F-873D-7368EDD2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2" y="932156"/>
            <a:ext cx="4086795" cy="43725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749FF-EBF7-41B4-B1B5-D8385030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32" y="1223686"/>
            <a:ext cx="6344535" cy="39534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483A54-A5A5-4019-BBB0-77917F852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1483"/>
            <a:ext cx="12192000" cy="45648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912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379806"/>
          </a:xfrm>
        </p:spPr>
        <p:txBody>
          <a:bodyPr>
            <a:normAutofit/>
          </a:bodyPr>
          <a:lstStyle/>
          <a:p>
            <a:r>
              <a:rPr lang="pl-PL" sz="2000" dirty="0"/>
              <a:t>Co to jest programowanie obiektowe?</a:t>
            </a:r>
          </a:p>
          <a:p>
            <a:r>
              <a:rPr lang="pl-PL" sz="2000" dirty="0"/>
              <a:t>Klasy i obiekty</a:t>
            </a:r>
          </a:p>
          <a:p>
            <a:r>
              <a:rPr lang="pl-PL" sz="2000" dirty="0"/>
              <a:t>Abstrakcja</a:t>
            </a:r>
          </a:p>
          <a:p>
            <a:r>
              <a:rPr lang="pl-PL" sz="2000" dirty="0"/>
              <a:t>Metody</a:t>
            </a:r>
          </a:p>
          <a:p>
            <a:r>
              <a:rPr lang="pl-PL" sz="2000" dirty="0"/>
              <a:t>Konstruktory i destruktory</a:t>
            </a:r>
          </a:p>
          <a:p>
            <a:r>
              <a:rPr lang="pl-PL" sz="2000" dirty="0"/>
              <a:t>Enkapsulacja</a:t>
            </a:r>
          </a:p>
          <a:p>
            <a:r>
              <a:rPr lang="pl-PL" sz="2000" dirty="0"/>
              <a:t>Pola statyczne</a:t>
            </a:r>
          </a:p>
          <a:p>
            <a:r>
              <a:rPr lang="pl-PL" sz="2000" dirty="0"/>
              <a:t>Dziedziczenie</a:t>
            </a:r>
          </a:p>
          <a:p>
            <a:r>
              <a:rPr lang="pl-PL" sz="2000" dirty="0"/>
              <a:t>Metody wirtualne i interfejsy</a:t>
            </a:r>
          </a:p>
          <a:p>
            <a:r>
              <a:rPr lang="pl-PL" sz="2000" dirty="0"/>
              <a:t>Polimorfizm</a:t>
            </a:r>
          </a:p>
          <a:p>
            <a:r>
              <a:rPr lang="pl-PL" sz="2000" dirty="0"/>
              <a:t>Podział programu na wiele plików</a:t>
            </a:r>
          </a:p>
          <a:p>
            <a:endParaRPr lang="pl-P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l-P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do skompilowanych przykładów: </a:t>
            </a:r>
            <a:r>
              <a:rPr lang="en-GB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github.com/Hadenir/recruitment2020/releases/tag/</a:t>
            </a:r>
            <a:r>
              <a:rPr lang="pl-PL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2</a:t>
            </a:r>
            <a:r>
              <a:rPr lang="en-GB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.0.0</a:t>
            </a:r>
            <a:endParaRPr lang="pl-PL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</a:t>
            </a:fld>
            <a:endParaRPr lang="pl-PL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838200" y="365125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Tematy szkolenia</a:t>
            </a:r>
          </a:p>
        </p:txBody>
      </p:sp>
    </p:spTree>
    <p:extLst>
      <p:ext uri="{BB962C8B-B14F-4D97-AF65-F5344CB8AC3E}">
        <p14:creationId xmlns:p14="http://schemas.microsoft.com/office/powerpoint/2010/main" val="283029494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BA34-EFEE-43C7-AC7E-6A77F4EA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Podział programu na wiele plików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135ED-191E-4F5A-954C-2C660ADA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5522-FD05-4C3F-90A6-B0ED3A31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20</a:t>
            </a:fld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E61D-9F50-4388-BF0C-96D31DD419C2}"/>
              </a:ext>
            </a:extLst>
          </p:cNvPr>
          <p:cNvSpPr txBox="1"/>
          <p:nvPr/>
        </p:nvSpPr>
        <p:spPr>
          <a:xfrm>
            <a:off x="3133725" y="1960768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Jeden plik z całym kodem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17-item.cpp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00DF0-7649-45E4-B9AF-1E75F9686B1B}"/>
              </a:ext>
            </a:extLst>
          </p:cNvPr>
          <p:cNvSpPr txBox="1"/>
          <p:nvPr/>
        </p:nvSpPr>
        <p:spPr>
          <a:xfrm>
            <a:off x="1042991" y="3293085"/>
            <a:ext cx="225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Plik nagłówkowy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item.hpp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54CAF-634A-456B-803A-68BF06693780}"/>
              </a:ext>
            </a:extLst>
          </p:cNvPr>
          <p:cNvSpPr txBox="1"/>
          <p:nvPr/>
        </p:nvSpPr>
        <p:spPr>
          <a:xfrm>
            <a:off x="8134350" y="3293085"/>
            <a:ext cx="2190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Plik źródłowy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item.cpp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108BD-7F93-4897-901F-CFD16F7551AD}"/>
              </a:ext>
            </a:extLst>
          </p:cNvPr>
          <p:cNvSpPr txBox="1"/>
          <p:nvPr/>
        </p:nvSpPr>
        <p:spPr>
          <a:xfrm>
            <a:off x="4429125" y="509734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Plik źródłowy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main.cpp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F2F658-D4BE-4426-B68D-9575AFD0582B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3300414" y="2791765"/>
            <a:ext cx="2424111" cy="916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87377E-978B-4459-91B0-44C1D85C2D3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24525" y="2791765"/>
            <a:ext cx="0" cy="2305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E32B4-358F-4870-9222-D71C036B959E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5724525" y="2791765"/>
            <a:ext cx="2409825" cy="916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949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453 -0.17407 L -0.29453 -0.08727 C -0.29453 -0.04861 -0.21341 -7.40741E-7 -0.14726 -7.40741E-7 L -1.25E-6 -7.40741E-7 " pathEditMode="relative" rAng="0" ptsTypes="AA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87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41 -0.16713 L 0.29141 -0.08403 C 0.29141 -0.04676 0.21016 -7.40741E-7 0.14571 -7.40741E-7 L 5E-6 -7.40741E-7 " pathEditMode="relative" rAng="0" ptsTypes="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8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43703 L -0.00625 -0.21851 C -0.00625 -0.12129 -0.00456 -3.7037E-6 -0.00312 -3.7037E-6 L -1.25E-6 -3.7037E-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Dzięki za uwagę!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21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29810" y="1313895"/>
            <a:ext cx="98471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Linki: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  <a:hlinkClick r:id="rId3"/>
              </a:rPr>
              <a:t>github.com/Hadenir/recruitment2020</a:t>
            </a: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  <a:hlinkClick r:id="rId4"/>
              </a:rPr>
              <a:t>cppreference.com</a:t>
            </a: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Praca domowa: </a:t>
            </a:r>
            <a:r>
              <a:rPr lang="pl-PL" sz="2800" i="1" dirty="0">
                <a:solidFill>
                  <a:schemeClr val="bg1"/>
                </a:solidFill>
              </a:rPr>
              <a:t>Wrzucić na gita do </a:t>
            </a:r>
            <a:r>
              <a:rPr lang="pl-PL" sz="2800" i="1" u="sng" dirty="0">
                <a:solidFill>
                  <a:schemeClr val="bg1"/>
                </a:solidFill>
              </a:rPr>
              <a:t>11.12.2020</a:t>
            </a:r>
          </a:p>
        </p:txBody>
      </p:sp>
    </p:spTree>
    <p:extLst>
      <p:ext uri="{BB962C8B-B14F-4D97-AF65-F5344CB8AC3E}">
        <p14:creationId xmlns:p14="http://schemas.microsoft.com/office/powerpoint/2010/main" val="52756853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326-BBE1-415A-90BF-BEDD10F4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pl-PL" dirty="0"/>
              <a:t>Programowanie obiektowe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2EDA-FEA6-4C77-AD24-A434CCAA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792"/>
            <a:ext cx="10515600" cy="5252171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Abstrakcja</a:t>
            </a:r>
            <a:r>
              <a:rPr lang="pl-PL" dirty="0"/>
              <a:t> – ukrywanie nieistotnych szczegółów przed użytkownikiem (programistą);</a:t>
            </a:r>
          </a:p>
          <a:p>
            <a:r>
              <a:rPr lang="pl-P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Enkapsulacja</a:t>
            </a:r>
            <a:r>
              <a:rPr lang="pl-PL" dirty="0"/>
              <a:t> – połączenie danych i operacji na nich wykonywanych w jedną strukturę (obiekt);</a:t>
            </a:r>
          </a:p>
          <a:p>
            <a:r>
              <a:rPr lang="pl-P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Dziedziczenie</a:t>
            </a:r>
            <a:r>
              <a:rPr lang="pl-PL" dirty="0"/>
              <a:t> – ponowne używanie fragmentów kodu między obiektami, które mają wspólne cechy;</a:t>
            </a:r>
          </a:p>
          <a:p>
            <a:r>
              <a:rPr lang="pl-P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Polimorfizm</a:t>
            </a:r>
            <a:r>
              <a:rPr lang="pl-PL" dirty="0"/>
              <a:t> – cecha pozwalająca obiektom zachowywać się różnie, odpowiednio do kontekstu w którym jest on używany.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ADB5-45E3-48DB-9485-5BA3A1DC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86056-BE52-4D3E-AC67-8C3DB7E6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18280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F3C-BA08-47F7-BDB9-3071EEC2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 i obiekty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568D-9153-4582-A76B-030A4B40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1714-F6B6-49F1-81F0-4FCDDAFF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2D991-1E4F-4559-A030-821264CD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6" y="1249787"/>
            <a:ext cx="5963482" cy="3705742"/>
          </a:xfrm>
          <a:prstGeom prst="rect">
            <a:avLst/>
          </a:prstGeom>
        </p:spPr>
      </p:pic>
      <p:sp>
        <p:nvSpPr>
          <p:cNvPr id="8" name="Prostokąt 8">
            <a:extLst>
              <a:ext uri="{FF2B5EF4-FFF2-40B4-BE49-F238E27FC236}">
                <a16:creationId xmlns:a16="http://schemas.microsoft.com/office/drawing/2014/main" id="{CEA04D4D-308C-4F15-9440-4874D8994912}"/>
              </a:ext>
            </a:extLst>
          </p:cNvPr>
          <p:cNvSpPr/>
          <p:nvPr/>
        </p:nvSpPr>
        <p:spPr>
          <a:xfrm>
            <a:off x="982579" y="1226059"/>
            <a:ext cx="5465059" cy="3729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8">
            <a:extLst>
              <a:ext uri="{FF2B5EF4-FFF2-40B4-BE49-F238E27FC236}">
                <a16:creationId xmlns:a16="http://schemas.microsoft.com/office/drawing/2014/main" id="{6243C61E-523F-4AED-9645-B1C566B519F1}"/>
              </a:ext>
            </a:extLst>
          </p:cNvPr>
          <p:cNvSpPr/>
          <p:nvPr/>
        </p:nvSpPr>
        <p:spPr>
          <a:xfrm>
            <a:off x="1019477" y="1696093"/>
            <a:ext cx="5428162" cy="219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FDA12507-A51A-4CDC-A962-844A3907D083}"/>
              </a:ext>
            </a:extLst>
          </p:cNvPr>
          <p:cNvSpPr/>
          <p:nvPr/>
        </p:nvSpPr>
        <p:spPr>
          <a:xfrm>
            <a:off x="1019476" y="4065650"/>
            <a:ext cx="1916229" cy="66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8A6F1-0139-45F1-98C8-03F36182B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47" y="2785024"/>
            <a:ext cx="7020905" cy="3029373"/>
          </a:xfrm>
          <a:prstGeom prst="rect">
            <a:avLst/>
          </a:prstGeom>
        </p:spPr>
      </p:pic>
      <p:sp>
        <p:nvSpPr>
          <p:cNvPr id="12" name="Prostokąt 8">
            <a:extLst>
              <a:ext uri="{FF2B5EF4-FFF2-40B4-BE49-F238E27FC236}">
                <a16:creationId xmlns:a16="http://schemas.microsoft.com/office/drawing/2014/main" id="{275AE021-B130-4EFB-8D1D-ECA23594E8DB}"/>
              </a:ext>
            </a:extLst>
          </p:cNvPr>
          <p:cNvSpPr/>
          <p:nvPr/>
        </p:nvSpPr>
        <p:spPr>
          <a:xfrm>
            <a:off x="5984509" y="3178665"/>
            <a:ext cx="1503946" cy="250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5">
            <a:extLst>
              <a:ext uri="{FF2B5EF4-FFF2-40B4-BE49-F238E27FC236}">
                <a16:creationId xmlns:a16="http://schemas.microsoft.com/office/drawing/2014/main" id="{2E8C09EF-33EF-4911-9A0C-67ECC89F848F}"/>
              </a:ext>
            </a:extLst>
          </p:cNvPr>
          <p:cNvSpPr txBox="1"/>
          <p:nvPr/>
        </p:nvSpPr>
        <p:spPr>
          <a:xfrm>
            <a:off x="755700" y="5008018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01-classes.cpp</a:t>
            </a:r>
          </a:p>
        </p:txBody>
      </p:sp>
      <p:sp>
        <p:nvSpPr>
          <p:cNvPr id="14" name="Prostokąt 8">
            <a:extLst>
              <a:ext uri="{FF2B5EF4-FFF2-40B4-BE49-F238E27FC236}">
                <a16:creationId xmlns:a16="http://schemas.microsoft.com/office/drawing/2014/main" id="{73AADB89-328D-4E39-9130-E8AC4E1E7571}"/>
              </a:ext>
            </a:extLst>
          </p:cNvPr>
          <p:cNvSpPr/>
          <p:nvPr/>
        </p:nvSpPr>
        <p:spPr>
          <a:xfrm>
            <a:off x="1133956" y="4726004"/>
            <a:ext cx="116993" cy="229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8899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0792-8D8A-4B53-96D9-8DCF4818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 i obiekty – c.d.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A49DF-D4EA-47BE-ACC8-2528605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AE03F-AC7D-476A-85AD-AC988355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8" y="1192038"/>
            <a:ext cx="5963482" cy="3705742"/>
          </a:xfrm>
          <a:prstGeom prst="rect">
            <a:avLst/>
          </a:prstGeom>
        </p:spPr>
      </p:pic>
      <p:sp>
        <p:nvSpPr>
          <p:cNvPr id="7" name="pole tekstowe 15">
            <a:extLst>
              <a:ext uri="{FF2B5EF4-FFF2-40B4-BE49-F238E27FC236}">
                <a16:creationId xmlns:a16="http://schemas.microsoft.com/office/drawing/2014/main" id="{51B2FA2B-1D45-48A4-B17B-C93272F0FDEC}"/>
              </a:ext>
            </a:extLst>
          </p:cNvPr>
          <p:cNvSpPr txBox="1"/>
          <p:nvPr/>
        </p:nvSpPr>
        <p:spPr>
          <a:xfrm>
            <a:off x="278958" y="4897780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02-objects.cpp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7140B-9E75-4762-B319-681B42D0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62" y="2101205"/>
            <a:ext cx="7735380" cy="462027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7DC8-C91B-46CF-8ED0-6BB55A7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6763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58EA-EFDF-4F86-9F05-8A82C3E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Abstrakcja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0CE24-E432-4AAB-BE35-E109DD2C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96EEB-CDA8-4883-BB57-A5C9A0B7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6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BF73F-92A0-4E7A-8C17-A1F12C49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7078063" cy="4153480"/>
          </a:xfrm>
          <a:prstGeom prst="rect">
            <a:avLst/>
          </a:prstGeom>
        </p:spPr>
      </p:pic>
      <p:sp>
        <p:nvSpPr>
          <p:cNvPr id="6" name="pole tekstowe 15">
            <a:extLst>
              <a:ext uri="{FF2B5EF4-FFF2-40B4-BE49-F238E27FC236}">
                <a16:creationId xmlns:a16="http://schemas.microsoft.com/office/drawing/2014/main" id="{C8D8AD77-E5DD-41AA-9F9A-C5D625355D6B}"/>
              </a:ext>
            </a:extLst>
          </p:cNvPr>
          <p:cNvSpPr txBox="1"/>
          <p:nvPr/>
        </p:nvSpPr>
        <p:spPr>
          <a:xfrm>
            <a:off x="838200" y="5085636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03-abstraction.cpp</a:t>
            </a:r>
          </a:p>
        </p:txBody>
      </p:sp>
      <p:sp>
        <p:nvSpPr>
          <p:cNvPr id="7" name="Prostokąt 8">
            <a:extLst>
              <a:ext uri="{FF2B5EF4-FFF2-40B4-BE49-F238E27FC236}">
                <a16:creationId xmlns:a16="http://schemas.microsoft.com/office/drawing/2014/main" id="{FB01F822-7FED-498E-B6F1-558EC3A65A73}"/>
              </a:ext>
            </a:extLst>
          </p:cNvPr>
          <p:cNvSpPr/>
          <p:nvPr/>
        </p:nvSpPr>
        <p:spPr>
          <a:xfrm>
            <a:off x="1745933" y="2680405"/>
            <a:ext cx="1918257" cy="20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8">
            <a:extLst>
              <a:ext uri="{FF2B5EF4-FFF2-40B4-BE49-F238E27FC236}">
                <a16:creationId xmlns:a16="http://schemas.microsoft.com/office/drawing/2014/main" id="{B3704889-95FF-4ABD-A81F-A02A9DF0C9AD}"/>
              </a:ext>
            </a:extLst>
          </p:cNvPr>
          <p:cNvSpPr/>
          <p:nvPr/>
        </p:nvSpPr>
        <p:spPr>
          <a:xfrm>
            <a:off x="1741579" y="3102771"/>
            <a:ext cx="2621415" cy="870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92601A7-1A15-4D04-A207-B2E99723983F}"/>
              </a:ext>
            </a:extLst>
          </p:cNvPr>
          <p:cNvSpPr/>
          <p:nvPr/>
        </p:nvSpPr>
        <p:spPr>
          <a:xfrm>
            <a:off x="1741578" y="4191932"/>
            <a:ext cx="3109555" cy="22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8">
            <a:extLst>
              <a:ext uri="{FF2B5EF4-FFF2-40B4-BE49-F238E27FC236}">
                <a16:creationId xmlns:a16="http://schemas.microsoft.com/office/drawing/2014/main" id="{B1357489-FD4A-4324-9197-4CAD631B295C}"/>
              </a:ext>
            </a:extLst>
          </p:cNvPr>
          <p:cNvSpPr/>
          <p:nvPr/>
        </p:nvSpPr>
        <p:spPr>
          <a:xfrm>
            <a:off x="1364590" y="1801756"/>
            <a:ext cx="1918257" cy="22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ACD0559-9060-46DD-8F2C-02114504427F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rot="16200000" flipV="1">
            <a:off x="2188099" y="2163441"/>
            <a:ext cx="652585" cy="38134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501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E547-C0A7-4C1C-BB7B-F36AB522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Metody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8F5B1-F003-4247-A8AE-865361B8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DAB5B-F916-4286-9A77-2762E16D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7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7E4C1-5C8B-4FC6-824A-AB00B111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011114" cy="587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4F38C-4840-4B43-BCC3-C3DFF9F4A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57" y="648641"/>
            <a:ext cx="7592485" cy="2867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pole tekstowe 15">
            <a:extLst>
              <a:ext uri="{FF2B5EF4-FFF2-40B4-BE49-F238E27FC236}">
                <a16:creationId xmlns:a16="http://schemas.microsoft.com/office/drawing/2014/main" id="{3724D76B-0388-4B8D-B3C6-0A28EDFE158D}"/>
              </a:ext>
            </a:extLst>
          </p:cNvPr>
          <p:cNvSpPr txBox="1"/>
          <p:nvPr/>
        </p:nvSpPr>
        <p:spPr>
          <a:xfrm>
            <a:off x="7022658" y="6356350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04-methods.cpp</a:t>
            </a:r>
          </a:p>
        </p:txBody>
      </p:sp>
    </p:spTree>
    <p:extLst>
      <p:ext uri="{BB962C8B-B14F-4D97-AF65-F5344CB8AC3E}">
        <p14:creationId xmlns:p14="http://schemas.microsoft.com/office/powerpoint/2010/main" val="16484874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34C8-8101-4AFC-90D8-2686B599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Konstruktory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F3EA1-D420-4F09-819A-14CF7561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B1857-443B-4308-9A33-6BCD81B7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71" y="932156"/>
            <a:ext cx="8468907" cy="5677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514EF-71C5-4AEE-9243-9272874F3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30" y="3817288"/>
            <a:ext cx="4439270" cy="28483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4623-55AA-424B-B76B-C6B14DD5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8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4B33-99AA-4EB9-AB87-00267A4C8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728" y="2876530"/>
            <a:ext cx="666843" cy="285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78D533-5C11-48AC-BA85-826B25387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80" y="1623923"/>
            <a:ext cx="6725589" cy="1286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6674852-CA50-436C-A0A9-AE2B10E3108F}"/>
              </a:ext>
            </a:extLst>
          </p:cNvPr>
          <p:cNvCxnSpPr>
            <a:cxnSpLocks/>
          </p:cNvCxnSpPr>
          <p:nvPr/>
        </p:nvCxnSpPr>
        <p:spPr>
          <a:xfrm rot="10800000">
            <a:off x="6662739" y="2376490"/>
            <a:ext cx="1385887" cy="66422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4185-07FF-4C08-8C35-B5F6BCA86B84}"/>
              </a:ext>
            </a:extLst>
          </p:cNvPr>
          <p:cNvSpPr txBox="1"/>
          <p:nvPr/>
        </p:nvSpPr>
        <p:spPr>
          <a:xfrm>
            <a:off x="8048626" y="2833687"/>
            <a:ext cx="25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Initializer List</a:t>
            </a:r>
            <a:endParaRPr lang="en-GB" sz="2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pole tekstowe 15">
            <a:extLst>
              <a:ext uri="{FF2B5EF4-FFF2-40B4-BE49-F238E27FC236}">
                <a16:creationId xmlns:a16="http://schemas.microsoft.com/office/drawing/2014/main" id="{88454DAD-2170-459A-BEA2-5990807C01D7}"/>
              </a:ext>
            </a:extLst>
          </p:cNvPr>
          <p:cNvSpPr txBox="1"/>
          <p:nvPr/>
        </p:nvSpPr>
        <p:spPr>
          <a:xfrm>
            <a:off x="1057744" y="6492874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05-constructors.cpp</a:t>
            </a:r>
          </a:p>
        </p:txBody>
      </p:sp>
    </p:spTree>
    <p:extLst>
      <p:ext uri="{BB962C8B-B14F-4D97-AF65-F5344CB8AC3E}">
        <p14:creationId xmlns:p14="http://schemas.microsoft.com/office/powerpoint/2010/main" val="1001938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3751-D268-4C08-92EE-CC84599B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Przeciążanie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00B82-963A-413B-B3AE-2468384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6310311"/>
            <a:ext cx="2743200" cy="365125"/>
          </a:xfrm>
        </p:spPr>
        <p:txBody>
          <a:bodyPr/>
          <a:lstStyle/>
          <a:p>
            <a:r>
              <a:rPr lang="en-US"/>
              <a:t>04.12.2020</a:t>
            </a:r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0EA22-481A-46E1-BA71-8B377C20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9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0AAA3-5BBC-4E99-B71C-F24B3FB0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411220" cy="3982006"/>
          </a:xfrm>
          <a:prstGeom prst="rect">
            <a:avLst/>
          </a:prstGeom>
        </p:spPr>
      </p:pic>
      <p:sp>
        <p:nvSpPr>
          <p:cNvPr id="6" name="pole tekstowe 15">
            <a:extLst>
              <a:ext uri="{FF2B5EF4-FFF2-40B4-BE49-F238E27FC236}">
                <a16:creationId xmlns:a16="http://schemas.microsoft.com/office/drawing/2014/main" id="{6B785421-A3BD-4E00-8CE5-F4CEA2AF3F87}"/>
              </a:ext>
            </a:extLst>
          </p:cNvPr>
          <p:cNvSpPr txBox="1"/>
          <p:nvPr/>
        </p:nvSpPr>
        <p:spPr>
          <a:xfrm>
            <a:off x="923925" y="4914162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06-overloading.cpp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990E3-7419-4A69-BB77-17E0497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10" y="3652465"/>
            <a:ext cx="7859222" cy="2657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963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070C0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373</Words>
  <Application>Microsoft Office PowerPoint</Application>
  <PresentationFormat>Widescreen</PresentationFormat>
  <Paragraphs>134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Motyw pakietu Office</vt:lpstr>
      <vt:lpstr>Szkolenie z programowania obiektowego w C++</vt:lpstr>
      <vt:lpstr>PowerPoint Presentation</vt:lpstr>
      <vt:lpstr>Programowanie obiektowe</vt:lpstr>
      <vt:lpstr>Klasy i obiekty</vt:lpstr>
      <vt:lpstr>Klasy i obiekty – c.d.</vt:lpstr>
      <vt:lpstr>Abstrakcja</vt:lpstr>
      <vt:lpstr>Metody</vt:lpstr>
      <vt:lpstr>Konstruktory</vt:lpstr>
      <vt:lpstr>Przeciążanie</vt:lpstr>
      <vt:lpstr>Destruktory</vt:lpstr>
      <vt:lpstr>Enkapsulacja</vt:lpstr>
      <vt:lpstr>Pola statyczne</vt:lpstr>
      <vt:lpstr>Pola statyczne – c.d.</vt:lpstr>
      <vt:lpstr>Dziedziczenie</vt:lpstr>
      <vt:lpstr>Dziedziczenie – c.d.</vt:lpstr>
      <vt:lpstr>Specyfikator protected</vt:lpstr>
      <vt:lpstr>Metody wirtualne</vt:lpstr>
      <vt:lpstr>Polimorfizm</vt:lpstr>
      <vt:lpstr>Interfejsy</vt:lpstr>
      <vt:lpstr>Podział programu na wiele plików</vt:lpstr>
      <vt:lpstr>Dzięki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z podstaw programowanie w C++</dc:title>
  <dc:creator>Brzózka Konrad (STUD)</dc:creator>
  <cp:lastModifiedBy>Konrad B</cp:lastModifiedBy>
  <cp:revision>721</cp:revision>
  <dcterms:created xsi:type="dcterms:W3CDTF">2020-11-18T08:54:41Z</dcterms:created>
  <dcterms:modified xsi:type="dcterms:W3CDTF">2020-12-04T17:56:51Z</dcterms:modified>
</cp:coreProperties>
</file>